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82" r:id="rId2"/>
    <p:sldId id="256" r:id="rId3"/>
    <p:sldId id="270" r:id="rId4"/>
    <p:sldId id="276" r:id="rId5"/>
    <p:sldId id="283" r:id="rId6"/>
    <p:sldId id="284" r:id="rId7"/>
    <p:sldId id="260" r:id="rId8"/>
    <p:sldId id="262" r:id="rId9"/>
    <p:sldId id="259" r:id="rId10"/>
    <p:sldId id="285" r:id="rId11"/>
    <p:sldId id="264" r:id="rId12"/>
    <p:sldId id="278" r:id="rId13"/>
    <p:sldId id="279" r:id="rId14"/>
    <p:sldId id="280" r:id="rId15"/>
    <p:sldId id="28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2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0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58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239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74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81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47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707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2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015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322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5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441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2693432"/>
            <a:ext cx="7696200" cy="4038599"/>
          </a:xfrm>
          <a:ln w="3810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6" name="Subtitle 2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696200" cy="1858962"/>
          </a:xfr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r>
              <a:rPr lang="bn-BD" sz="7200" dirty="0" smtClean="0">
                <a:solidFill>
                  <a:srgbClr val="7030A0"/>
                </a:solidFill>
                <a:latin typeface="NikoshBAN"/>
                <a:cs typeface="NikoshBAN" pitchFamily="2" charset="0"/>
              </a:rPr>
              <a:t>নবম শ্রেনি</a:t>
            </a:r>
          </a:p>
          <a:p>
            <a:r>
              <a:rPr lang="bn-BD" sz="6000" dirty="0" smtClean="0">
                <a:solidFill>
                  <a:srgbClr val="7030A0"/>
                </a:solidFill>
                <a:latin typeface="NikoshBAN"/>
                <a:cs typeface="NikoshBAN" pitchFamily="2" charset="0"/>
              </a:rPr>
              <a:t>পদার্থ বিজ্ঞান</a:t>
            </a:r>
            <a:r>
              <a:rPr lang="en-US" sz="6000" dirty="0" smtClean="0">
                <a:solidFill>
                  <a:srgbClr val="7030A0"/>
                </a:solidFill>
                <a:latin typeface="NikoshBAN"/>
                <a:cs typeface="NikoshBAN" pitchFamily="2" charset="0"/>
              </a:rPr>
              <a:t> </a:t>
            </a:r>
            <a:r>
              <a:rPr lang="bn-BD" sz="6000" dirty="0" smtClean="0">
                <a:solidFill>
                  <a:srgbClr val="7030A0"/>
                </a:solidFill>
                <a:latin typeface="NikoshBAN"/>
                <a:cs typeface="NikoshBAN" pitchFamily="2" charset="0"/>
              </a:rPr>
              <a:t>ক্লাসে -</a:t>
            </a:r>
            <a:endParaRPr lang="en-US" sz="6000" dirty="0">
              <a:solidFill>
                <a:srgbClr val="7030A0"/>
              </a:solidFill>
              <a:latin typeface="NikoshBAN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5802868"/>
            <a:ext cx="495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7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20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361490"/>
            <a:ext cx="1030224" cy="120111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2736728" y="1828800"/>
            <a:ext cx="0" cy="36576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741676" y="5486400"/>
            <a:ext cx="167792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736728" y="1828800"/>
            <a:ext cx="103669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 flipV="1">
            <a:off x="4114800" y="1981200"/>
            <a:ext cx="990600" cy="3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7-Point Star 12"/>
          <p:cNvSpPr/>
          <p:nvPr/>
        </p:nvSpPr>
        <p:spPr>
          <a:xfrm>
            <a:off x="6019800" y="304800"/>
            <a:ext cx="2743200" cy="22098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বিভব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শক্তি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Left Brace 16"/>
          <p:cNvSpPr/>
          <p:nvPr/>
        </p:nvSpPr>
        <p:spPr>
          <a:xfrm>
            <a:off x="1981200" y="1828800"/>
            <a:ext cx="381000" cy="36576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43000" y="3048000"/>
            <a:ext cx="6874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h</a:t>
            </a:r>
            <a:endParaRPr lang="en-US" sz="6000" dirty="0"/>
          </a:p>
        </p:txBody>
      </p:sp>
      <p:sp>
        <p:nvSpPr>
          <p:cNvPr id="19" name="TextBox 18"/>
          <p:cNvSpPr txBox="1"/>
          <p:nvPr/>
        </p:nvSpPr>
        <p:spPr>
          <a:xfrm>
            <a:off x="4419600" y="4470737"/>
            <a:ext cx="7986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m</a:t>
            </a:r>
            <a:endParaRPr lang="en-US" sz="6000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3886200" y="5134302"/>
            <a:ext cx="457200" cy="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0" y="5983069"/>
            <a:ext cx="8991600" cy="646331"/>
          </a:xfrm>
          <a:prstGeom prst="rect">
            <a:avLst/>
          </a:prstGeom>
          <a:solidFill>
            <a:srgbClr val="00B0F0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বস্তু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অবস্থায়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আনলে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সামর্থ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বিভব</a:t>
            </a:r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শক্তি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3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34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.00208 -0.367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02222 L 0.10416 -0.0444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3" y="-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361490"/>
            <a:ext cx="1030224" cy="120111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2736728" y="1828800"/>
            <a:ext cx="0" cy="36576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741676" y="5486400"/>
            <a:ext cx="167792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736728" y="1828800"/>
            <a:ext cx="103669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 flipV="1">
            <a:off x="4114800" y="1981200"/>
            <a:ext cx="990600" cy="3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7-Point Star 12"/>
          <p:cNvSpPr/>
          <p:nvPr/>
        </p:nvSpPr>
        <p:spPr>
          <a:xfrm>
            <a:off x="5105400" y="304800"/>
            <a:ext cx="3886200" cy="22098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বিভব</a:t>
            </a:r>
            <a:r>
              <a:rPr lang="bn-BD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শক্তি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Left Brace 16"/>
          <p:cNvSpPr/>
          <p:nvPr/>
        </p:nvSpPr>
        <p:spPr>
          <a:xfrm>
            <a:off x="1981200" y="1828800"/>
            <a:ext cx="381000" cy="36576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43000" y="3048000"/>
            <a:ext cx="6874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h</a:t>
            </a:r>
            <a:endParaRPr lang="en-US" sz="6000" dirty="0"/>
          </a:p>
        </p:txBody>
      </p:sp>
      <p:sp>
        <p:nvSpPr>
          <p:cNvPr id="19" name="TextBox 18"/>
          <p:cNvSpPr txBox="1"/>
          <p:nvPr/>
        </p:nvSpPr>
        <p:spPr>
          <a:xfrm>
            <a:off x="4419600" y="4470737"/>
            <a:ext cx="7986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m</a:t>
            </a:r>
            <a:endParaRPr lang="en-US" sz="6000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3886200" y="5134302"/>
            <a:ext cx="457200" cy="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105400" y="3200400"/>
            <a:ext cx="35052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g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62200" y="5842337"/>
            <a:ext cx="274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NikoshBAN" pitchFamily="2" charset="0"/>
                <a:cs typeface="NikoshBAN" pitchFamily="2" charset="0"/>
              </a:rPr>
              <a:t>=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0800" y="533400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ওজন=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19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.00208 -0.367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02222 L 0.10416 -0.0444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3" y="-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32 0.18842 L -0.63298 0.7439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83" y="2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055 -0.10301 L -0.16945 0.1969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923 0.02777 L -0.3309 0.4166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1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3 0.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944 0.19699 L 0.34723 0.0969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33" y="-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59 0.38333 L 0.17743 0.30555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67" y="-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build="allAtOnce" animBg="1"/>
      <p:bldP spid="18" grpId="0" build="allAtOnce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28575">
            <a:solidFill>
              <a:schemeClr val="tx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bn-BD" sz="8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8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ক) গতিশক্তি,বিভব শক্তি,স্থিতিশক্তির বর্ণনা দাও। </a:t>
            </a:r>
          </a:p>
          <a:p>
            <a:pPr marL="0" indent="0">
              <a:buNone/>
            </a:pP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খ) শক্তির সংরক্ষণশীলতার নীতিটি লিখ।</a:t>
            </a:r>
          </a:p>
          <a:p>
            <a:pPr marL="0" indent="0">
              <a:buNone/>
            </a:pP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গ) তোমার জানা শক্তির রূপান্তর গুলি লিখ।</a:t>
            </a:r>
            <a:endParaRPr lang="en-US" sz="4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978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1270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bn-BD" sz="7200" u="sng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7200" u="sng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ক) শক্তির রূপান্তর গূলো বল।</a:t>
            </a:r>
          </a:p>
          <a:p>
            <a:pPr marL="0" indent="0">
              <a:buNone/>
            </a:pPr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খ) বিভব শক্তির সমিকরণ কি?</a:t>
            </a:r>
          </a:p>
          <a:p>
            <a:pPr marL="0" indent="0">
              <a:buNone/>
            </a:pPr>
            <a:r>
              <a:rPr lang="bn-BD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গ) শক্তির সংরক্ষণশীলতার নীতি বিবৃত কর। </a:t>
            </a:r>
            <a:endParaRPr lang="en-US" sz="54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75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n-BD" sz="6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bn-BD" sz="65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সুমনের ভর ৫০ কেজি।সে তার বিদ্যালয়ে বার্ষিক ক্রীড়াপ্রতিযোগিতায় হাইজাম্প দিয়ে ১</a:t>
            </a:r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‡</a:t>
            </a:r>
            <a:r>
              <a:rPr lang="bn-BD" sz="65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৫ মিটার লাফায়। সুমনের বিভব শক্তি বের কর</a:t>
            </a:r>
            <a:r>
              <a:rPr lang="bn-BD" sz="6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r>
              <a:rPr lang="en-US" sz="6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g=9.81m/s</a:t>
            </a:r>
            <a:r>
              <a:rPr lang="en-US" sz="6000" dirty="0" smtClean="0">
                <a:solidFill>
                  <a:srgbClr val="00B050"/>
                </a:solidFill>
                <a:latin typeface="Calibri"/>
                <a:cs typeface="Calibri"/>
              </a:rPr>
              <a:t>²</a:t>
            </a:r>
            <a:endParaRPr lang="en-US" sz="6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76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4565809"/>
            <a:ext cx="4876800" cy="2215991"/>
          </a:xfrm>
          <a:prstGeom prst="rect">
            <a:avLst/>
          </a:prstGeom>
          <a:solidFill>
            <a:srgbClr val="002060"/>
          </a:solidFill>
          <a:ln w="19050"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bn-BD" sz="13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3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6199"/>
            <a:ext cx="8458200" cy="448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01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772400" cy="3733800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r>
              <a:rPr lang="bn-BD" sz="4800" dirty="0">
                <a:solidFill>
                  <a:srgbClr val="00B050"/>
                </a:solidFill>
                <a:latin typeface="NikoshBAN"/>
                <a:cs typeface="NikoshBAN" pitchFamily="2" charset="0"/>
              </a:rPr>
              <a:t>মোঃ হেলাল উদ্দিন মোল্লা</a:t>
            </a:r>
            <a:br>
              <a:rPr lang="bn-BD" sz="4800" dirty="0">
                <a:solidFill>
                  <a:srgbClr val="00B050"/>
                </a:solidFill>
                <a:latin typeface="NikoshBAN"/>
                <a:cs typeface="NikoshBAN" pitchFamily="2" charset="0"/>
              </a:rPr>
            </a:br>
            <a:r>
              <a:rPr lang="bn-BD" sz="4800" dirty="0">
                <a:solidFill>
                  <a:srgbClr val="00B0F0"/>
                </a:solidFill>
                <a:latin typeface="NikoshBAN"/>
                <a:cs typeface="NikoshBAN" pitchFamily="2" charset="0"/>
              </a:rPr>
              <a:t>সিনিয়র শিক্ষক</a:t>
            </a:r>
            <a:r>
              <a:rPr lang="bn-BD" sz="4800" dirty="0">
                <a:solidFill>
                  <a:schemeClr val="accent4">
                    <a:lumMod val="75000"/>
                  </a:schemeClr>
                </a:solidFill>
                <a:latin typeface="NikoshBAN"/>
                <a:cs typeface="NikoshBAN" pitchFamily="2" charset="0"/>
              </a:rPr>
              <a:t/>
            </a:r>
            <a:br>
              <a:rPr lang="bn-BD" sz="4800" dirty="0">
                <a:solidFill>
                  <a:schemeClr val="accent4">
                    <a:lumMod val="75000"/>
                  </a:schemeClr>
                </a:solidFill>
                <a:latin typeface="NikoshBAN"/>
                <a:cs typeface="NikoshBAN" pitchFamily="2" charset="0"/>
              </a:rPr>
            </a:br>
            <a:r>
              <a:rPr lang="bn-BD" sz="4800" dirty="0">
                <a:solidFill>
                  <a:srgbClr val="FF0000"/>
                </a:solidFill>
                <a:latin typeface="NikoshBAN"/>
                <a:cs typeface="NikoshBAN" pitchFamily="2" charset="0"/>
              </a:rPr>
              <a:t>শহীদ </a:t>
            </a:r>
            <a:r>
              <a:rPr lang="bn-BD" sz="4800" dirty="0" smtClean="0">
                <a:solidFill>
                  <a:srgbClr val="FF0000"/>
                </a:solidFill>
                <a:latin typeface="NikoshBAN"/>
                <a:cs typeface="NikoshBAN" pitchFamily="2" charset="0"/>
              </a:rPr>
              <a:t>স্মৃতি </a:t>
            </a:r>
            <a:r>
              <a:rPr lang="bn-BD" sz="4800" dirty="0">
                <a:solidFill>
                  <a:srgbClr val="FF0000"/>
                </a:solidFill>
                <a:latin typeface="NikoshBAN"/>
                <a:cs typeface="NikoshBAN" pitchFamily="2" charset="0"/>
              </a:rPr>
              <a:t>উচ্চ </a:t>
            </a:r>
            <a:r>
              <a:rPr lang="bn-BD" sz="4800" dirty="0" smtClean="0">
                <a:solidFill>
                  <a:srgbClr val="FF0000"/>
                </a:solidFill>
                <a:latin typeface="NikoshBAN"/>
                <a:cs typeface="NikoshBAN" pitchFamily="2" charset="0"/>
              </a:rPr>
              <a:t>বিদ্যালয়,টংগী।</a:t>
            </a:r>
            <a:br>
              <a:rPr lang="bn-BD" sz="4800" dirty="0" smtClean="0">
                <a:solidFill>
                  <a:srgbClr val="FF0000"/>
                </a:solidFill>
                <a:latin typeface="NikoshBAN"/>
                <a:cs typeface="NikoshBAN" pitchFamily="2" charset="0"/>
              </a:rPr>
            </a:br>
            <a:r>
              <a:rPr lang="bn-BD" sz="4800" dirty="0" smtClean="0">
                <a:solidFill>
                  <a:srgbClr val="00B050"/>
                </a:solidFill>
                <a:latin typeface="NikoshBAN"/>
                <a:cs typeface="NikoshBAN" pitchFamily="2" charset="0"/>
              </a:rPr>
              <a:t>মোবাঃ ০১৭১১৫১০২২০</a:t>
            </a:r>
            <a:r>
              <a:rPr lang="bn-BD" sz="4800" dirty="0" smtClean="0">
                <a:solidFill>
                  <a:srgbClr val="FF0000"/>
                </a:solidFill>
                <a:latin typeface="NikoshBAN"/>
                <a:cs typeface="NikoshBAN" pitchFamily="2" charset="0"/>
              </a:rPr>
              <a:t/>
            </a:r>
            <a:br>
              <a:rPr lang="bn-BD" sz="4800" dirty="0" smtClean="0">
                <a:solidFill>
                  <a:srgbClr val="FF0000"/>
                </a:solidFill>
                <a:latin typeface="NikoshBAN"/>
                <a:cs typeface="NikoshBAN" pitchFamily="2" charset="0"/>
              </a:rPr>
            </a:br>
            <a:r>
              <a:rPr lang="en-US" sz="4800" dirty="0" smtClean="0">
                <a:solidFill>
                  <a:srgbClr val="7030A0"/>
                </a:solidFill>
                <a:latin typeface="NikoshBAN"/>
                <a:cs typeface="NikoshBAN" pitchFamily="2" charset="0"/>
              </a:rPr>
              <a:t>uadv.helal@yahoo.com</a:t>
            </a:r>
            <a:endParaRPr lang="en-US" sz="4800" dirty="0">
              <a:solidFill>
                <a:srgbClr val="7030A0"/>
              </a:solidFill>
              <a:latin typeface="NikoshBAN"/>
              <a:cs typeface="NikoshBAN" pitchFamily="2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143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0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810000"/>
            <a:ext cx="4518794" cy="2743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0"/>
            <a:ext cx="3657600" cy="28193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952996" y="1676400"/>
            <a:ext cx="4087187" cy="1981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676398"/>
            <a:ext cx="4495800" cy="19812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33600" y="200561"/>
            <a:ext cx="5105400" cy="1323439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শক্তি</a:t>
            </a:r>
            <a:endParaRPr lang="en-US" sz="8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05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381000" y="1752600"/>
            <a:ext cx="8229600" cy="1371600"/>
          </a:xfrm>
          <a:ln w="28575">
            <a:solidFill>
              <a:schemeClr val="tx1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en-US" sz="54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পাঠশেষে</a:t>
            </a:r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en-US" sz="6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3124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ক)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বিভি</a:t>
            </a: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ন্ন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প্রকার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শক্তির</a:t>
            </a: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নাম বলতে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শক্তির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সংরক্ষ</a:t>
            </a: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ণ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শীলতার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নী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তি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সূত্রটি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গ) ওজন কি তা বলতে পারবে।</a:t>
            </a:r>
            <a:endParaRPr lang="en-US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শক্তির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রূপান্তর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r>
              <a:rPr lang="bn-BD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ঙ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বিভব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শক্তির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সমীকরণ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প্রতিপাদন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সমাস্যার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সমাধান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800" y="304800"/>
            <a:ext cx="5638800" cy="1323439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tx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8000" u="sng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000" u="sng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37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87" b="52016"/>
          <a:stretch/>
        </p:blipFill>
        <p:spPr>
          <a:xfrm>
            <a:off x="304800" y="533400"/>
            <a:ext cx="8839200" cy="6248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71600" y="990600"/>
            <a:ext cx="1600200" cy="213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47800" y="838200"/>
            <a:ext cx="1524000" cy="228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যান্ত্রিক শক্তি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19200" y="4191000"/>
            <a:ext cx="1219200" cy="213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flipH="1" flipV="1">
            <a:off x="2468879" y="5562600"/>
            <a:ext cx="198120" cy="4571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19200" y="3886200"/>
            <a:ext cx="1249679" cy="228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শব্দ শক্তি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56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51" b="31318"/>
          <a:stretch/>
        </p:blipFill>
        <p:spPr>
          <a:xfrm>
            <a:off x="304800" y="152401"/>
            <a:ext cx="8839200" cy="5562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71600" y="1371600"/>
            <a:ext cx="1447800" cy="2057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371600" y="609600"/>
            <a:ext cx="1600200" cy="2209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রাসায়ন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শক্তি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1600" y="3962400"/>
            <a:ext cx="1447800" cy="228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95400" y="3124200"/>
            <a:ext cx="1600200" cy="228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বিদ্যূত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শক্তি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43800" y="4191000"/>
            <a:ext cx="381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553200" y="4267200"/>
            <a:ext cx="990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" y="6096000"/>
            <a:ext cx="8458200" cy="76944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শক্তির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রূপান্তর</a:t>
            </a:r>
            <a:endParaRPr lang="en-US" sz="4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99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361490"/>
            <a:ext cx="1030224" cy="120111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H="1">
            <a:off x="2736728" y="1981200"/>
            <a:ext cx="6472" cy="35052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741676" y="5486400"/>
            <a:ext cx="167792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736728" y="1981200"/>
            <a:ext cx="122567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783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accel="87000" decel="13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08 -0.35671 C 0.00017 -0.35671 0.00208 -0.27616 0.00208 -0.17546 C 0.00208 -0.07616 0.00017 0.00579 -0.00208 0.00579 C -0.00434 0.00579 -0.00625 -0.07616 -0.00625 -0.17546 C -0.00625 -0.27616 -0.00434 -0.35671 -0.00208 -0.35671 Z " pathEditMode="relative" rAng="0" ptsTypes="fffff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2736728" y="1828800"/>
            <a:ext cx="0" cy="3505200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736728" y="1828800"/>
            <a:ext cx="1036696" cy="0"/>
          </a:xfrm>
          <a:prstGeom prst="line">
            <a:avLst/>
          </a:prstGeom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886200"/>
            <a:ext cx="1390000" cy="150000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2743200" y="5334000"/>
            <a:ext cx="1677924" cy="0"/>
          </a:xfrm>
          <a:prstGeom prst="line">
            <a:avLst/>
          </a:prstGeom>
          <a:ln w="76200">
            <a:solidFill>
              <a:srgbClr val="00B0F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943600" y="42672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স্থিতি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421124" y="4636200"/>
            <a:ext cx="83667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65750" y="5943600"/>
            <a:ext cx="7940050" cy="769441"/>
          </a:xfrm>
          <a:prstGeom prst="rect">
            <a:avLst/>
          </a:prstGeom>
          <a:noFill/>
          <a:ln w="57150">
            <a:solidFill>
              <a:schemeClr val="tx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স্থিতির জন্য কাজ করার সামর্থ = স্থিতিশক্তি</a:t>
            </a:r>
            <a:endParaRPr lang="en-US" sz="4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3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00185 L 0.0625 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751890"/>
            <a:ext cx="1030224" cy="120111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2743200" y="1066800"/>
            <a:ext cx="0" cy="38862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743200" y="4876800"/>
            <a:ext cx="18288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743200" y="1066800"/>
            <a:ext cx="13716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Left Arrow 1"/>
          <p:cNvSpPr/>
          <p:nvPr/>
        </p:nvSpPr>
        <p:spPr>
          <a:xfrm rot="19756227">
            <a:off x="4284742" y="3435243"/>
            <a:ext cx="1461692" cy="1066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গতি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5783759"/>
            <a:ext cx="8458200" cy="769441"/>
          </a:xfrm>
          <a:prstGeom prst="rect">
            <a:avLst/>
          </a:prstGeom>
          <a:solidFill>
            <a:srgbClr val="7030A0"/>
          </a:solidFill>
          <a:ln w="57150">
            <a:solidFill>
              <a:srgbClr val="00B05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গতির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সামর্থ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=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গতিশক্তি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00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208 -0.37894 L -0.00625 -0.37894 L -0.00625 -0.00116 L 0.00208 -0.00116 L 0.00208 -0.37894 Z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1888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139 -0.37893 L -0.00677 -0.37893 L -0.00677 -0.00116 L 0.00139 -0.00116 L 0.00139 -0.37893 Z " pathEditMode="relative" rAng="0" ptsTypes="FFFFF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1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1635</TotalTime>
  <Words>198</Words>
  <Application>Microsoft Office PowerPoint</Application>
  <PresentationFormat>On-screen Show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নবম শ্রেনি পদার্থ বিজ্ঞান ক্লাসে -</vt:lpstr>
      <vt:lpstr>মোঃ হেলাল উদ্দিন মোল্লা সিনিয়র শিক্ষক শহীদ স্মৃতি উচ্চ বিদ্যালয়,টংগী। মোবাঃ ০১৭১১৫১০২২০ uadv.helal@yahoo.com</vt:lpstr>
      <vt:lpstr>PowerPoint Presentation</vt:lpstr>
      <vt:lpstr>এই পাঠশেষে শিক্ষার্থীরা-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দলীয় কাজ</vt:lpstr>
      <vt:lpstr>মূল্যায়ণ</vt:lpstr>
      <vt:lpstr>বাড়ির কাজ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179</cp:revision>
  <dcterms:created xsi:type="dcterms:W3CDTF">2006-08-16T00:00:00Z</dcterms:created>
  <dcterms:modified xsi:type="dcterms:W3CDTF">2013-01-17T05:10:54Z</dcterms:modified>
</cp:coreProperties>
</file>