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2" r:id="rId4"/>
    <p:sldId id="286" r:id="rId5"/>
    <p:sldId id="283" r:id="rId6"/>
    <p:sldId id="262" r:id="rId7"/>
    <p:sldId id="291" r:id="rId8"/>
    <p:sldId id="264" r:id="rId9"/>
    <p:sldId id="265" r:id="rId10"/>
    <p:sldId id="274" r:id="rId11"/>
    <p:sldId id="279" r:id="rId12"/>
    <p:sldId id="290" r:id="rId13"/>
    <p:sldId id="287" r:id="rId14"/>
    <p:sldId id="280" r:id="rId15"/>
    <p:sldId id="271" r:id="rId16"/>
    <p:sldId id="272" r:id="rId17"/>
    <p:sldId id="273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4A7F-BC25-4573-9366-E8D15674BA33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1A8-05F8-44C9-8FE2-EE0EEA853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33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4A7F-BC25-4573-9366-E8D15674BA33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1A8-05F8-44C9-8FE2-EE0EEA853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84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4A7F-BC25-4573-9366-E8D15674BA33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1A8-05F8-44C9-8FE2-EE0EEA853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92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4A7F-BC25-4573-9366-E8D15674BA33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1A8-05F8-44C9-8FE2-EE0EEA853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28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4A7F-BC25-4573-9366-E8D15674BA33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1A8-05F8-44C9-8FE2-EE0EEA853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82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4A7F-BC25-4573-9366-E8D15674BA33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1A8-05F8-44C9-8FE2-EE0EEA853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0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4A7F-BC25-4573-9366-E8D15674BA33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1A8-05F8-44C9-8FE2-EE0EEA853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36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4A7F-BC25-4573-9366-E8D15674BA33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1A8-05F8-44C9-8FE2-EE0EEA853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49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4A7F-BC25-4573-9366-E8D15674BA33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1A8-05F8-44C9-8FE2-EE0EEA853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48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4A7F-BC25-4573-9366-E8D15674BA33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1A8-05F8-44C9-8FE2-EE0EEA853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55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4A7F-BC25-4573-9366-E8D15674BA33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11A8-05F8-44C9-8FE2-EE0EEA853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69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34A7F-BC25-4573-9366-E8D15674BA33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111A8-05F8-44C9-8FE2-EE0EEA853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92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64;&#2495;&#2453;&#2494;&#2472;&#2494;-azad.abulkalam50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482" y="636607"/>
            <a:ext cx="8647723" cy="596926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841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647"/>
            <a:ext cx="11053482" cy="1325563"/>
          </a:xfrm>
          <a:blipFill>
            <a:blip r:embed="rId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কৃত্রিম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8" y="1473930"/>
            <a:ext cx="11610191" cy="5161722"/>
          </a:xfr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 দু’ ধরনের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সংকেত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যে সংকেত ইচ্ছা নিরপেক্ষভাবে নির্দেশ         </a:t>
            </a:r>
          </a:p>
          <a:p>
            <a:pPr marL="0" indent="0"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। যেমন: মেঘের উপস্থিতি বৃষ্টির সংকেত। </a:t>
            </a:r>
          </a:p>
          <a:p>
            <a:pPr marL="0" indent="0">
              <a:buNone/>
            </a:pP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কৃত্রিম সংকেত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ব্যবহারিক  সুবিধার জন্য ইচ্ছাকৃত ভাবে যে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 ব্যবহার করে । যেমন:  ট্রাফিক পয়েন্টের বাতি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সংকেতগুল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5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প্রতীক হিসেবে ব্যবহার করা হয়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 startAt="2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3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83" y="169818"/>
            <a:ext cx="11213521" cy="1702081"/>
          </a:xfr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 প্রতীক ও অশাব্দিক প্রতীক কী? (জোড়ায় কাজ)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58" y="2037144"/>
            <a:ext cx="2905914" cy="3781687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224" y="2013995"/>
            <a:ext cx="3532370" cy="382798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70"/>
          <a:stretch/>
        </p:blipFill>
        <p:spPr>
          <a:xfrm>
            <a:off x="7841507" y="2206764"/>
            <a:ext cx="3761772" cy="3442446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08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89871" cy="1325563"/>
          </a:xfrm>
          <a:blipFill>
            <a:blip r:embed="rId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শাব্দিক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 ও 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অশাব্দিক প্রতীক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471" y="1814050"/>
            <a:ext cx="10515600" cy="4351338"/>
          </a:xfrm>
          <a:blipFill>
            <a:blip r:embed="rId3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যখন কোন শব্দ দ্বারা কোন বিষয় বা বস্তু নির্দেশ করে। যেমন: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বই’ শব্দ বই এর প্রতীক 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অশাব্দিক প্রতীক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বাদে যে চিহ্ন বা সংকেত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কিছু করে নির্দেশ। যেমন: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Z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পর্যন্ত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56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171" y="2728985"/>
            <a:ext cx="3359552" cy="3950120"/>
          </a:xfrm>
          <a:ln w="127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717" y="2860766"/>
            <a:ext cx="3495554" cy="3631474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788" y="458041"/>
            <a:ext cx="12138212" cy="224676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 প্রতীক ও ধ্রুবক প্রতীক কী ?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(দলীয় কাজ)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648" y="2795451"/>
            <a:ext cx="4168588" cy="377516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0272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9510"/>
            <a:ext cx="10515600" cy="1325563"/>
          </a:xfr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 </a:t>
            </a: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 ও </a:t>
            </a:r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ধ্রুবক প্রতীক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073"/>
            <a:ext cx="10515600" cy="4351338"/>
          </a:xfrm>
          <a:blipFill>
            <a:blip r:embed="rId3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 প্রতীক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প্রতীক ইচ্ছামত গ্রহণ করা 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পরিবর্তনশীল। যেমন:পাখির প্রতীক হিসেবে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করা যায়।</a:t>
            </a:r>
          </a:p>
          <a:p>
            <a:pPr marL="0" indent="0">
              <a:buNone/>
            </a:pP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প্রতীক</a:t>
            </a: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যে প্রতীক ইচ্ছামত গ্রহণ করা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 এবং অপরিবর্তনশীল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যেমন: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+-×÷=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ইত্যাদি।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02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325" y="0"/>
            <a:ext cx="12030675" cy="1938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প্রতীক ও  দৃষ্টান্তমূলক প্রতীক কী? 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(দলীয় কাজ)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14" y="1946366"/>
            <a:ext cx="5891003" cy="4911634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297" y="2063932"/>
            <a:ext cx="5556179" cy="479406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084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blipFill>
            <a:blip r:embed="rId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</a:t>
            </a:r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 ও  </a:t>
            </a:r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দৃষ্টান্তমূলক প্রতীক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44"/>
            <a:ext cx="10515600" cy="4351338"/>
          </a:xfrm>
          <a:blipFill>
            <a:blip r:embed="rId3" cstate="print"/>
            <a:tile tx="0" ty="0" sx="100000" sy="100000" flip="none" algn="tl"/>
          </a:blipFill>
          <a:ln w="127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প্রতীক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প্রতীক কোন শব্দের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রূপ হিসেবে ব্যবহার করা হয় । যেমন: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FAO, ADB 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দৃষ্টান্তমূলক প্রতীক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বর্ণমালা থেকে নির্বাচিত পরিবর্তনশীল প্রতীক সমূহ 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দৃষ্টান্তমূলক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প্রতীক। যেমন: প্রধান পদ,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অপ্রধান পদ, মধ্য পদের প্রতীক যথাক্রমে 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P,S,M 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দৃষ্টান্তমূলক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4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337" y="365125"/>
            <a:ext cx="10515599" cy="1325563"/>
          </a:xfrm>
          <a:blipFill>
            <a:blip r:embed="rId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337" y="2039849"/>
            <a:ext cx="10515600" cy="4452391"/>
          </a:xfr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প্রতীকের ধারণা দাও।</a:t>
            </a:r>
          </a:p>
          <a:p>
            <a:pPr marL="0" indent="0">
              <a:buNone/>
            </a:pPr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Birds symbol-flying-gee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7721" y="4206241"/>
            <a:ext cx="2793422" cy="223707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Do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39595" y="4140926"/>
            <a:ext cx="2941735" cy="231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4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389"/>
            <a:ext cx="12191999" cy="1737656"/>
          </a:xfr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6" y="2206694"/>
            <a:ext cx="12030634" cy="2822505"/>
          </a:xfrm>
          <a:blipFill>
            <a:blip r:embed="rId2" cstate="print"/>
            <a:tile tx="0" ty="0" sx="100000" sy="100000" flip="none" algn="tl"/>
          </a:blipFill>
          <a:ln w="127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বস্তু সংগ্রহ করে প্রতীক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করবে।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95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5388" y="-31730"/>
            <a:ext cx="9654988" cy="61904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51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5" y="351058"/>
            <a:ext cx="11924715" cy="1325563"/>
          </a:xfr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115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" y="2094566"/>
            <a:ext cx="9935584" cy="4351338"/>
          </a:xfrm>
        </p:spPr>
        <p:txBody>
          <a:bodyPr>
            <a:normAutofit/>
          </a:bodyPr>
          <a:lstStyle/>
          <a:p>
            <a:pPr marL="511175" indent="0">
              <a:buNone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</a:p>
          <a:p>
            <a:pPr marL="511175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অধ্যাপক, দর্শন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চৌগাছা মৃধাপাড়া মহিলা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চৌগাছা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যশোর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সেল-ফোন নম্বর-০১৭৪০৮৯৫৮৭৩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1175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azad.abulkalam</a:t>
            </a:r>
            <a:r>
              <a:rPr lang="en-US" dirty="0" smtClean="0">
                <a:cs typeface="NikoshBAN" panose="02000000000000000000" pitchFamily="2" charset="0"/>
                <a:hlinkClick r:id="rId3"/>
              </a:rPr>
              <a:t>50@gmail.com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63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9729" cy="1325563"/>
          </a:xfrm>
          <a:blipFill>
            <a:blip r:embed="rId2" cstate="print"/>
            <a:tile tx="0" ty="0" sx="100000" sy="100000" flip="none" algn="tl"/>
          </a:blipFill>
          <a:ln w="127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2329" y="1690688"/>
            <a:ext cx="10515600" cy="4351338"/>
          </a:xfrm>
          <a:blipFill>
            <a:blip r:embed="rId3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/>
          <a:lstStyle/>
          <a:p>
            <a:pPr marL="457200" lvl="1" indent="0" algn="ctr">
              <a:buNone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 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540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</a:p>
          <a:p>
            <a:pPr marL="0" indent="0" algn="ctr">
              <a:buNone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অধ্যায়: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  <a:p>
            <a:pPr marL="0" indent="0" algn="ctr">
              <a:buNone/>
            </a:pP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প্রতীকী যুক্তিবিদ্যা</a:t>
            </a:r>
            <a:endParaRPr lang="bn-BD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3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প্রতীকের সং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 পারবে ।</a:t>
            </a:r>
          </a:p>
          <a:p>
            <a:pPr marL="860425" indent="-860425">
              <a:buFont typeface="+mj-lt"/>
              <a:buAutoNum type="arabicPeriod"/>
            </a:pP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প্রতীকের প্রকৃতি আলোচনা করতে পারবে । </a:t>
            </a:r>
          </a:p>
          <a:p>
            <a:pPr marL="860425" indent="-860425">
              <a:buFont typeface="+mj-lt"/>
              <a:buAutoNum type="arabicPeriod"/>
            </a:pPr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প্রতীকের 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বর্ণনা করতে পারবে।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1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253" y="2076194"/>
            <a:ext cx="5474825" cy="460384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0294" y="2123530"/>
            <a:ext cx="5367020" cy="460384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129246" y="435819"/>
            <a:ext cx="7091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10087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80" y="408594"/>
            <a:ext cx="10528537" cy="1325563"/>
          </a:xfrm>
          <a:blipFill>
            <a:blip r:embed="rId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781" y="2213487"/>
            <a:ext cx="10649561" cy="1470239"/>
          </a:xfr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প্রতীকের </a:t>
            </a:r>
            <a:r>
              <a:rPr lang="bn-BD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</a:t>
            </a:r>
            <a:r>
              <a:rPr lang="bn-BD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প্রকৃতি ও </a:t>
            </a:r>
            <a:r>
              <a:rPr lang="bn-BD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2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441729"/>
            <a:ext cx="11447929" cy="1751293"/>
          </a:xfrm>
          <a:blipFill>
            <a:blip r:embed="rId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প্রতীকের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দাও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(দলীয় কাজ) 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887" y="2534194"/>
            <a:ext cx="6074228" cy="39580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 descr="male-and-female-symbo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9356" y="2560319"/>
            <a:ext cx="5369283" cy="37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153" y="403412"/>
            <a:ext cx="10738337" cy="1325563"/>
          </a:xfrm>
          <a:blipFill>
            <a:blip r:embed="rId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প্রতীকের সংজ্ঞা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153" y="2365383"/>
            <a:ext cx="10850879" cy="3967330"/>
          </a:xfrm>
          <a:blipFill>
            <a:blip r:embed="rId3" cstate="print"/>
            <a:tile tx="0" ty="0" sx="100000" sy="100000" flip="none" algn="tl"/>
          </a:blipFill>
          <a:ln w="127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 হলো কোন কিছুর সংকেত। ইচ্ছাকৃতভাবে কোন কিছুকে বোঝার জন্য, নির্দেশ করার জন্য এবং প্রকাশ করার জন্য যে চিহ্ন বা সংকেত ব্যবহার করা হয়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প্রতীক। যেমন: কোন দেশের পতাকা কে ঐ দেশের প্রতীক বলে।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78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057" y="2019672"/>
            <a:ext cx="5623659" cy="4730752"/>
          </a:xfrm>
          <a:ln w="952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0766" y="2019672"/>
            <a:ext cx="5118054" cy="4623175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4766" y="0"/>
            <a:ext cx="11286308" cy="1920239"/>
          </a:xfrm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সংকেত ও কৃত্রিম সংকেতের মধ্যে পার্থক্য লিখ।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(জোড়ায় কাজ)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297279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400</Words>
  <Application>Microsoft Office PowerPoint</Application>
  <PresentationFormat>Custom</PresentationFormat>
  <Paragraphs>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 শিক্ষক পরিচিতি</vt:lpstr>
      <vt:lpstr>পাঠ পরিচিতি</vt:lpstr>
      <vt:lpstr> শিখনফল</vt:lpstr>
      <vt:lpstr>Slide 5</vt:lpstr>
      <vt:lpstr>আজকের পাঠ</vt:lpstr>
      <vt:lpstr>Slide 7</vt:lpstr>
      <vt:lpstr> প্রতীকের সংজ্ঞা</vt:lpstr>
      <vt:lpstr>স্বাভাবিক সংকেত ও কৃত্রিম সংকেতের মধ্যে পার্থক্য লিখ। (জোড়ায় কাজ) </vt:lpstr>
      <vt:lpstr>স্বাভাবিক সংকেত ও কৃত্রিম সংকেত</vt:lpstr>
      <vt:lpstr>শাব্দিক প্রতীক ও অশাব্দিক প্রতীক কী? (জোড়ায় কাজ) </vt:lpstr>
      <vt:lpstr>শাব্দিক প্রতীক ও অশাব্দিক প্রতীক</vt:lpstr>
      <vt:lpstr>Slide 13</vt:lpstr>
      <vt:lpstr>গ্রাহক প্রতীক ও ধ্রুবক প্রতীক</vt:lpstr>
      <vt:lpstr>Slide 15</vt:lpstr>
      <vt:lpstr>সংক্ষিপ্ত প্রতীক ও  দৃষ্টান্তমূলক প্রতীক</vt:lpstr>
      <vt:lpstr> মূল্যায়ন</vt:lpstr>
      <vt:lpstr> বাড়ির কাজ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204</cp:revision>
  <dcterms:created xsi:type="dcterms:W3CDTF">2013-05-17T05:18:08Z</dcterms:created>
  <dcterms:modified xsi:type="dcterms:W3CDTF">2013-05-24T05:14:30Z</dcterms:modified>
</cp:coreProperties>
</file>