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78" r:id="rId2"/>
    <p:sldId id="259" r:id="rId3"/>
    <p:sldId id="260" r:id="rId4"/>
    <p:sldId id="261" r:id="rId5"/>
    <p:sldId id="263" r:id="rId6"/>
    <p:sldId id="277" r:id="rId7"/>
    <p:sldId id="266" r:id="rId8"/>
    <p:sldId id="265" r:id="rId9"/>
    <p:sldId id="275" r:id="rId10"/>
    <p:sldId id="262" r:id="rId11"/>
    <p:sldId id="274" r:id="rId12"/>
    <p:sldId id="267" r:id="rId13"/>
    <p:sldId id="269" r:id="rId14"/>
    <p:sldId id="258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8049" autoAdjust="0"/>
    <p:restoredTop sz="94660"/>
  </p:normalViewPr>
  <p:slideViewPr>
    <p:cSldViewPr>
      <p:cViewPr>
        <p:scale>
          <a:sx n="70" d="100"/>
          <a:sy n="70" d="100"/>
        </p:scale>
        <p:origin x="-1860" y="-45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D7ACC49-7DA3-4339-80E1-9503D934E1DD}" type="datetimeFigureOut">
              <a:rPr lang="en-US" smtClean="0"/>
              <a:pPr/>
              <a:t>5/30/2013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61886AA-DB14-42AA-B4B1-1F61B9CF36A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5/30/2013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5/30/2013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5/30/2013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5/30/2013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274638"/>
            <a:ext cx="5029200" cy="1143000"/>
          </a:xfrm>
          <a:ln w="57150">
            <a:solidFill>
              <a:srgbClr val="7030A0"/>
            </a:solidFill>
          </a:ln>
        </p:spPr>
        <p:txBody>
          <a:bodyPr/>
          <a:lstStyle/>
          <a:p>
            <a:r>
              <a:rPr lang="bn-BD" dirty="0" smtClean="0">
                <a:latin typeface="NikoshBAN" pitchFamily="2" charset="0"/>
                <a:cs typeface="NikoshBAN" pitchFamily="2" charset="0"/>
              </a:rPr>
              <a:t>সবাইকে শুভেচ্ছা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4" name="Content Placeholder 3" descr="flower13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219200" y="2057400"/>
            <a:ext cx="6477000" cy="3992563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ln w="38100">
            <a:solidFill>
              <a:srgbClr val="00B050"/>
            </a:solidFill>
          </a:ln>
        </p:spPr>
        <p:txBody>
          <a:bodyPr>
            <a:normAutofit/>
          </a:bodyPr>
          <a:lstStyle/>
          <a:p>
            <a:r>
              <a:rPr lang="bn-BD" dirty="0" smtClean="0">
                <a:latin typeface="NikoshBAN" pitchFamily="2" charset="0"/>
                <a:cs typeface="NikoshBAN" pitchFamily="2" charset="0"/>
              </a:rPr>
              <a:t>বস্তু নিরপেক্ষ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371600"/>
            <a:ext cx="8229600" cy="4525963"/>
          </a:xfrm>
        </p:spPr>
        <p:txBody>
          <a:bodyPr/>
          <a:lstStyle/>
          <a:p>
            <a:pPr>
              <a:buNone/>
            </a:pPr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৪৫৬২৩১১ সংখ্যাটি</a:t>
            </a:r>
            <a:r>
              <a:rPr lang="bn-BD" sz="4400" dirty="0" smtClean="0">
                <a:latin typeface="NikoshBAN" pitchFamily="2" charset="0"/>
                <a:cs typeface="NikoshBAN" pitchFamily="2" charset="0"/>
              </a:rPr>
              <a:t>তে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 rot="20322920" flipV="1">
            <a:off x="9122673" y="2515037"/>
            <a:ext cx="2590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dirty="0" smtClean="0"/>
              <a:t>এককের ঘর</a:t>
            </a:r>
            <a:r>
              <a:rPr lang="bn-BD" sz="1600" dirty="0" smtClean="0"/>
              <a:t> </a:t>
            </a:r>
            <a:r>
              <a:rPr lang="bn-BD" dirty="0" smtClean="0"/>
              <a:t>থেকে</a:t>
            </a:r>
            <a:endParaRPr lang="en-US" dirty="0"/>
          </a:p>
        </p:txBody>
      </p:sp>
      <p:sp>
        <p:nvSpPr>
          <p:cNvPr id="5" name="Down Arrow 4"/>
          <p:cNvSpPr/>
          <p:nvPr/>
        </p:nvSpPr>
        <p:spPr>
          <a:xfrm>
            <a:off x="1447800" y="2133600"/>
            <a:ext cx="484632" cy="97840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609600" y="3200400"/>
            <a:ext cx="4572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১</a:t>
            </a:r>
            <a:r>
              <a:rPr lang="bn-BD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এর স্থানীয় মান ১ একক বা ১</a:t>
            </a:r>
            <a:endParaRPr lang="en-US" sz="28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33400" y="3810000"/>
            <a:ext cx="4876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১ এর স্থানীয় মান ১ দশক বা ১০</a:t>
            </a:r>
            <a:endParaRPr lang="en-US" sz="28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09600" y="4267200"/>
            <a:ext cx="4800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400" dirty="0" smtClean="0">
                <a:latin typeface="NikoshBAN" pitchFamily="2" charset="0"/>
                <a:cs typeface="NikoshBAN" pitchFamily="2" charset="0"/>
              </a:rPr>
              <a:t>৩ এর স্থানীয়  মান ৩ শতক বা ৩০০</a:t>
            </a:r>
            <a:endParaRPr lang="en-US" sz="24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85800" y="4724400"/>
            <a:ext cx="4114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২ এর স্থানীয় মান ২ হাজার বা ২০০০</a:t>
            </a:r>
            <a:endParaRPr lang="en-US" sz="28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838200" y="5334000"/>
            <a:ext cx="3810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838200" y="5638800"/>
            <a:ext cx="41910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৫ এর স্থানীয় মান ৫ লক্ষ বা ৫০০০০০</a:t>
            </a:r>
            <a:endParaRPr lang="en-US" sz="28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609600" y="6396335"/>
            <a:ext cx="3429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latin typeface="NikoshBAN" pitchFamily="2" charset="0"/>
                <a:cs typeface="NikoshBAN" pitchFamily="2" charset="0"/>
              </a:rPr>
              <a:t>4 </a:t>
            </a:r>
            <a:r>
              <a:rPr lang="bn-BD" sz="2000" dirty="0" smtClean="0">
                <a:latin typeface="NikoshBAN" pitchFamily="2" charset="0"/>
                <a:cs typeface="NikoshBAN" pitchFamily="2" charset="0"/>
              </a:rPr>
              <a:t>এর স্থানীয় মান ৪ নিযুত বা ৪০০০০০০</a:t>
            </a:r>
            <a:endParaRPr lang="en-US" sz="2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609600" y="5181600"/>
            <a:ext cx="441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৬ এর স্থানীয় মান ৬ অযুত বা ৬০০০০</a:t>
            </a:r>
            <a:endParaRPr lang="en-US" sz="28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62200" y="0"/>
            <a:ext cx="4495800" cy="1371600"/>
          </a:xfrm>
          <a:ln w="38100">
            <a:solidFill>
              <a:schemeClr val="tx1"/>
            </a:solidFill>
          </a:ln>
        </p:spPr>
        <p:txBody>
          <a:bodyPr>
            <a:normAutofit fontScale="90000"/>
          </a:bodyPr>
          <a:lstStyle/>
          <a:p>
            <a:r>
              <a:rPr lang="bn-BD" dirty="0" smtClean="0"/>
              <a:t>একক কাজ</a:t>
            </a:r>
            <a:br>
              <a:rPr lang="bn-BD" dirty="0" smtClean="0"/>
            </a:br>
            <a:endParaRPr lang="en-US" sz="49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2133600"/>
            <a:ext cx="8305800" cy="3840163"/>
          </a:xfrm>
        </p:spPr>
        <p:txBody>
          <a:bodyPr>
            <a:normAutofit/>
          </a:bodyPr>
          <a:lstStyle/>
          <a:p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৫৫৫৫৫৫ সংখ্যাটিতে প্রত্যেকটি ৫এর স্থানীয় মান লিখ।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9800" y="152400"/>
            <a:ext cx="4038600" cy="1189038"/>
          </a:xfrm>
          <a:ln w="38100">
            <a:solidFill>
              <a:schemeClr val="accent1"/>
            </a:solidFill>
          </a:ln>
        </p:spPr>
        <p:txBody>
          <a:bodyPr>
            <a:normAutofit fontScale="90000"/>
          </a:bodyPr>
          <a:lstStyle/>
          <a:p>
            <a:r>
              <a:rPr lang="bn-BD" dirty="0" smtClean="0">
                <a:latin typeface="NikoshBAN" pitchFamily="2" charset="0"/>
                <a:cs typeface="NikoshBAN" pitchFamily="2" charset="0"/>
              </a:rPr>
              <a:t>দলীয় কাজ</a:t>
            </a:r>
            <a:br>
              <a:rPr lang="bn-BD" dirty="0" smtClean="0">
                <a:latin typeface="NikoshBAN" pitchFamily="2" charset="0"/>
                <a:cs typeface="NikoshBAN" pitchFamily="2" charset="0"/>
              </a:rPr>
            </a:b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1219200" y="1676400"/>
          <a:ext cx="7010400" cy="518160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3505200"/>
                <a:gridCol w="3505200"/>
              </a:tblGrid>
              <a:tr h="863600">
                <a:tc rowSpan="3">
                  <a:txBody>
                    <a:bodyPr/>
                    <a:lstStyle/>
                    <a:p>
                      <a:pPr algn="ctr"/>
                      <a:r>
                        <a:rPr lang="bn-BD" sz="3600" dirty="0" smtClean="0">
                          <a:latin typeface="NikoshBAN" pitchFamily="2" charset="0"/>
                          <a:cs typeface="NikoshBAN" pitchFamily="2" charset="0"/>
                        </a:rPr>
                        <a:t>গোলা</a:t>
                      </a:r>
                      <a:r>
                        <a:rPr lang="bn-BD" sz="4000" dirty="0" smtClean="0">
                          <a:latin typeface="NikoshBAN" pitchFamily="2" charset="0"/>
                          <a:cs typeface="NikoshBAN" pitchFamily="2" charset="0"/>
                        </a:rPr>
                        <a:t>প দল</a:t>
                      </a:r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bn-BD" dirty="0" smtClean="0"/>
                    </a:p>
                    <a:p>
                      <a:r>
                        <a:rPr lang="bn-BD" sz="2800" dirty="0" smtClean="0">
                          <a:latin typeface="NikoshBAN" pitchFamily="2" charset="0"/>
                          <a:cs typeface="NikoshBAN" pitchFamily="2" charset="0"/>
                        </a:rPr>
                        <a:t>৮৭৩৫৪ এর স্থানীয়</a:t>
                      </a:r>
                      <a:r>
                        <a:rPr lang="bn-BD" sz="2800" baseline="0" dirty="0" smtClean="0">
                          <a:latin typeface="NikoshBAN" pitchFamily="2" charset="0"/>
                          <a:cs typeface="NikoshBAN" pitchFamily="2" charset="0"/>
                        </a:rPr>
                        <a:t> মান লিখ।</a:t>
                      </a:r>
                      <a:endParaRPr lang="en-US" sz="2800" dirty="0">
                        <a:latin typeface="NikoshBAN" pitchFamily="2" charset="0"/>
                        <a:cs typeface="NikoshBAN" pitchFamily="2" charset="0"/>
                      </a:endParaRPr>
                    </a:p>
                  </a:txBody>
                  <a:tcPr/>
                </a:tc>
              </a:tr>
              <a:tr h="863600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863600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bn-BD" sz="2800" dirty="0" smtClean="0">
                          <a:latin typeface="NikoshBAN" pitchFamily="2" charset="0"/>
                          <a:cs typeface="NikoshBAN" pitchFamily="2" charset="0"/>
                        </a:rPr>
                        <a:t>১২৭৯৫৭ এর স্থানীয়</a:t>
                      </a:r>
                      <a:r>
                        <a:rPr lang="bn-BD" sz="2800" baseline="0" dirty="0" smtClean="0">
                          <a:latin typeface="NikoshBAN" pitchFamily="2" charset="0"/>
                          <a:cs typeface="NikoshBAN" pitchFamily="2" charset="0"/>
                        </a:rPr>
                        <a:t> মান লিখ</a:t>
                      </a:r>
                      <a:endParaRPr lang="en-US" sz="2800" dirty="0">
                        <a:latin typeface="NikoshBAN" pitchFamily="2" charset="0"/>
                        <a:cs typeface="NikoshBAN" pitchFamily="2" charset="0"/>
                      </a:endParaRPr>
                    </a:p>
                  </a:txBody>
                  <a:tcPr/>
                </a:tc>
              </a:tr>
              <a:tr h="863600">
                <a:tc rowSpan="3">
                  <a:txBody>
                    <a:bodyPr/>
                    <a:lstStyle/>
                    <a:p>
                      <a:pPr algn="ctr"/>
                      <a:r>
                        <a:rPr lang="bn-BD" sz="3200" dirty="0" smtClean="0"/>
                        <a:t>বেলী</a:t>
                      </a:r>
                      <a:r>
                        <a:rPr lang="bn-BD" sz="3200" baseline="0" dirty="0" smtClean="0"/>
                        <a:t> দল</a:t>
                      </a:r>
                      <a:endParaRPr lang="en-US" sz="3200" dirty="0"/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n-BD" sz="2400" dirty="0" smtClean="0">
                          <a:latin typeface="NikoshBAN" pitchFamily="2" charset="0"/>
                          <a:cs typeface="NikoshBAN" pitchFamily="2" charset="0"/>
                        </a:rPr>
                        <a:t>৮৬১২৩৪২</a:t>
                      </a:r>
                      <a:r>
                        <a:rPr lang="bn-BD" sz="2400" baseline="0" dirty="0" smtClean="0">
                          <a:latin typeface="NikoshBAN" pitchFamily="2" charset="0"/>
                          <a:cs typeface="NikoshBAN" pitchFamily="2" charset="0"/>
                        </a:rPr>
                        <a:t> এর স্থানীয় মান লিখ</a:t>
                      </a:r>
                      <a:endParaRPr lang="en-US" sz="2400" dirty="0">
                        <a:latin typeface="NikoshBAN" pitchFamily="2" charset="0"/>
                        <a:cs typeface="NikoshBAN" pitchFamily="2" charset="0"/>
                      </a:endParaRPr>
                    </a:p>
                  </a:txBody>
                  <a:tcPr/>
                </a:tc>
              </a:tr>
              <a:tr h="863600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bn-BD" sz="2800" dirty="0" smtClean="0">
                          <a:latin typeface="NikoshBAN" pitchFamily="2" charset="0"/>
                          <a:cs typeface="NikoshBAN" pitchFamily="2" charset="0"/>
                        </a:rPr>
                        <a:t>৫৭০৬৯ এর স্থানীয়</a:t>
                      </a:r>
                      <a:r>
                        <a:rPr lang="bn-BD" sz="2800" baseline="0" dirty="0" smtClean="0">
                          <a:latin typeface="NikoshBAN" pitchFamily="2" charset="0"/>
                          <a:cs typeface="NikoshBAN" pitchFamily="2" charset="0"/>
                        </a:rPr>
                        <a:t> মান লিখ</a:t>
                      </a:r>
                      <a:endParaRPr lang="en-US" sz="2800" dirty="0">
                        <a:latin typeface="NikoshBAN" pitchFamily="2" charset="0"/>
                        <a:cs typeface="NikoshBAN" pitchFamily="2" charset="0"/>
                      </a:endParaRPr>
                    </a:p>
                  </a:txBody>
                  <a:tcPr/>
                </a:tc>
              </a:tr>
              <a:tr h="863600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1676400" y="1600200"/>
            <a:ext cx="2286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3200" dirty="0"/>
          </a:p>
        </p:txBody>
      </p:sp>
      <p:sp>
        <p:nvSpPr>
          <p:cNvPr id="10" name="TextBox 9"/>
          <p:cNvSpPr txBox="1"/>
          <p:nvPr/>
        </p:nvSpPr>
        <p:spPr>
          <a:xfrm>
            <a:off x="1905000" y="3276600"/>
            <a:ext cx="2819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জবা দল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676400" y="5334000"/>
            <a:ext cx="2819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শাপলা দল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92D050"/>
          </a:solidFill>
        </p:spPr>
        <p:txBody>
          <a:bodyPr>
            <a:noAutofit/>
          </a:bodyPr>
          <a:lstStyle/>
          <a:p>
            <a:r>
              <a:rPr lang="bn-BD" sz="6000" dirty="0" smtClean="0">
                <a:latin typeface="NikoshBAN" pitchFamily="2" charset="0"/>
                <a:cs typeface="NikoshBAN" pitchFamily="2" charset="0"/>
              </a:rPr>
              <a:t>মূল্যায়ন</a:t>
            </a:r>
            <a:r>
              <a:rPr lang="bn-BD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bn-BD" dirty="0" smtClean="0">
                <a:latin typeface="NikoshBAN" pitchFamily="2" charset="0"/>
                <a:cs typeface="NikoshBAN" pitchFamily="2" charset="0"/>
              </a:rPr>
            </a:b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accent2">
              <a:lumMod val="40000"/>
              <a:lumOff val="60000"/>
            </a:schemeClr>
          </a:solidFill>
        </p:spPr>
        <p:txBody>
          <a:bodyPr/>
          <a:lstStyle/>
          <a:p>
            <a:r>
              <a:rPr lang="bn-BD" dirty="0" smtClean="0">
                <a:latin typeface="NikoshBAN" pitchFamily="2" charset="0"/>
                <a:cs typeface="NikoshBAN" pitchFamily="2" charset="0"/>
              </a:rPr>
              <a:t>শুন্যস্থানপুরণকরঃ</a:t>
            </a:r>
          </a:p>
          <a:p>
            <a:r>
              <a:rPr lang="bn-BD" dirty="0" smtClean="0">
                <a:latin typeface="NikoshBAN" pitchFamily="2" charset="0"/>
                <a:cs typeface="NikoshBAN" pitchFamily="2" charset="0"/>
              </a:rPr>
              <a:t>৬৮৭০৯৩৫ সংখ্যাটিতে</a:t>
            </a:r>
          </a:p>
          <a:p>
            <a:r>
              <a:rPr lang="bn-BD" dirty="0" smtClean="0">
                <a:latin typeface="NikoshBAN" pitchFamily="2" charset="0"/>
                <a:cs typeface="NikoshBAN" pitchFamily="2" charset="0"/>
              </a:rPr>
              <a:t>৯এর স্থানীয় মান-উত্তরঃ ৯ শতক বা ৯০০</a:t>
            </a:r>
          </a:p>
          <a:p>
            <a:r>
              <a:rPr lang="bn-BD" dirty="0" smtClean="0">
                <a:latin typeface="NikoshBAN" pitchFamily="2" charset="0"/>
                <a:cs typeface="NikoshBAN" pitchFamily="2" charset="0"/>
              </a:rPr>
              <a:t>৭এর স্থানীয় মান-</a:t>
            </a:r>
          </a:p>
          <a:p>
            <a:r>
              <a:rPr lang="bn-BD" dirty="0" smtClean="0">
                <a:latin typeface="NikoshBAN" pitchFamily="2" charset="0"/>
                <a:cs typeface="NikoshBAN" pitchFamily="2" charset="0"/>
              </a:rPr>
              <a:t>৮এর স্থানীয় মান-</a:t>
            </a:r>
          </a:p>
          <a:p>
            <a:pPr>
              <a:buNone/>
            </a:pPr>
            <a:r>
              <a:rPr lang="bn-BD" dirty="0" smtClean="0">
                <a:latin typeface="NikoshBAN" pitchFamily="2" charset="0"/>
                <a:cs typeface="NikoshBAN" pitchFamily="2" charset="0"/>
              </a:rPr>
              <a:t>৩এর স্থানীয় মান-  উত্তরঃ৩ দশক বা৩০</a:t>
            </a:r>
          </a:p>
          <a:p>
            <a:pPr>
              <a:buNone/>
            </a:pPr>
            <a:endParaRPr lang="bn-BD" dirty="0" smtClean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 flipV="1">
            <a:off x="8610600" y="2514600"/>
            <a:ext cx="3124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3733800" y="3352800"/>
            <a:ext cx="2590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400" dirty="0" smtClean="0">
                <a:latin typeface="NikoshBAN" pitchFamily="2" charset="0"/>
                <a:cs typeface="NikoshBAN" pitchFamily="2" charset="0"/>
              </a:rPr>
              <a:t>উত্তরঃ৭ অযুত বা ৭০০০০</a:t>
            </a:r>
            <a:endParaRPr lang="en-US" sz="24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581400" y="4191000"/>
            <a:ext cx="2438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3657600" y="3810000"/>
            <a:ext cx="3124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৮ লক্ষ বা ৮০০০০০</a:t>
            </a:r>
            <a:endParaRPr lang="en-US" sz="28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ln w="28575">
            <a:solidFill>
              <a:schemeClr val="accent1"/>
            </a:solidFill>
          </a:ln>
        </p:spPr>
        <p:txBody>
          <a:bodyPr/>
          <a:lstStyle/>
          <a:p>
            <a:r>
              <a:rPr lang="bn-BD" dirty="0" smtClean="0">
                <a:latin typeface="NikoshBAN" pitchFamily="2" charset="0"/>
                <a:cs typeface="NikoshBAN" pitchFamily="2" charset="0"/>
              </a:rPr>
              <a:t>সবাইকে ধন্যবাদ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4" name="Content Placeholder 3" descr="imagesCAVVW7BN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600200" y="1600200"/>
            <a:ext cx="6478132" cy="4800600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0" y="274638"/>
            <a:ext cx="3505200" cy="1143000"/>
          </a:xfrm>
          <a:ln w="38100">
            <a:solidFill>
              <a:srgbClr val="00B050"/>
            </a:solidFill>
          </a:ln>
        </p:spPr>
        <p:txBody>
          <a:bodyPr/>
          <a:lstStyle/>
          <a:p>
            <a:pPr algn="r"/>
            <a:r>
              <a:rPr lang="bn-BD" dirty="0" smtClean="0"/>
              <a:t>পরিচিতি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1752600"/>
            <a:ext cx="6705600" cy="44196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bn-BD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bn-BD" sz="5400" dirty="0" smtClean="0">
                <a:latin typeface="NikoshBAN" pitchFamily="2" charset="0"/>
                <a:cs typeface="NikoshBAN" pitchFamily="2" charset="0"/>
              </a:rPr>
              <a:t>মমতাজ বেগম, </a:t>
            </a:r>
          </a:p>
          <a:p>
            <a:pPr>
              <a:buNone/>
            </a:pPr>
            <a:r>
              <a:rPr lang="bn-BD" sz="5400" dirty="0" smtClean="0">
                <a:latin typeface="NikoshBAN" pitchFamily="2" charset="0"/>
                <a:cs typeface="NikoshBAN" pitchFamily="2" charset="0"/>
              </a:rPr>
              <a:t>সহকারি শিক্ষক</a:t>
            </a:r>
          </a:p>
          <a:p>
            <a:pPr>
              <a:buNone/>
            </a:pPr>
            <a:r>
              <a:rPr lang="bn-BD" sz="5400" dirty="0" smtClean="0">
                <a:latin typeface="NikoshBAN" pitchFamily="2" charset="0"/>
                <a:cs typeface="NikoshBAN" pitchFamily="2" charset="0"/>
              </a:rPr>
              <a:t>মেড্ডা পশ্চিম সরকারি প্রাথমিক বিদ্যালয় </a:t>
            </a:r>
          </a:p>
          <a:p>
            <a:pPr>
              <a:buNone/>
            </a:pPr>
            <a:r>
              <a:rPr lang="bn-BD" sz="5400" dirty="0" smtClean="0">
                <a:latin typeface="NikoshBAN" pitchFamily="2" charset="0"/>
                <a:cs typeface="NikoshBAN" pitchFamily="2" charset="0"/>
              </a:rPr>
              <a:t>সদর,ব্রাহ্মণবাড়িয়া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-184731" y="-184666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ln w="19050">
            <a:solidFill>
              <a:schemeClr val="accent1"/>
            </a:solidFill>
          </a:ln>
        </p:spPr>
        <p:txBody>
          <a:bodyPr>
            <a:noAutofit/>
          </a:bodyPr>
          <a:lstStyle/>
          <a:p>
            <a:r>
              <a:rPr lang="bn-BD" sz="8000" dirty="0" smtClean="0">
                <a:latin typeface="NikoshBAN" pitchFamily="2" charset="0"/>
                <a:cs typeface="NikoshBAN" pitchFamily="2" charset="0"/>
              </a:rPr>
              <a:t>পাঠ পরিচি</a:t>
            </a:r>
            <a:r>
              <a:rPr lang="bn-BD" sz="7200" dirty="0" smtClean="0">
                <a:latin typeface="NikoshBAN" pitchFamily="2" charset="0"/>
                <a:cs typeface="NikoshBAN" pitchFamily="2" charset="0"/>
              </a:rPr>
              <a:t>তি</a:t>
            </a:r>
            <a:endParaRPr lang="en-US" sz="6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25963"/>
          </a:xfrm>
        </p:spPr>
        <p:txBody>
          <a:bodyPr>
            <a:normAutofit/>
          </a:bodyPr>
          <a:lstStyle/>
          <a:p>
            <a:pPr algn="ctr"/>
            <a:r>
              <a:rPr lang="bn-BD" sz="6000" dirty="0" smtClean="0">
                <a:latin typeface="NikoshBAN" pitchFamily="2" charset="0"/>
                <a:cs typeface="NikoshBAN" pitchFamily="2" charset="0"/>
              </a:rPr>
              <a:t>শ্রেণিঃচতুর্থ</a:t>
            </a:r>
          </a:p>
          <a:p>
            <a:pPr algn="ctr"/>
            <a:r>
              <a:rPr lang="bn-BD" sz="6000" dirty="0" smtClean="0">
                <a:latin typeface="NikoshBAN" pitchFamily="2" charset="0"/>
                <a:cs typeface="NikoshBAN" pitchFamily="2" charset="0"/>
              </a:rPr>
              <a:t>বি</a:t>
            </a:r>
            <a:r>
              <a:rPr lang="bn-BD" sz="6000" b="1" dirty="0" smtClean="0">
                <a:latin typeface="NikoshBAN" pitchFamily="2" charset="0"/>
                <a:cs typeface="NikoshBAN" pitchFamily="2" charset="0"/>
              </a:rPr>
              <a:t>ষয়ঃগনিত</a:t>
            </a:r>
          </a:p>
          <a:p>
            <a:pPr algn="ctr"/>
            <a:r>
              <a:rPr lang="bn-BD" sz="6000" b="1" dirty="0" smtClean="0">
                <a:latin typeface="NikoshBAN" pitchFamily="2" charset="0"/>
                <a:cs typeface="NikoshBAN" pitchFamily="2" charset="0"/>
              </a:rPr>
              <a:t>পাঠের শিরোনামঃস্থানী</a:t>
            </a:r>
            <a:r>
              <a:rPr lang="bn-BD" sz="6000" dirty="0" smtClean="0">
                <a:latin typeface="NikoshBAN" pitchFamily="2" charset="0"/>
                <a:cs typeface="NikoshBAN" pitchFamily="2" charset="0"/>
              </a:rPr>
              <a:t>য় মান</a:t>
            </a:r>
            <a:endParaRPr lang="en-US" sz="6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629400" y="2209800"/>
            <a:ext cx="76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2" grpId="1" animBg="1"/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914400" y="304800"/>
            <a:ext cx="5181600" cy="1066800"/>
          </a:xfrm>
        </p:spPr>
        <p:txBody>
          <a:bodyPr>
            <a:noAutofit/>
          </a:bodyPr>
          <a:lstStyle/>
          <a:p>
            <a:r>
              <a:rPr lang="bn-BD" sz="6000" dirty="0" smtClean="0"/>
              <a:t/>
            </a:r>
            <a:br>
              <a:rPr lang="bn-BD" sz="6000" dirty="0" smtClean="0"/>
            </a:br>
            <a:endParaRPr lang="en-US" sz="6000" dirty="0"/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304800" y="1524000"/>
            <a:ext cx="8229600" cy="48006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নিযুত পর্যন্ত সংখ্যার ব্যবহৃত অঙ্কের একক,দশক,শতক,সহস্র,অযুত,লক্ষ,নিযুত/মিলিয়ন</a:t>
            </a:r>
            <a:r>
              <a:rPr lang="bn-BD" sz="4800" dirty="0" smtClean="0">
                <a:latin typeface="NikoshBAN" pitchFamily="2" charset="0"/>
                <a:cs typeface="NikoshBAN" pitchFamily="2" charset="0"/>
              </a:rPr>
              <a:t>) </a:t>
            </a:r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সম্পর্কে ধারনা লাভ করবে।</a:t>
            </a:r>
            <a:endParaRPr lang="bn-BD" sz="4400" dirty="0" smtClean="0">
              <a:latin typeface="NikoshBAN" pitchFamily="2" charset="0"/>
              <a:cs typeface="NikoshBAN" pitchFamily="2" charset="0"/>
            </a:endParaRPr>
          </a:p>
          <a:p>
            <a:pPr>
              <a:buNone/>
            </a:pPr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নিযুত পর্যন্ত সংখ্যার ব্যবহৃত অঙ্কের স্থানীয়মান</a:t>
            </a:r>
            <a:r>
              <a:rPr lang="bn-BD" sz="4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bn-BD" sz="3600" dirty="0" smtClean="0">
                <a:latin typeface="NikoshBAN" pitchFamily="2" charset="0"/>
                <a:cs typeface="NikoshBAN" pitchFamily="2" charset="0"/>
              </a:rPr>
              <a:t>(একক,দশক,শতক,সহস্র অযুত,লক্ষ,নিযুত/মিলিয়ন) পর্যন্ত সংখ্যায় ব্যবহৃত বিভিন্ন অঙ্কের স্থানীয় মান নির্নয় করতে পারবে।</a:t>
            </a:r>
            <a:endParaRPr lang="en-US" sz="44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743200" y="304800"/>
            <a:ext cx="3886200" cy="830997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bn-BD" sz="4800" dirty="0" smtClean="0">
                <a:latin typeface="NikoshBAN" pitchFamily="2" charset="0"/>
                <a:cs typeface="NikoshBAN" pitchFamily="2" charset="0"/>
              </a:rPr>
              <a:t>শিখন ফল</a:t>
            </a:r>
            <a:endParaRPr lang="en-US" sz="28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953000" y="1524000"/>
            <a:ext cx="3048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স্থানীয় মান 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ln>
            <a:solidFill>
              <a:schemeClr val="accent1"/>
            </a:solidFill>
          </a:ln>
        </p:spPr>
        <p:txBody>
          <a:bodyPr>
            <a:normAutofit fontScale="90000"/>
          </a:bodyPr>
          <a:lstStyle/>
          <a:p>
            <a:r>
              <a:rPr lang="bn-BD" dirty="0" smtClean="0">
                <a:latin typeface="NikoshBAN" pitchFamily="2" charset="0"/>
                <a:cs typeface="NikoshBAN" pitchFamily="2" charset="0"/>
              </a:rPr>
              <a:t>আবেগ সৃষ্টিঃগানের মাধ্যমে</a:t>
            </a:r>
            <a:br>
              <a:rPr lang="bn-BD" dirty="0" smtClean="0">
                <a:latin typeface="NikoshBAN" pitchFamily="2" charset="0"/>
                <a:cs typeface="NikoshBAN" pitchFamily="2" charset="0"/>
              </a:rPr>
            </a:b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এক দুই তিন চারপাঠ করি বার বার</a:t>
            </a:r>
          </a:p>
          <a:p>
            <a:pPr algn="ctr"/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পাঁচ ছয় সাত আট</a:t>
            </a:r>
          </a:p>
          <a:p>
            <a:pPr algn="ctr"/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ঐ দেখা যায় খেলার মাঠ</a:t>
            </a:r>
          </a:p>
          <a:p>
            <a:pPr algn="ctr"/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নয় দশ এগার বার </a:t>
            </a:r>
          </a:p>
          <a:p>
            <a:pPr algn="ctr"/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তাড়াতাড়ি কাজ সারো।</a:t>
            </a:r>
          </a:p>
          <a:p>
            <a:pPr algn="ctr"/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133600" y="381000"/>
            <a:ext cx="4724400" cy="369332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5" name="Oval 4"/>
          <p:cNvSpPr/>
          <p:nvPr/>
        </p:nvSpPr>
        <p:spPr>
          <a:xfrm>
            <a:off x="1828800" y="0"/>
            <a:ext cx="5029200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2800" dirty="0" smtClean="0"/>
              <a:t>আবেগ সৃষ্টি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 rot="10800000" flipV="1">
            <a:off x="2590800" y="2020670"/>
            <a:ext cx="4419600" cy="2123658"/>
          </a:xfrm>
          <a:prstGeom prst="rect">
            <a:avLst/>
          </a:prstGeom>
          <a:noFill/>
          <a:ln w="76200"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bn-BD" sz="6600" dirty="0" smtClean="0">
                <a:latin typeface="NikoshBAN" pitchFamily="2" charset="0"/>
                <a:cs typeface="NikoshBAN" pitchFamily="2" charset="0"/>
              </a:rPr>
              <a:t>উপস্থাপনের ধাপসমূহ</a:t>
            </a:r>
            <a:endParaRPr lang="en-US" sz="66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9601200" y="685800"/>
            <a:ext cx="152400" cy="76200"/>
          </a:xfrm>
          <a:prstGeom prst="ellipse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Oval 2"/>
          <p:cNvSpPr/>
          <p:nvPr/>
        </p:nvSpPr>
        <p:spPr>
          <a:xfrm>
            <a:off x="9067800" y="457200"/>
            <a:ext cx="76200" cy="457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Oval 3"/>
          <p:cNvSpPr/>
          <p:nvPr/>
        </p:nvSpPr>
        <p:spPr>
          <a:xfrm>
            <a:off x="4724400" y="3200400"/>
            <a:ext cx="76200" cy="76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Oval 4"/>
          <p:cNvSpPr/>
          <p:nvPr/>
        </p:nvSpPr>
        <p:spPr>
          <a:xfrm>
            <a:off x="10134600" y="1600200"/>
            <a:ext cx="3200400" cy="2743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/>
          </a:p>
        </p:txBody>
      </p:sp>
      <p:sp>
        <p:nvSpPr>
          <p:cNvPr id="6" name="Oval 5"/>
          <p:cNvSpPr/>
          <p:nvPr/>
        </p:nvSpPr>
        <p:spPr>
          <a:xfrm flipV="1">
            <a:off x="12954000" y="3276600"/>
            <a:ext cx="1447800" cy="1143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3276600" y="609600"/>
            <a:ext cx="2743200" cy="769441"/>
          </a:xfrm>
          <a:prstGeom prst="rect">
            <a:avLst/>
          </a:prstGeom>
          <a:noFill/>
          <a:ln w="28575"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bn-BD" sz="4400" dirty="0" smtClean="0">
                <a:latin typeface="NikoshBAN" pitchFamily="2" charset="0"/>
                <a:cs typeface="NikoshBAN" pitchFamily="2" charset="0"/>
              </a:rPr>
              <a:t>বাস্তব উপকরন</a:t>
            </a:r>
            <a:endParaRPr lang="en-US" sz="44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295400" y="2286000"/>
            <a:ext cx="65532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শিক্ষার্থীদের এ্যাবাকাসের মাধ্যমে শ্রেনিকক্ষে স্থানীয় মানসম্পর্কে ধারনা দেব।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0" y="381000"/>
            <a:ext cx="3505200" cy="914400"/>
          </a:xfrm>
          <a:ln w="38100">
            <a:solidFill>
              <a:schemeClr val="accent3">
                <a:lumMod val="60000"/>
                <a:lumOff val="40000"/>
              </a:schemeClr>
            </a:solidFill>
          </a:ln>
        </p:spPr>
        <p:txBody>
          <a:bodyPr>
            <a:normAutofit/>
          </a:bodyPr>
          <a:lstStyle/>
          <a:p>
            <a:r>
              <a:rPr lang="bn-BD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অর্ধবাস্তব</a:t>
            </a:r>
            <a:endParaRPr lang="en-US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371600"/>
            <a:ext cx="8229600" cy="4525963"/>
          </a:xfrm>
        </p:spPr>
        <p:txBody>
          <a:bodyPr/>
          <a:lstStyle/>
          <a:p>
            <a:pPr algn="ctr">
              <a:buNone/>
            </a:pPr>
            <a:r>
              <a:rPr lang="bn-BD" sz="4400" dirty="0" smtClean="0">
                <a:latin typeface="NikoshBAN" pitchFamily="2" charset="0"/>
                <a:cs typeface="NikoshBAN" pitchFamily="2" charset="0"/>
              </a:rPr>
              <a:t>স্থানীয়</a:t>
            </a:r>
            <a:r>
              <a:rPr lang="bn-BD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মান</a:t>
            </a:r>
          </a:p>
          <a:p>
            <a:pPr algn="ctr">
              <a:buNone/>
            </a:pP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2" name="Down Arrow 11"/>
          <p:cNvSpPr/>
          <p:nvPr/>
        </p:nvSpPr>
        <p:spPr>
          <a:xfrm>
            <a:off x="4419600" y="1981200"/>
            <a:ext cx="484632" cy="97840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4" name="Table 13"/>
          <p:cNvGraphicFramePr>
            <a:graphicFrameLocks noGrp="1"/>
          </p:cNvGraphicFramePr>
          <p:nvPr/>
        </p:nvGraphicFramePr>
        <p:xfrm>
          <a:off x="304800" y="2895600"/>
          <a:ext cx="8534401" cy="350519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98358"/>
                <a:gridCol w="898358"/>
                <a:gridCol w="898358"/>
                <a:gridCol w="898358"/>
                <a:gridCol w="1347537"/>
                <a:gridCol w="898358"/>
                <a:gridCol w="898358"/>
                <a:gridCol w="898358"/>
                <a:gridCol w="898358"/>
              </a:tblGrid>
              <a:tr h="2456511">
                <a:tc>
                  <a:txBody>
                    <a:bodyPr/>
                    <a:lstStyle/>
                    <a:p>
                      <a:endParaRPr lang="en-US" dirty="0">
                        <a:latin typeface="NikoshBAN" pitchFamily="2" charset="0"/>
                        <a:cs typeface="NikoshBAN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bn-BD" sz="2800" dirty="0" smtClean="0">
                          <a:latin typeface="NikoshBAN" pitchFamily="2" charset="0"/>
                          <a:cs typeface="NikoshBAN" pitchFamily="2" charset="0"/>
                        </a:rPr>
                        <a:t>কোটি</a:t>
                      </a:r>
                      <a:endParaRPr lang="en-US" dirty="0">
                        <a:latin typeface="NikoshBAN" pitchFamily="2" charset="0"/>
                        <a:cs typeface="NikoshBAN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bn-BD" sz="2800" dirty="0" smtClean="0">
                          <a:latin typeface="NikoshBAN" pitchFamily="2" charset="0"/>
                          <a:cs typeface="NikoshBAN" pitchFamily="2" charset="0"/>
                        </a:rPr>
                        <a:t>নিযুত</a:t>
                      </a:r>
                      <a:endParaRPr lang="en-US" sz="1400" dirty="0">
                        <a:latin typeface="NikoshBAN" pitchFamily="2" charset="0"/>
                        <a:cs typeface="NikoshBAN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bn-BD" sz="2800" dirty="0" smtClean="0">
                          <a:latin typeface="NikoshBAN" pitchFamily="2" charset="0"/>
                          <a:cs typeface="NikoshBAN" pitchFamily="2" charset="0"/>
                        </a:rPr>
                        <a:t>লক্ষ</a:t>
                      </a:r>
                      <a:endParaRPr lang="en-US" sz="1800" dirty="0">
                        <a:latin typeface="NikoshBAN" pitchFamily="2" charset="0"/>
                        <a:cs typeface="NikoshBAN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bn-BD" sz="3600" dirty="0" smtClean="0">
                          <a:latin typeface="NikoshBAN" pitchFamily="2" charset="0"/>
                          <a:cs typeface="NikoshBAN" pitchFamily="2" charset="0"/>
                        </a:rPr>
                        <a:t>অযুত</a:t>
                      </a:r>
                      <a:endParaRPr lang="en-US" sz="3600" dirty="0">
                        <a:latin typeface="NikoshBAN" pitchFamily="2" charset="0"/>
                        <a:cs typeface="NikoshBAN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bn-BD" sz="3600" b="0" dirty="0" smtClean="0">
                          <a:latin typeface="NikoshBAN" pitchFamily="2" charset="0"/>
                          <a:cs typeface="NikoshBAN" pitchFamily="2" charset="0"/>
                        </a:rPr>
                        <a:t>সহস্র</a:t>
                      </a:r>
                      <a:endParaRPr lang="en-US" sz="3600" b="0" dirty="0">
                        <a:latin typeface="NikoshBAN" pitchFamily="2" charset="0"/>
                        <a:cs typeface="NikoshBAN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bn-BD" sz="2800" dirty="0" smtClean="0">
                          <a:latin typeface="NikoshBAN" pitchFamily="2" charset="0"/>
                          <a:cs typeface="NikoshBAN" pitchFamily="2" charset="0"/>
                        </a:rPr>
                        <a:t>শতক</a:t>
                      </a:r>
                      <a:endParaRPr lang="en-US" dirty="0">
                        <a:latin typeface="NikoshBAN" pitchFamily="2" charset="0"/>
                        <a:cs typeface="NikoshBAN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bn-BD" sz="2800" dirty="0" smtClean="0">
                          <a:latin typeface="NikoshBAN" pitchFamily="2" charset="0"/>
                          <a:cs typeface="NikoshBAN" pitchFamily="2" charset="0"/>
                        </a:rPr>
                        <a:t>দশক</a:t>
                      </a:r>
                      <a:endParaRPr lang="en-US" dirty="0">
                        <a:latin typeface="NikoshBAN" pitchFamily="2" charset="0"/>
                        <a:cs typeface="NikoshBAN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bn-BD" sz="2800" dirty="0" smtClean="0">
                          <a:latin typeface="NikoshBAN" pitchFamily="2" charset="0"/>
                          <a:cs typeface="NikoshBAN" pitchFamily="2" charset="0"/>
                        </a:rPr>
                        <a:t>একক</a:t>
                      </a:r>
                      <a:endParaRPr lang="en-US" dirty="0">
                        <a:latin typeface="NikoshBAN" pitchFamily="2" charset="0"/>
                        <a:cs typeface="NikoshBAN" pitchFamily="2" charset="0"/>
                      </a:endParaRPr>
                    </a:p>
                  </a:txBody>
                  <a:tcPr/>
                </a:tc>
              </a:tr>
              <a:tr h="524344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524344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8305800" y="3657600"/>
            <a:ext cx="381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৬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467600" y="3733800"/>
            <a:ext cx="533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৪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553200" y="3733800"/>
            <a:ext cx="685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৪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867400" y="3733800"/>
            <a:ext cx="609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৭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419600" y="3733800"/>
            <a:ext cx="914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৯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2895600" y="3810000"/>
            <a:ext cx="990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৩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2133600" y="3810000"/>
            <a:ext cx="609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3600" i="1" dirty="0" smtClean="0">
                <a:latin typeface="NikoshBAN" pitchFamily="2" charset="0"/>
                <a:cs typeface="NikoshBAN" pitchFamily="2" charset="0"/>
              </a:rPr>
              <a:t>২</a:t>
            </a:r>
            <a:endParaRPr lang="en-US" sz="3600" i="1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 flipH="1">
            <a:off x="1556327" y="3810000"/>
            <a:ext cx="34866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৫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2057400" y="533400"/>
            <a:ext cx="4191000" cy="2743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4400" dirty="0" smtClean="0">
                <a:latin typeface="NikoshBAN" pitchFamily="2" charset="0"/>
                <a:cs typeface="NikoshBAN" pitchFamily="2" charset="0"/>
              </a:rPr>
              <a:t>স্থানীয় মান</a:t>
            </a:r>
            <a:endParaRPr lang="en-US" sz="44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Oval 2"/>
          <p:cNvSpPr/>
          <p:nvPr/>
        </p:nvSpPr>
        <p:spPr>
          <a:xfrm>
            <a:off x="7848600" y="4800600"/>
            <a:ext cx="1066800" cy="838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dirty="0" smtClean="0">
                <a:latin typeface="NikoshBAN" pitchFamily="2" charset="0"/>
                <a:cs typeface="NikoshBAN" pitchFamily="2" charset="0"/>
              </a:rPr>
              <a:t>একক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Oval 3"/>
          <p:cNvSpPr/>
          <p:nvPr/>
        </p:nvSpPr>
        <p:spPr>
          <a:xfrm>
            <a:off x="6629400" y="4876800"/>
            <a:ext cx="1143000" cy="838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dirty="0" smtClean="0"/>
              <a:t>দশক</a:t>
            </a:r>
            <a:endParaRPr lang="en-US" dirty="0"/>
          </a:p>
        </p:txBody>
      </p:sp>
      <p:sp>
        <p:nvSpPr>
          <p:cNvPr id="5" name="Oval 4"/>
          <p:cNvSpPr/>
          <p:nvPr/>
        </p:nvSpPr>
        <p:spPr>
          <a:xfrm>
            <a:off x="5334000" y="4876800"/>
            <a:ext cx="1219200" cy="838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dirty="0" smtClean="0">
                <a:latin typeface="NikoshBAN" pitchFamily="2" charset="0"/>
                <a:cs typeface="NikoshBAN" pitchFamily="2" charset="0"/>
              </a:rPr>
              <a:t>শতক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" name="Oval 5"/>
          <p:cNvSpPr/>
          <p:nvPr/>
        </p:nvSpPr>
        <p:spPr>
          <a:xfrm flipH="1">
            <a:off x="4191000" y="4953000"/>
            <a:ext cx="1143000" cy="838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dirty="0" smtClean="0">
                <a:latin typeface="NikoshBAN" pitchFamily="2" charset="0"/>
                <a:cs typeface="NikoshBAN" pitchFamily="2" charset="0"/>
              </a:rPr>
              <a:t>সহস্র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7" name="Oval 6"/>
          <p:cNvSpPr/>
          <p:nvPr/>
        </p:nvSpPr>
        <p:spPr>
          <a:xfrm>
            <a:off x="3124200" y="5029200"/>
            <a:ext cx="1066800" cy="762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dirty="0" smtClean="0">
                <a:latin typeface="NikoshBAN" pitchFamily="2" charset="0"/>
                <a:cs typeface="NikoshBAN" pitchFamily="2" charset="0"/>
              </a:rPr>
              <a:t>অযুত</a:t>
            </a:r>
          </a:p>
        </p:txBody>
      </p:sp>
      <p:sp>
        <p:nvSpPr>
          <p:cNvPr id="8" name="Oval 7"/>
          <p:cNvSpPr/>
          <p:nvPr/>
        </p:nvSpPr>
        <p:spPr>
          <a:xfrm>
            <a:off x="2133600" y="5029200"/>
            <a:ext cx="990600" cy="762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dirty="0" smtClean="0">
                <a:latin typeface="NikoshBAN" pitchFamily="2" charset="0"/>
                <a:cs typeface="NikoshBAN" pitchFamily="2" charset="0"/>
              </a:rPr>
              <a:t>লক্ষ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9" name="Oval 8"/>
          <p:cNvSpPr/>
          <p:nvPr/>
        </p:nvSpPr>
        <p:spPr>
          <a:xfrm>
            <a:off x="1143000" y="4953000"/>
            <a:ext cx="1066800" cy="762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1600" dirty="0" smtClean="0">
                <a:latin typeface="NikoshBAN" pitchFamily="2" charset="0"/>
                <a:cs typeface="NikoshBAN" pitchFamily="2" charset="0"/>
              </a:rPr>
              <a:t>নিযুত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0" name="Oval 9"/>
          <p:cNvSpPr/>
          <p:nvPr/>
        </p:nvSpPr>
        <p:spPr>
          <a:xfrm>
            <a:off x="304800" y="4953000"/>
            <a:ext cx="838200" cy="762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dirty="0" smtClean="0">
                <a:latin typeface="NikoshBAN" pitchFamily="2" charset="0"/>
                <a:cs typeface="NikoshBAN" pitchFamily="2" charset="0"/>
              </a:rPr>
              <a:t>কোটি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2" name="Down Arrow 11"/>
          <p:cNvSpPr/>
          <p:nvPr/>
        </p:nvSpPr>
        <p:spPr>
          <a:xfrm>
            <a:off x="4648200" y="3657600"/>
            <a:ext cx="484632" cy="97840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6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8" presetClass="entr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5" grpId="0" animBg="1"/>
      <p:bldP spid="6" grpId="0" animBg="1"/>
      <p:bldP spid="7" grpId="0" animBg="1"/>
      <p:bldP spid="7" grpId="1" animBg="1"/>
      <p:bldP spid="8" grpId="0" animBg="1"/>
      <p:bldP spid="9" grpId="0" animBg="1"/>
      <p:bldP spid="10" grpId="0" animBg="1"/>
      <p:bldP spid="12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969</TotalTime>
  <Words>267</Words>
  <Application>Microsoft Office PowerPoint</Application>
  <PresentationFormat>On-screen Show (4:3)</PresentationFormat>
  <Paragraphs>84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Office Theme</vt:lpstr>
      <vt:lpstr>সবাইকে শুভেচ্ছা</vt:lpstr>
      <vt:lpstr>পরিচিতি</vt:lpstr>
      <vt:lpstr>পাঠ পরিচিতি</vt:lpstr>
      <vt:lpstr> </vt:lpstr>
      <vt:lpstr>আবেগ সৃষ্টিঃগানের মাধ্যমে </vt:lpstr>
      <vt:lpstr>Slide 6</vt:lpstr>
      <vt:lpstr>Slide 7</vt:lpstr>
      <vt:lpstr>অর্ধবাস্তব</vt:lpstr>
      <vt:lpstr>Slide 9</vt:lpstr>
      <vt:lpstr>বস্তু নিরপেক্ষ</vt:lpstr>
      <vt:lpstr>একক কাজ </vt:lpstr>
      <vt:lpstr>দলীয় কাজ </vt:lpstr>
      <vt:lpstr>মূল্যায়ন </vt:lpstr>
      <vt:lpstr>সবাইকে ধন্যবাদ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Pti</dc:creator>
  <cp:lastModifiedBy>Pti</cp:lastModifiedBy>
  <cp:revision>154</cp:revision>
  <dcterms:created xsi:type="dcterms:W3CDTF">2006-08-16T00:00:00Z</dcterms:created>
  <dcterms:modified xsi:type="dcterms:W3CDTF">2013-05-30T12:39:21Z</dcterms:modified>
</cp:coreProperties>
</file>