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8" r:id="rId2"/>
    <p:sldId id="308" r:id="rId3"/>
    <p:sldId id="309" r:id="rId4"/>
    <p:sldId id="290" r:id="rId5"/>
    <p:sldId id="297" r:id="rId6"/>
    <p:sldId id="284" r:id="rId7"/>
    <p:sldId id="315" r:id="rId8"/>
    <p:sldId id="320" r:id="rId9"/>
    <p:sldId id="325" r:id="rId10"/>
    <p:sldId id="312" r:id="rId11"/>
    <p:sldId id="317" r:id="rId12"/>
    <p:sldId id="322" r:id="rId13"/>
    <p:sldId id="287" r:id="rId14"/>
    <p:sldId id="314" r:id="rId15"/>
    <p:sldId id="318" r:id="rId16"/>
    <p:sldId id="301" r:id="rId17"/>
    <p:sldId id="299" r:id="rId18"/>
    <p:sldId id="298" r:id="rId19"/>
    <p:sldId id="302" r:id="rId20"/>
    <p:sldId id="291" r:id="rId21"/>
    <p:sldId id="323" r:id="rId22"/>
    <p:sldId id="324" r:id="rId23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274" autoAdjust="0"/>
    <p:restoredTop sz="94660"/>
  </p:normalViewPr>
  <p:slideViewPr>
    <p:cSldViewPr>
      <p:cViewPr>
        <p:scale>
          <a:sx n="60" d="100"/>
          <a:sy n="60" d="100"/>
        </p:scale>
        <p:origin x="-46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3F4A3-CD56-42B7-B190-C70FE26E184E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4552E-04AB-4E89-8600-35CE39AC5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96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DEFF4-1A5E-494D-97A2-796C06DA3245}" type="datetimeFigureOut">
              <a:rPr lang="en-US" smtClean="0"/>
              <a:t>27-May-13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6F205-121F-46B7-AF95-1B2196BB8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4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F205-121F-46B7-AF95-1B2196BB870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27-May-13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5567"/>
            <a:ext cx="9144000" cy="63824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19258257">
            <a:off x="838200" y="2667000"/>
            <a:ext cx="7620000" cy="18620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115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697832" y="694181"/>
            <a:ext cx="7665203" cy="8298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dirty="0" smtClean="0"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আচরণিক উদ্দেশ্য</a:t>
            </a:r>
            <a:endParaRPr kumimoji="0" lang="en-US" sz="48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85800" y="1828800"/>
            <a:ext cx="7665203" cy="381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কৃষিজাত পণ্য ও শিল্পজাত পণ্য বাজারজাতকরণ প্রক্রিয়া বলতে পারবে।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বাংলাদেশের কৃষিজাতপণ্য ও শিল্পজাত পণ্য উল্লেখ করতে পারবে।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বাংলাদেশের কৃষিজাতপণ্য ও শিল্পজাত পণ্যের বাজারজাতকরণ পদ্ধতি বর্ণনা করতে পারবে।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7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152400"/>
            <a:ext cx="8763000" cy="647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219200"/>
            <a:ext cx="8008883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একক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1"/>
            <a:ext cx="8229600" cy="16002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62800" y="5029200"/>
            <a:ext cx="126669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৫ মিনিট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617483" y="2590800"/>
            <a:ext cx="8001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n-BD" sz="4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কৃষিজাতপণ্য ও শিল্পজাতপণ্য বাজারজাতকরণ বন্টনপ্রক্রিয়া খাতায় লিখ।</a:t>
            </a:r>
            <a:endParaRPr lang="en-US" sz="400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533400"/>
            <a:ext cx="8610600" cy="563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0706" y="1318647"/>
            <a:ext cx="8382000" cy="8298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উৎপাদক-----ভোক্তা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4913" y="4504182"/>
            <a:ext cx="8382000" cy="829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উৎপাদক----পাইকার----খুচরা----ভোক্তা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0706" y="2937891"/>
            <a:ext cx="8382000" cy="8298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উৎপাদক----খুচরা ব্যবসায় ----ভোক্তা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57201" y="537591"/>
            <a:ext cx="8087284" cy="8298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752600"/>
            <a:ext cx="3886199" cy="4572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58286" y="1774556"/>
            <a:ext cx="3886199" cy="457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9489" y="1774556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১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22236" y="1774556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chemeClr val="bg1"/>
                </a:solidFill>
              </a:rPr>
              <a:t>২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9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9142" y="1545956"/>
            <a:ext cx="3886199" cy="4572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2000" y="537591"/>
            <a:ext cx="7467600" cy="829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1545956"/>
            <a:ext cx="3680372" cy="45515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9142" y="1545956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chemeClr val="bg1"/>
                </a:solidFill>
              </a:rPr>
              <a:t>৩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89906" y="1545956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bg1"/>
                </a:solidFill>
              </a:rPr>
              <a:t>৪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57201" y="537591"/>
            <a:ext cx="8087284" cy="8298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752599"/>
            <a:ext cx="3886199" cy="417291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93138" y="1734518"/>
            <a:ext cx="3886199" cy="4191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7201" y="1715145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bg1"/>
                </a:solidFill>
              </a:rPr>
              <a:t>৫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93138" y="1715145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chemeClr val="bg1"/>
                </a:solidFill>
              </a:rPr>
              <a:t>৬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143000"/>
            <a:ext cx="3581400" cy="24914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1143000"/>
            <a:ext cx="3581400" cy="52346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886200"/>
            <a:ext cx="3581400" cy="249140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1000" y="3733800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bg1"/>
                </a:solidFill>
              </a:rPr>
              <a:t>৯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1143000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৮</a:t>
            </a:r>
            <a:endParaRPr lang="en-US" sz="7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1000" y="1066800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৭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67711" y="254311"/>
            <a:ext cx="8087284" cy="8298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76800" y="1219200"/>
            <a:ext cx="3581400" cy="24914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6800" y="4114800"/>
            <a:ext cx="3581400" cy="2491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4191000"/>
            <a:ext cx="3581400" cy="249140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219200"/>
            <a:ext cx="3581400" cy="249140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" y="1190297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bg1"/>
                </a:solidFill>
              </a:rPr>
              <a:t>৯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3928241"/>
            <a:ext cx="9482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bg1"/>
                </a:solidFill>
              </a:rPr>
              <a:t>১১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94900" y="3962400"/>
            <a:ext cx="1048700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bg1"/>
                </a:solidFill>
              </a:rPr>
              <a:t>১২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76800" y="1190297"/>
            <a:ext cx="914400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aseline="-25000" dirty="0" smtClean="0">
                <a:solidFill>
                  <a:schemeClr val="bg1"/>
                </a:solidFill>
              </a:rPr>
              <a:t>১০</a:t>
            </a:r>
            <a:endParaRPr lang="en-US" sz="4800" baseline="-25000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57201" y="236982"/>
            <a:ext cx="8087284" cy="8298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62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4200" y="4648200"/>
            <a:ext cx="159373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১০ মিনিট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2286000"/>
            <a:ext cx="800100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n-BD" sz="4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কৃষিজাতপণ্য ও শিল্পজাতপণ্য সমুহের তালিকা ‌উল্লেখপূর্বক খাতায় লিখ।</a:t>
            </a:r>
            <a:endParaRPr lang="en-US" sz="440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010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8145" y="2286000"/>
            <a:ext cx="80010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কৃষিজাতপণ্য ও শিল্পজাতপণ্য সমূহের বাজারজাতকরণ পদ্ধতি বর্ণনা কর।</a:t>
            </a:r>
          </a:p>
        </p:txBody>
      </p:sp>
      <p:sp>
        <p:nvSpPr>
          <p:cNvPr id="9" name="Rectangle 8"/>
          <p:cNvSpPr/>
          <p:nvPr/>
        </p:nvSpPr>
        <p:spPr>
          <a:xfrm>
            <a:off x="6995527" y="4419600"/>
            <a:ext cx="155844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১৫ মিনিট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620000" cy="3505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dirty="0" smtClean="0">
                <a:latin typeface="NikoshBAN" pitchFamily="2" charset="0"/>
                <a:cs typeface="NikoshBAN" pitchFamily="2" charset="0"/>
              </a:rPr>
            </a:br>
            <a:r>
              <a:rPr lang="en-US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হোসাইন মোহাম্মদ সাজ্জাদ</a:t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সিনিয়র শিক্ষক</a:t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ইউসুফ বহুমুখী কারিগরী উচ্চ বিদ্যালয়</a:t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কুমিল্লা।</a:t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ই-মেইল: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hm_sazzad@yahoo.com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মোবাইল : ০১৫৫৪৩২১৭৩২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dirty="0" smtClean="0">
                <a:latin typeface="NikoshBAN" pitchFamily="2" charset="0"/>
                <a:cs typeface="NikoshBAN" pitchFamily="2" charset="0"/>
              </a:rPr>
            </a:br>
            <a:r>
              <a:rPr lang="en-US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dirty="0" smtClean="0">
                <a:latin typeface="NikoshBAN" pitchFamily="2" charset="0"/>
                <a:cs typeface="NikoshBAN" pitchFamily="2" charset="0"/>
              </a:rPr>
            </a:b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066800"/>
            <a:ext cx="76200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546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32450" y="537591"/>
            <a:ext cx="8078150" cy="829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মূল্যায়ণ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7932" y="3276600"/>
            <a:ext cx="2047068" cy="15225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3624" y="3354296"/>
            <a:ext cx="2047068" cy="152250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29400" y="3276600"/>
            <a:ext cx="2047068" cy="152250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3624" y="5106896"/>
            <a:ext cx="2047068" cy="152250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29400" y="5029200"/>
            <a:ext cx="2047068" cy="152250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67932" y="5029200"/>
            <a:ext cx="2047068" cy="152250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4074" y="1524000"/>
            <a:ext cx="8065576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কৃষিজাত পণ্য ও শল্পজাত পণ্য বাজারজাতকরণ বন্টন প্রক্রিয়া কী?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বাজারজাতকরণের দু’টি কৃষিজাত পণ্যের  নাম বল।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বাজারজাতকরণের দু’টি শিল্পজাত পণ্যের নাম বল।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2003" y="2743200"/>
            <a:ext cx="8037647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চিত্র দেখে বলো শিল্পজাত ও কৃষিজাত পণ্য কোনটি?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660112"/>
            <a:ext cx="126669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 মিনিট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89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62000" y="781256"/>
            <a:ext cx="7696200" cy="110448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n-BD" sz="66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বাড়ির কাজ</a:t>
            </a:r>
            <a:endParaRPr kumimoji="0" lang="en-US" sz="6600" b="1" i="0" u="none" strike="noStrike" kern="120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2521464"/>
            <a:ext cx="7696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bn-BD" sz="3600" b="1" dirty="0">
                <a:latin typeface="NikoshBAN" pitchFamily="2" charset="0"/>
                <a:cs typeface="NikoshBAN" pitchFamily="2" charset="0"/>
              </a:rPr>
              <a:t>বাংলাদেশের কৃষিজাত পণ্য ও শিল্পজাত পণ্য পৃথক করে তালিকা আকারে লিখে আনবে।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0" y="1041112"/>
            <a:ext cx="126669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 মিনিট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29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9749881">
            <a:off x="2375545" y="1752600"/>
            <a:ext cx="4185761" cy="22159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bn-BD" sz="1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667000"/>
            <a:ext cx="8229600" cy="26407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3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BD" sz="3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: দশম শ্রেণি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: 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ব্যবসায় পরিচিতি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বিষয়বস্তু : </a:t>
            </a:r>
            <a:r>
              <a:rPr lang="bn-BD" sz="3600" dirty="0" smtClean="0"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কৃষিজাত পণ্য ও শিল্পজাত পণ্য বাজারজাতকরণ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36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bn-BD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: ৩৫ মিনিট</a:t>
            </a:r>
            <a:endParaRPr lang="en-US" sz="36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447800"/>
            <a:ext cx="8229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7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609600" y="952500"/>
            <a:ext cx="8087284" cy="829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ভিডিও চিত্রটি দেখ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66993"/>
              </p:ext>
            </p:extLst>
          </p:nvPr>
        </p:nvGraphicFramePr>
        <p:xfrm>
          <a:off x="7620000" y="4572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0" y="4572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9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8869" y="2429092"/>
            <a:ext cx="3426662" cy="28052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76841" y="2466546"/>
            <a:ext cx="3533760" cy="28052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237494" y="3581400"/>
            <a:ext cx="751717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Callout 17"/>
          <p:cNvSpPr/>
          <p:nvPr/>
        </p:nvSpPr>
        <p:spPr>
          <a:xfrm>
            <a:off x="2563483" y="1743292"/>
            <a:ext cx="2084740" cy="1371600"/>
          </a:xfrm>
          <a:prstGeom prst="cloudCallout">
            <a:avLst>
              <a:gd name="adj1" fmla="val -49869"/>
              <a:gd name="adj2" fmla="val 4280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উৎপাদক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5562600" y="5410200"/>
            <a:ext cx="1723004" cy="1143000"/>
          </a:xfrm>
          <a:prstGeom prst="cloudCallout">
            <a:avLst>
              <a:gd name="adj1" fmla="val -22404"/>
              <a:gd name="adj2" fmla="val -8917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ভোক্তা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05438" y="596120"/>
            <a:ext cx="8181362" cy="10040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17033" y="4876800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১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36633" y="2085546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২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05438" y="537591"/>
            <a:ext cx="8181362" cy="829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438" y="1676400"/>
            <a:ext cx="3962399" cy="354734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90745" y="1642348"/>
            <a:ext cx="3996055" cy="3581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183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1219200" y="5410200"/>
            <a:ext cx="2084740" cy="1028700"/>
          </a:xfrm>
          <a:prstGeom prst="cloudCallout">
            <a:avLst>
              <a:gd name="adj1" fmla="val 7374"/>
              <a:gd name="adj2" fmla="val -724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উৎপাদক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Oval Callout 1"/>
          <p:cNvSpPr/>
          <p:nvPr/>
        </p:nvSpPr>
        <p:spPr>
          <a:xfrm rot="21400195">
            <a:off x="7157730" y="5477190"/>
            <a:ext cx="1558155" cy="990600"/>
          </a:xfrm>
          <a:prstGeom prst="wedgeEllipseCallout">
            <a:avLst>
              <a:gd name="adj1" fmla="val -125983"/>
              <a:gd name="adj2" fmla="val -2385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ভোক্তা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495800" y="5486400"/>
            <a:ext cx="1998027" cy="990600"/>
          </a:xfrm>
          <a:prstGeom prst="wedgeEllipseCallout">
            <a:avLst>
              <a:gd name="adj1" fmla="val 81787"/>
              <a:gd name="adj2" fmla="val -23242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খুচরা ব্যবসায়ী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94398" y="5827708"/>
            <a:ext cx="75171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688772" y="5817075"/>
            <a:ext cx="39782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0936" y="1676400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৩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28939" y="1676400"/>
            <a:ext cx="719666" cy="762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৪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7" grpId="0" animBg="1"/>
      <p:bldP spid="2" grpId="0" animBg="1"/>
      <p:bldP spid="10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05438" y="2121722"/>
            <a:ext cx="3990362" cy="569091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4171889" y="1471889"/>
            <a:ext cx="1850256" cy="696778"/>
          </a:xfrm>
          <a:prstGeom prst="cloudCallout">
            <a:avLst>
              <a:gd name="adj1" fmla="val -63187"/>
              <a:gd name="adj2" fmla="val 79718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উৎপাদক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05438" y="381000"/>
            <a:ext cx="8181362" cy="829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49306" y="3394887"/>
            <a:ext cx="3837494" cy="279483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648479"/>
              </p:ext>
            </p:extLst>
          </p:nvPr>
        </p:nvGraphicFramePr>
        <p:xfrm>
          <a:off x="6844019" y="217254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019" y="217254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loud Callout 18"/>
          <p:cNvSpPr/>
          <p:nvPr/>
        </p:nvSpPr>
        <p:spPr>
          <a:xfrm>
            <a:off x="2999050" y="5752890"/>
            <a:ext cx="1850256" cy="696778"/>
          </a:xfrm>
          <a:prstGeom prst="cloudCallout">
            <a:avLst>
              <a:gd name="adj1" fmla="val 79210"/>
              <a:gd name="adj2" fmla="val -4484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ভোক্তা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4" grpId="0" animBg="1"/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4455" y="1371600"/>
            <a:ext cx="3990362" cy="27431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4191000" y="1415003"/>
            <a:ext cx="1850256" cy="696778"/>
          </a:xfrm>
          <a:prstGeom prst="cloudCallout">
            <a:avLst>
              <a:gd name="adj1" fmla="val -84966"/>
              <a:gd name="adj2" fmla="val 93063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পাইকার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05438" y="381000"/>
            <a:ext cx="8181362" cy="8298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4800" noProof="0" dirty="0" smtClean="0">
                <a:latin typeface="NikoshBAN" pitchFamily="2" charset="0"/>
                <a:cs typeface="NikoshBAN" pitchFamily="2" charset="0"/>
              </a:rPr>
              <a:t>নিচের ছবিগুলো লক্ষ কর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9956" y="3654837"/>
            <a:ext cx="4090681" cy="279483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Callout 18"/>
          <p:cNvSpPr/>
          <p:nvPr/>
        </p:nvSpPr>
        <p:spPr>
          <a:xfrm>
            <a:off x="2999050" y="5246822"/>
            <a:ext cx="1850256" cy="696778"/>
          </a:xfrm>
          <a:prstGeom prst="cloudCallout">
            <a:avLst>
              <a:gd name="adj1" fmla="val 79210"/>
              <a:gd name="adj2" fmla="val -4484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ভোক্তা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4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/>
          <p:cNvSpPr txBox="1">
            <a:spLocks/>
          </p:cNvSpPr>
          <p:nvPr/>
        </p:nvSpPr>
        <p:spPr>
          <a:xfrm>
            <a:off x="503145" y="2278380"/>
            <a:ext cx="8087284" cy="18440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BD" sz="6000" b="1" spc="5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কৃষিজাত ও শিল্পজাত পন্য ও তার বন্টন প্রক্রিয়া</a:t>
            </a:r>
            <a:endParaRPr kumimoji="0" lang="en-US" sz="6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7695</TotalTime>
  <Words>247</Words>
  <Application>Microsoft Office PowerPoint</Application>
  <PresentationFormat>On-screen Show (4:3)</PresentationFormat>
  <Paragraphs>79</Paragraphs>
  <Slides>22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  হোসাইন মোহাম্মদ সাজ্জাদ সিনিয়র শিক্ষক ইউসুফ বহুমুখী কারিগরী উচ্চ বিদ্যালয় কুমিল্লা। ই-মেইল: hm_sazzad@yahoo.com মোবাইল : ০১৫৫৪৩২১৭৩২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একক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জোড়ায় কাজ</vt:lpstr>
      <vt:lpstr>দলগত কাজ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Didar</dc:creator>
  <cp:lastModifiedBy>ASUS</cp:lastModifiedBy>
  <cp:revision>76</cp:revision>
  <dcterms:created xsi:type="dcterms:W3CDTF">2006-08-16T00:00:00Z</dcterms:created>
  <dcterms:modified xsi:type="dcterms:W3CDTF">2013-05-27T07:04:55Z</dcterms:modified>
</cp:coreProperties>
</file>