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2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9" r:id="rId6"/>
    <p:sldId id="280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1" r:id="rId18"/>
    <p:sldId id="273" r:id="rId19"/>
    <p:sldId id="274" r:id="rId20"/>
    <p:sldId id="282" r:id="rId21"/>
    <p:sldId id="275" r:id="rId22"/>
    <p:sldId id="277" r:id="rId23"/>
    <p:sldId id="276" r:id="rId24"/>
    <p:sldId id="278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961"/>
    <a:srgbClr val="125108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8F785-3472-42AD-895D-D64E8FB73E2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69379C-18FF-4548-9989-778C0F7154FE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rgbClr val="00B050"/>
          </a:solidFill>
        </a:ln>
      </dgm:spPr>
      <dgm:t>
        <a:bodyPr/>
        <a:lstStyle/>
        <a:p>
          <a:pPr rtl="0"/>
          <a:r>
            <a:rPr lang="bn-BD" sz="6000" dirty="0" smtClean="0">
              <a:latin typeface="NikoshBAN" pitchFamily="2" charset="0"/>
              <a:cs typeface="NikoshBAN" pitchFamily="2" charset="0"/>
            </a:rPr>
            <a:t>অষ্টম শ্রেণি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7F6B094A-380B-459D-BE58-4B91B6802F1F}" type="parTrans" cxnId="{425C8127-945A-4BC6-B835-6AE75DCEC1A1}">
      <dgm:prSet/>
      <dgm:spPr/>
      <dgm:t>
        <a:bodyPr/>
        <a:lstStyle/>
        <a:p>
          <a:endParaRPr lang="en-US"/>
        </a:p>
      </dgm:t>
    </dgm:pt>
    <dgm:pt modelId="{F531905A-E14E-488D-9F05-6893CFA98BA7}" type="sibTrans" cxnId="{425C8127-945A-4BC6-B835-6AE75DCEC1A1}">
      <dgm:prSet/>
      <dgm:spPr/>
      <dgm:t>
        <a:bodyPr/>
        <a:lstStyle/>
        <a:p>
          <a:endParaRPr lang="en-US"/>
        </a:p>
      </dgm:t>
    </dgm:pt>
    <dgm:pt modelId="{281105AB-C769-497B-8526-2C872BDEADB2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38100">
          <a:solidFill>
            <a:srgbClr val="C00000"/>
          </a:solidFill>
        </a:ln>
      </dgm:spPr>
      <dgm:t>
        <a:bodyPr/>
        <a:lstStyle/>
        <a:p>
          <a:pPr rtl="0"/>
          <a:r>
            <a:rPr lang="bn-BD" sz="4400" dirty="0" smtClean="0">
              <a:latin typeface="NikoshBAN" pitchFamily="2" charset="0"/>
              <a:cs typeface="NikoshBAN" pitchFamily="2" charset="0"/>
            </a:rPr>
            <a:t>ইসলাম ও নৈতিক শিক্ষা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58A5F43-68F9-496F-8208-443E5A35E170}" type="parTrans" cxnId="{836D83B8-AEAF-49B2-A2A1-3914F236C597}">
      <dgm:prSet/>
      <dgm:spPr/>
      <dgm:t>
        <a:bodyPr/>
        <a:lstStyle/>
        <a:p>
          <a:endParaRPr lang="en-US"/>
        </a:p>
      </dgm:t>
    </dgm:pt>
    <dgm:pt modelId="{9798637C-A3FF-4216-883B-42A368439DF6}" type="sibTrans" cxnId="{836D83B8-AEAF-49B2-A2A1-3914F236C597}">
      <dgm:prSet/>
      <dgm:spPr/>
      <dgm:t>
        <a:bodyPr/>
        <a:lstStyle/>
        <a:p>
          <a:endParaRPr lang="en-US"/>
        </a:p>
      </dgm:t>
    </dgm:pt>
    <dgm:pt modelId="{19C2E65D-9B94-4B7E-8BD0-DF10BA279A10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38100">
          <a:solidFill>
            <a:srgbClr val="FFFF00"/>
          </a:solidFill>
        </a:ln>
      </dgm:spPr>
      <dgm:t>
        <a:bodyPr/>
        <a:lstStyle/>
        <a:p>
          <a:pPr rtl="0"/>
          <a:r>
            <a:rPr lang="bn-BD" sz="5400" dirty="0" smtClean="0">
              <a:latin typeface="NikoshBAN" pitchFamily="2" charset="0"/>
              <a:cs typeface="NikoshBAN" pitchFamily="2" charset="0"/>
            </a:rPr>
            <a:t>দ্বিতীয় অধ্যায় 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9C3C5DDA-3490-47D9-8F47-28FCB22365CE}" type="parTrans" cxnId="{48537D3E-EB91-4D85-83AB-667D00535C3F}">
      <dgm:prSet/>
      <dgm:spPr/>
      <dgm:t>
        <a:bodyPr/>
        <a:lstStyle/>
        <a:p>
          <a:endParaRPr lang="en-US"/>
        </a:p>
      </dgm:t>
    </dgm:pt>
    <dgm:pt modelId="{7AA39480-2E45-4AF6-8D53-EE93A9BDD698}" type="sibTrans" cxnId="{48537D3E-EB91-4D85-83AB-667D00535C3F}">
      <dgm:prSet/>
      <dgm:spPr/>
      <dgm:t>
        <a:bodyPr/>
        <a:lstStyle/>
        <a:p>
          <a:endParaRPr lang="en-US"/>
        </a:p>
      </dgm:t>
    </dgm:pt>
    <dgm:pt modelId="{28D312AE-A60F-4D3D-AF00-34285BF7091D}" type="pres">
      <dgm:prSet presAssocID="{2698F785-3472-42AD-895D-D64E8FB73E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FCB2E4-46A5-493E-B6A9-F40B2963A0B5}" type="pres">
      <dgm:prSet presAssocID="{B869379C-18FF-4548-9989-778C0F7154FE}" presName="horFlow" presStyleCnt="0"/>
      <dgm:spPr/>
    </dgm:pt>
    <dgm:pt modelId="{CFF90D0F-3764-4EC6-B520-FF8426CA7AB0}" type="pres">
      <dgm:prSet presAssocID="{B869379C-18FF-4548-9989-778C0F7154FE}" presName="bigChev" presStyleLbl="node1" presStyleIdx="0" presStyleCnt="3" custScaleY="70153" custLinFactNeighborX="11568"/>
      <dgm:spPr/>
      <dgm:t>
        <a:bodyPr/>
        <a:lstStyle/>
        <a:p>
          <a:endParaRPr lang="en-US"/>
        </a:p>
      </dgm:t>
    </dgm:pt>
    <dgm:pt modelId="{E66C659D-19E6-424F-A88D-97D863788112}" type="pres">
      <dgm:prSet presAssocID="{B869379C-18FF-4548-9989-778C0F7154FE}" presName="vSp" presStyleCnt="0"/>
      <dgm:spPr/>
    </dgm:pt>
    <dgm:pt modelId="{92F08248-0710-4A76-AAD2-981DE2368679}" type="pres">
      <dgm:prSet presAssocID="{281105AB-C769-497B-8526-2C872BDEADB2}" presName="horFlow" presStyleCnt="0"/>
      <dgm:spPr/>
    </dgm:pt>
    <dgm:pt modelId="{B137B243-703C-43A6-9410-F5BBF2B23141}" type="pres">
      <dgm:prSet presAssocID="{281105AB-C769-497B-8526-2C872BDEADB2}" presName="bigChev" presStyleLbl="node1" presStyleIdx="1" presStyleCnt="3" custScaleY="66862" custLinFactNeighborX="11568"/>
      <dgm:spPr/>
      <dgm:t>
        <a:bodyPr/>
        <a:lstStyle/>
        <a:p>
          <a:endParaRPr lang="en-US"/>
        </a:p>
      </dgm:t>
    </dgm:pt>
    <dgm:pt modelId="{561C02F2-C912-4167-BEBE-72F83331A16E}" type="pres">
      <dgm:prSet presAssocID="{281105AB-C769-497B-8526-2C872BDEADB2}" presName="vSp" presStyleCnt="0"/>
      <dgm:spPr/>
    </dgm:pt>
    <dgm:pt modelId="{ED7CD241-8955-4CE3-80F9-DC764A13653F}" type="pres">
      <dgm:prSet presAssocID="{19C2E65D-9B94-4B7E-8BD0-DF10BA279A10}" presName="horFlow" presStyleCnt="0"/>
      <dgm:spPr/>
    </dgm:pt>
    <dgm:pt modelId="{458F044B-D214-4A14-9BBC-9B352F7F9197}" type="pres">
      <dgm:prSet presAssocID="{19C2E65D-9B94-4B7E-8BD0-DF10BA279A10}" presName="bigChev" presStyleLbl="node1" presStyleIdx="2" presStyleCnt="3" custScaleY="74138" custLinFactNeighborX="12936"/>
      <dgm:spPr/>
      <dgm:t>
        <a:bodyPr/>
        <a:lstStyle/>
        <a:p>
          <a:endParaRPr lang="en-US"/>
        </a:p>
      </dgm:t>
    </dgm:pt>
  </dgm:ptLst>
  <dgm:cxnLst>
    <dgm:cxn modelId="{836D83B8-AEAF-49B2-A2A1-3914F236C597}" srcId="{2698F785-3472-42AD-895D-D64E8FB73E24}" destId="{281105AB-C769-497B-8526-2C872BDEADB2}" srcOrd="1" destOrd="0" parTransId="{B58A5F43-68F9-496F-8208-443E5A35E170}" sibTransId="{9798637C-A3FF-4216-883B-42A368439DF6}"/>
    <dgm:cxn modelId="{EFCCBA8A-4549-48F3-B371-6D5F156F088D}" type="presOf" srcId="{281105AB-C769-497B-8526-2C872BDEADB2}" destId="{B137B243-703C-43A6-9410-F5BBF2B23141}" srcOrd="0" destOrd="0" presId="urn:microsoft.com/office/officeart/2005/8/layout/lProcess3"/>
    <dgm:cxn modelId="{4CCCE25D-DC0C-4EA7-B380-7F7527BEE4B2}" type="presOf" srcId="{2698F785-3472-42AD-895D-D64E8FB73E24}" destId="{28D312AE-A60F-4D3D-AF00-34285BF7091D}" srcOrd="0" destOrd="0" presId="urn:microsoft.com/office/officeart/2005/8/layout/lProcess3"/>
    <dgm:cxn modelId="{AC49D9BC-1295-4106-8807-52778BA577D4}" type="presOf" srcId="{19C2E65D-9B94-4B7E-8BD0-DF10BA279A10}" destId="{458F044B-D214-4A14-9BBC-9B352F7F9197}" srcOrd="0" destOrd="0" presId="urn:microsoft.com/office/officeart/2005/8/layout/lProcess3"/>
    <dgm:cxn modelId="{48537D3E-EB91-4D85-83AB-667D00535C3F}" srcId="{2698F785-3472-42AD-895D-D64E8FB73E24}" destId="{19C2E65D-9B94-4B7E-8BD0-DF10BA279A10}" srcOrd="2" destOrd="0" parTransId="{9C3C5DDA-3490-47D9-8F47-28FCB22365CE}" sibTransId="{7AA39480-2E45-4AF6-8D53-EE93A9BDD698}"/>
    <dgm:cxn modelId="{425C8127-945A-4BC6-B835-6AE75DCEC1A1}" srcId="{2698F785-3472-42AD-895D-D64E8FB73E24}" destId="{B869379C-18FF-4548-9989-778C0F7154FE}" srcOrd="0" destOrd="0" parTransId="{7F6B094A-380B-459D-BE58-4B91B6802F1F}" sibTransId="{F531905A-E14E-488D-9F05-6893CFA98BA7}"/>
    <dgm:cxn modelId="{1214E56E-9368-47EB-BFF0-393B24232FA6}" type="presOf" srcId="{B869379C-18FF-4548-9989-778C0F7154FE}" destId="{CFF90D0F-3764-4EC6-B520-FF8426CA7AB0}" srcOrd="0" destOrd="0" presId="urn:microsoft.com/office/officeart/2005/8/layout/lProcess3"/>
    <dgm:cxn modelId="{7636F5D4-F4B6-4D03-9911-99734C32BC1E}" type="presParOf" srcId="{28D312AE-A60F-4D3D-AF00-34285BF7091D}" destId="{ECFCB2E4-46A5-493E-B6A9-F40B2963A0B5}" srcOrd="0" destOrd="0" presId="urn:microsoft.com/office/officeart/2005/8/layout/lProcess3"/>
    <dgm:cxn modelId="{875DA56C-FF3B-454F-AED4-6F46F0E9490E}" type="presParOf" srcId="{ECFCB2E4-46A5-493E-B6A9-F40B2963A0B5}" destId="{CFF90D0F-3764-4EC6-B520-FF8426CA7AB0}" srcOrd="0" destOrd="0" presId="urn:microsoft.com/office/officeart/2005/8/layout/lProcess3"/>
    <dgm:cxn modelId="{AC47B290-FDDF-412F-A133-B626C53E3F18}" type="presParOf" srcId="{28D312AE-A60F-4D3D-AF00-34285BF7091D}" destId="{E66C659D-19E6-424F-A88D-97D863788112}" srcOrd="1" destOrd="0" presId="urn:microsoft.com/office/officeart/2005/8/layout/lProcess3"/>
    <dgm:cxn modelId="{E9282F96-4495-4B40-9066-4E1C0CBDF94C}" type="presParOf" srcId="{28D312AE-A60F-4D3D-AF00-34285BF7091D}" destId="{92F08248-0710-4A76-AAD2-981DE2368679}" srcOrd="2" destOrd="0" presId="urn:microsoft.com/office/officeart/2005/8/layout/lProcess3"/>
    <dgm:cxn modelId="{2D7E0068-DB6A-4DE2-A01B-0EBD1A2D1D8E}" type="presParOf" srcId="{92F08248-0710-4A76-AAD2-981DE2368679}" destId="{B137B243-703C-43A6-9410-F5BBF2B23141}" srcOrd="0" destOrd="0" presId="urn:microsoft.com/office/officeart/2005/8/layout/lProcess3"/>
    <dgm:cxn modelId="{462FAF3C-0A88-4F43-A12F-4F99033E0114}" type="presParOf" srcId="{28D312AE-A60F-4D3D-AF00-34285BF7091D}" destId="{561C02F2-C912-4167-BEBE-72F83331A16E}" srcOrd="3" destOrd="0" presId="urn:microsoft.com/office/officeart/2005/8/layout/lProcess3"/>
    <dgm:cxn modelId="{1D5EB514-25C3-4933-92B5-A5CE8E101649}" type="presParOf" srcId="{28D312AE-A60F-4D3D-AF00-34285BF7091D}" destId="{ED7CD241-8955-4CE3-80F9-DC764A13653F}" srcOrd="4" destOrd="0" presId="urn:microsoft.com/office/officeart/2005/8/layout/lProcess3"/>
    <dgm:cxn modelId="{ABD17D48-62E7-4D51-BB26-5D5C9B105B8D}" type="presParOf" srcId="{ED7CD241-8955-4CE3-80F9-DC764A13653F}" destId="{458F044B-D214-4A14-9BBC-9B352F7F919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90D0F-3764-4EC6-B520-FF8426CA7AB0}">
      <dsp:nvSpPr>
        <dsp:cNvPr id="0" name=""/>
        <dsp:cNvSpPr/>
      </dsp:nvSpPr>
      <dsp:spPr>
        <a:xfrm>
          <a:off x="1974350" y="3100"/>
          <a:ext cx="5569446" cy="1562853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অষ্টম শ্রেণি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2755777" y="3100"/>
        <a:ext cx="4006593" cy="1562853"/>
      </dsp:txXfrm>
    </dsp:sp>
    <dsp:sp modelId="{B137B243-703C-43A6-9410-F5BBF2B23141}">
      <dsp:nvSpPr>
        <dsp:cNvPr id="0" name=""/>
        <dsp:cNvSpPr/>
      </dsp:nvSpPr>
      <dsp:spPr>
        <a:xfrm>
          <a:off x="1974350" y="1877842"/>
          <a:ext cx="5569446" cy="1489537"/>
        </a:xfrm>
        <a:prstGeom prst="chevron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ইসলাম ও নৈতিক শিক্ষা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2719119" y="1877842"/>
        <a:ext cx="4079909" cy="1489537"/>
      </dsp:txXfrm>
    </dsp:sp>
    <dsp:sp modelId="{458F044B-D214-4A14-9BBC-9B352F7F9197}">
      <dsp:nvSpPr>
        <dsp:cNvPr id="0" name=""/>
        <dsp:cNvSpPr/>
      </dsp:nvSpPr>
      <dsp:spPr>
        <a:xfrm>
          <a:off x="2050540" y="3679269"/>
          <a:ext cx="5569446" cy="1651630"/>
        </a:xfrm>
        <a:prstGeom prst="chevron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দ্বিতীয় অধ্যায় 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2876355" y="3679269"/>
        <a:ext cx="3917816" cy="165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3B85-2864-4626-81E1-84884201FD74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2262-C051-4E5B-BF24-E6FCE5C7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2.jpg"/><Relationship Id="rId7" Type="http://schemas.openxmlformats.org/officeDocument/2006/relationships/image" Target="../media/image2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2"/><Relationship Id="rId3" Type="http://schemas.openxmlformats.org/officeDocument/2006/relationships/image" Target="../media/image31.jpg"/><Relationship Id="rId7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32.jpg"/><Relationship Id="rId4" Type="http://schemas.openxmlformats.org/officeDocument/2006/relationships/image" Target="../media/image10.jpg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848600" cy="14478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839200" cy="525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562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 শিক্ষার্থীকে স্বাগতম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010400" cy="5410200"/>
          </a:xfrm>
        </p:spPr>
      </p:pic>
      <p:sp>
        <p:nvSpPr>
          <p:cNvPr id="5" name="Rounded Rectangle 4"/>
          <p:cNvSpPr/>
          <p:nvPr/>
        </p:nvSpPr>
        <p:spPr>
          <a:xfrm>
            <a:off x="2133600" y="5943600"/>
            <a:ext cx="39624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একজন মুসলমান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077200" cy="5334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76400" y="5562600"/>
            <a:ext cx="5410200" cy="990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যাকাতের নিসাব  পরিমাণ সম্পদ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1"/>
            <a:ext cx="8458200" cy="5529956"/>
          </a:xfrm>
        </p:spPr>
      </p:pic>
      <p:sp>
        <p:nvSpPr>
          <p:cNvPr id="6" name="TextBox 5"/>
          <p:cNvSpPr txBox="1"/>
          <p:nvPr/>
        </p:nvSpPr>
        <p:spPr>
          <a:xfrm>
            <a:off x="2362200" y="5791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প্রয়োজনের অতিরিক্ত সম্পদ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05800" cy="52578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048000" y="5791200"/>
            <a:ext cx="3581400" cy="914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ঋণগ্রস্ত ব্যক্তি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5473"/>
            <a:ext cx="72390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05200"/>
            <a:ext cx="4953000" cy="21717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752600" y="5867400"/>
            <a:ext cx="4419600" cy="914400"/>
          </a:xfrm>
          <a:prstGeom prst="horizontalScrol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মাল এক বছর স্থায়ী থাকা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733800" cy="487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"/>
            <a:ext cx="4800600" cy="4876800"/>
          </a:xfrm>
          <a:prstGeom prst="rect">
            <a:avLst/>
          </a:prstGeom>
        </p:spPr>
      </p:pic>
      <p:sp>
        <p:nvSpPr>
          <p:cNvPr id="6" name="Curved Down Ribbon 5"/>
          <p:cNvSpPr/>
          <p:nvPr/>
        </p:nvSpPr>
        <p:spPr>
          <a:xfrm>
            <a:off x="1828800" y="5257800"/>
            <a:ext cx="5829300" cy="1447800"/>
          </a:xfrm>
          <a:prstGeom prst="ellipseRibb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জ্ঞান সম্পন্ন হওয়া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2672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257800"/>
            <a:ext cx="25146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বালেগ হওয়া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343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875"/>
            <a:ext cx="1905000" cy="2447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875"/>
            <a:ext cx="2133600" cy="2447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7389"/>
            <a:ext cx="2057400" cy="2447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08155"/>
            <a:ext cx="18288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08155"/>
            <a:ext cx="2191755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2209800" cy="26795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867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দেখে যাকাত ফরজ হওয়ার শর্তগুলো খাতায় লেখ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42875"/>
            <a:ext cx="2209799" cy="2447926"/>
          </a:xfrm>
          <a:prstGeom prst="rect">
            <a:avLst/>
          </a:prstGeom>
        </p:spPr>
      </p:pic>
      <p:sp>
        <p:nvSpPr>
          <p:cNvPr id="12" name="Vertical Scroll 11"/>
          <p:cNvSpPr/>
          <p:nvPr/>
        </p:nvSpPr>
        <p:spPr>
          <a:xfrm>
            <a:off x="6934200" y="3048000"/>
            <a:ext cx="1828800" cy="2527155"/>
          </a:xfrm>
          <a:prstGeom prst="verticalScroll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০৩-মিনিট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4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629400"/>
          </a:xfrm>
          <a:blipFill dpi="0" rotWithShape="1">
            <a:blip r:embed="rId2"/>
            <a:srcRect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যাকাত ফরজ হওয়ার শর্ত সাতটি-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০১।মুসলমান হওয়া।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০২।নিসাব পরিমাণ সম্পদ থাকা।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০৩।নিসাব পরিমাণ সম্পদ প্রয়োজনের অতিরিক্ত হওয়া।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০৪।ঋণগ্রস্ত না হওয়া।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০৫।সম্পদ এক বছর থাকা।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০৬।জ্ঞান সম্পন্ন হওয়া।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০৭।বালেগ হওয়া।</a:t>
            </a:r>
          </a:p>
        </p:txBody>
      </p:sp>
    </p:spTree>
    <p:extLst>
      <p:ext uri="{BB962C8B-B14F-4D97-AF65-F5344CB8AC3E}">
        <p14:creationId xmlns:p14="http://schemas.microsoft.com/office/powerpoint/2010/main" val="14454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76200" y="2476500"/>
            <a:ext cx="2590800" cy="1828800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যাকাতের নিসাব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362200" y="76200"/>
            <a:ext cx="990600" cy="6553200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3048000" y="228600"/>
            <a:ext cx="2971800" cy="914400"/>
          </a:xfrm>
          <a:prstGeom prst="homePlat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সাড়ে সাত তোলা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023755" y="1524000"/>
            <a:ext cx="2971800" cy="914400"/>
          </a:xfrm>
          <a:prstGeom prst="homePlat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সাড়ে বায়ান্ন তোলা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048000" y="2819400"/>
            <a:ext cx="2971800" cy="914400"/>
          </a:xfrm>
          <a:prstGeom prst="homePlat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সমপরিমাণ সম্পদ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034145" y="4191000"/>
            <a:ext cx="2971800" cy="990600"/>
          </a:xfrm>
          <a:prstGeom prst="homePlat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প্রয়োজনের অতিরিক্ত হওয়া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19" y="152401"/>
            <a:ext cx="2567979" cy="1066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20" y="1330037"/>
            <a:ext cx="2491779" cy="1330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20" y="2819400"/>
            <a:ext cx="2567979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20" y="4191000"/>
            <a:ext cx="2567979" cy="1042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410200"/>
            <a:ext cx="2667000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4" b="16301"/>
          <a:stretch/>
        </p:blipFill>
        <p:spPr>
          <a:xfrm>
            <a:off x="6303147" y="5410200"/>
            <a:ext cx="25803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ওমর ফারুক </a:t>
            </a:r>
          </a:p>
          <a:p>
            <a:pPr marL="0" indent="0">
              <a:buNone/>
            </a:pPr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13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নন্দনপুর উচ্চ বিদ্যালয়।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2004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48200"/>
            <a:ext cx="82296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2400" y="2362200"/>
            <a:ext cx="2286000" cy="1676400"/>
          </a:xfrm>
          <a:prstGeom prst="righ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উশর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514600" y="762000"/>
            <a:ext cx="381000" cy="48768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7168"/>
            <a:ext cx="3557109" cy="3005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3557109" cy="2971800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2971800" y="914400"/>
            <a:ext cx="2286000" cy="1143000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দশ ভাগের একভাগ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895600" y="4267200"/>
            <a:ext cx="2286000" cy="1143000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 ভাগের একভাগ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667000" y="304800"/>
            <a:ext cx="3581400" cy="1066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9248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077361"/>
            <a:ext cx="8382000" cy="13234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মুসলমানকে কী পরিমাণ সম্পদ থাকলে তাকে যাকাত দিতে হবে তা খাতায় লিখ।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6000" b="1" dirty="0" smtClean="0">
                <a:solidFill>
                  <a:srgbClr val="D51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মূল্যায়ন-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০১।যাকাত অর্থ কী?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০২।যাকাত কাকে বলে?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০৩।যাকাতের নিসাব বল।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০৪।যাকাত ফরজ হওয়ার শর্তগুলো বল।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7894" y="229297"/>
            <a:ext cx="4191000" cy="46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3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276600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321010"/>
            <a:ext cx="4724400" cy="600164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solidFill>
              <a:srgbClr val="FFFF00"/>
            </a:solidFill>
          </a:ln>
          <a:effectLst>
            <a:outerShdw dist="50800" sx="13000" sy="13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জনাব আব্দুর রহিমের নিকট ১২ তোলা স্বর্ণ ও নগদ ১০০০০০ টাকা এক বছর ছিল ।প্রতি তোলা স্বর্ণের বর্তমান মূল্য ৫০ হাজার টাকা।এখন তাকে মোট কত টাকা যাকাত আদায় করতে হবে?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28600" y="321010"/>
            <a:ext cx="3276600" cy="82199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154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716347">
            <a:off x="1053488" y="2746162"/>
            <a:ext cx="784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15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</a:p>
          <a:p>
            <a:pPr marL="0" indent="0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০১।যাকাত কাকে বলে বলতে পারবে।</a:t>
            </a:r>
          </a:p>
          <a:p>
            <a:pPr marL="0" indent="0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০২।যাকাতের নিসাব বলতে পারবে।</a:t>
            </a:r>
          </a:p>
          <a:p>
            <a:pPr marL="0" indent="0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০৩।যাকাত ফরজ হওয়ার শর্তগুলো বলতে পারবে।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47988"/>
              </p:ext>
            </p:extLst>
          </p:nvPr>
        </p:nvGraphicFramePr>
        <p:xfrm>
          <a:off x="457200" y="304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0109" y="2743200"/>
            <a:ext cx="8659091" cy="39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90D0F-3764-4EC6-B520-FF8426CA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CFF90D0F-3764-4EC6-B520-FF8426CA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FF90D0F-3764-4EC6-B520-FF8426CA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FF90D0F-3764-4EC6-B520-FF8426CA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CFF90D0F-3764-4EC6-B520-FF8426CA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7B243-703C-43A6-9410-F5BBF2B23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137B243-703C-43A6-9410-F5BBF2B23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137B243-703C-43A6-9410-F5BBF2B23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B137B243-703C-43A6-9410-F5BBF2B23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B137B243-703C-43A6-9410-F5BBF2B23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F044B-D214-4A14-9BBC-9B352F7F9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458F044B-D214-4A14-9BBC-9B352F7F9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58F044B-D214-4A14-9BBC-9B352F7F9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58F044B-D214-4A14-9BBC-9B352F7F9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58F044B-D214-4A14-9BBC-9B352F7F9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10600" cy="6400800"/>
          </a:xfrm>
        </p:spPr>
      </p:pic>
    </p:spTree>
    <p:extLst>
      <p:ext uri="{BB962C8B-B14F-4D97-AF65-F5344CB8AC3E}">
        <p14:creationId xmlns:p14="http://schemas.microsoft.com/office/powerpoint/2010/main" val="4694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534400" cy="6553200"/>
          </a:xfrm>
        </p:spPr>
      </p:pic>
    </p:spTree>
    <p:extLst>
      <p:ext uri="{BB962C8B-B14F-4D97-AF65-F5344CB8AC3E}">
        <p14:creationId xmlns:p14="http://schemas.microsoft.com/office/powerpoint/2010/main" val="21216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" y="228600"/>
            <a:ext cx="8548757" cy="6308725"/>
          </a:xfrm>
        </p:spPr>
      </p:pic>
    </p:spTree>
    <p:extLst>
      <p:ext uri="{BB962C8B-B14F-4D97-AF65-F5344CB8AC3E}">
        <p14:creationId xmlns:p14="http://schemas.microsoft.com/office/powerpoint/2010/main" val="5075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1"/>
            <a:ext cx="8382000" cy="4495800"/>
          </a:xfrm>
        </p:spPr>
      </p:pic>
      <p:sp>
        <p:nvSpPr>
          <p:cNvPr id="5" name="Horizontal Scroll 4"/>
          <p:cNvSpPr/>
          <p:nvPr/>
        </p:nvSpPr>
        <p:spPr>
          <a:xfrm>
            <a:off x="2514600" y="4724400"/>
            <a:ext cx="4724400" cy="1905000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যাকাত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4" r="47727" b="1"/>
          <a:stretch/>
        </p:blipFill>
        <p:spPr>
          <a:xfrm>
            <a:off x="228600" y="152401"/>
            <a:ext cx="2743200" cy="2362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84" y="76200"/>
            <a:ext cx="2595716" cy="3352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2743200"/>
            <a:ext cx="24384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পবিত্রতা অর্জন করছে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6629400" y="3429000"/>
            <a:ext cx="2133600" cy="7620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গাছটি বড় হবে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5486400"/>
            <a:ext cx="8686800" cy="1066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যাকাত শব্দের অর্থ – পবিত্রতা ও বৃদ্ধি।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"/>
            <a:ext cx="2743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16" y="2200274"/>
            <a:ext cx="2677129" cy="1838325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>
            <a:off x="3124200" y="304800"/>
            <a:ext cx="2971800" cy="1438275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ধনী ব্যক্তি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16" y="152400"/>
            <a:ext cx="2690984" cy="1781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16" y="4191000"/>
            <a:ext cx="2677128" cy="2362200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3124200" y="2524125"/>
            <a:ext cx="2971800" cy="1438275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নিসাব পরিমাণ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124200" y="4724400"/>
            <a:ext cx="2971800" cy="143827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অভাবী লোক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2514600" y="152400"/>
            <a:ext cx="609600" cy="64008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6200" y="2314575"/>
            <a:ext cx="2362200" cy="2028825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যাকাত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76" y="4139402"/>
            <a:ext cx="5205024" cy="25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253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DOEL PC</cp:lastModifiedBy>
  <cp:revision>66</cp:revision>
  <dcterms:created xsi:type="dcterms:W3CDTF">2014-03-01T05:56:52Z</dcterms:created>
  <dcterms:modified xsi:type="dcterms:W3CDTF">2014-04-25T16:52:25Z</dcterms:modified>
</cp:coreProperties>
</file>