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85597-4C4A-4848-A995-186711D7A579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70D85-1229-4EAD-AA06-D8434479C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ose-scraps-4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276600"/>
            <a:ext cx="3581400" cy="3352800"/>
          </a:xfrm>
          <a:prstGeom prst="rect">
            <a:avLst/>
          </a:prstGeom>
        </p:spPr>
      </p:pic>
      <p:pic>
        <p:nvPicPr>
          <p:cNvPr id="4" name="Picture 3" descr="rose-scraps-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25982">
            <a:off x="360802" y="829689"/>
            <a:ext cx="2857500" cy="22669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153400" y="0"/>
            <a:ext cx="990600" cy="2362200"/>
            <a:chOff x="8153400" y="0"/>
            <a:chExt cx="990600" cy="2362200"/>
          </a:xfrm>
        </p:grpSpPr>
        <p:sp>
          <p:nvSpPr>
            <p:cNvPr id="5" name="5-Point Star 4"/>
            <p:cNvSpPr/>
            <p:nvPr/>
          </p:nvSpPr>
          <p:spPr>
            <a:xfrm>
              <a:off x="8305800" y="0"/>
              <a:ext cx="838200" cy="914400"/>
            </a:xfrm>
            <a:prstGeom prst="star5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8229600" y="685800"/>
              <a:ext cx="914400" cy="914400"/>
            </a:xfrm>
            <a:prstGeom prst="star5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8153400" y="1447800"/>
              <a:ext cx="990600" cy="914400"/>
            </a:xfrm>
            <a:prstGeom prst="star5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8000" y="5334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blipFill>
                  <a:blip r:embed="rId7"/>
                  <a:stretch>
                    <a:fillRect/>
                  </a:stretch>
                </a:blipFill>
                <a:latin typeface="Rockwell Extra Bold" pitchFamily="18" charset="0"/>
                <a:cs typeface="NikoshBAN" pitchFamily="2" charset="0"/>
              </a:rPr>
              <a:t>WELCOME</a:t>
            </a:r>
            <a:endParaRPr lang="en-US" sz="6000" b="1" dirty="0">
              <a:blipFill>
                <a:blip r:embed="rId8"/>
                <a:stretch>
                  <a:fillRect/>
                </a:stretch>
              </a:blipFill>
              <a:latin typeface="Rockwell Extra Bold" pitchFamily="18" charset="0"/>
              <a:cs typeface="NikoshBAN" pitchFamily="2" charset="0"/>
            </a:endParaRPr>
          </a:p>
        </p:txBody>
      </p:sp>
      <p:sp>
        <p:nvSpPr>
          <p:cNvPr id="12" name="Half Frame 11"/>
          <p:cNvSpPr/>
          <p:nvPr/>
        </p:nvSpPr>
        <p:spPr>
          <a:xfrm>
            <a:off x="0" y="0"/>
            <a:ext cx="1371600" cy="2743200"/>
          </a:xfrm>
          <a:prstGeom prst="halfFram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 flipH="1">
            <a:off x="7124700" y="4838700"/>
            <a:ext cx="1752600" cy="2286000"/>
          </a:xfrm>
          <a:prstGeom prst="halfFram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4724400"/>
            <a:ext cx="838200" cy="2133600"/>
            <a:chOff x="0" y="4724400"/>
            <a:chExt cx="838200" cy="2133600"/>
          </a:xfrm>
          <a:blipFill>
            <a:blip r:embed="rId10"/>
            <a:stretch>
              <a:fillRect/>
            </a:stretch>
          </a:blipFill>
        </p:grpSpPr>
        <p:sp>
          <p:nvSpPr>
            <p:cNvPr id="16" name="5-Point Star 15"/>
            <p:cNvSpPr/>
            <p:nvPr/>
          </p:nvSpPr>
          <p:spPr>
            <a:xfrm>
              <a:off x="0" y="5410200"/>
              <a:ext cx="838200" cy="762000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0" y="6019800"/>
              <a:ext cx="838200" cy="838200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0" y="4724400"/>
              <a:ext cx="838200" cy="762000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0"/>
            <a:ext cx="7086600" cy="175432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</a:rPr>
              <a:t>Yellow,yellow,yellow</a:t>
            </a:r>
            <a:endParaRPr lang="en-US" sz="5400" dirty="0" smtClean="0">
              <a:solidFill>
                <a:srgbClr val="FFFF00"/>
              </a:solidFill>
            </a:endParaRPr>
          </a:p>
          <a:p>
            <a:r>
              <a:rPr lang="en-US" sz="5400" dirty="0" smtClean="0"/>
              <a:t>The sunflower is </a:t>
            </a:r>
            <a:r>
              <a:rPr lang="en-US" sz="5400" dirty="0" smtClean="0">
                <a:solidFill>
                  <a:srgbClr val="FFFF00"/>
                </a:solidFill>
              </a:rPr>
              <a:t>yellow.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2133600" cy="3886200"/>
          </a:xfrm>
          <a:prstGeom prst="half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772400" y="2667000"/>
            <a:ext cx="1371600" cy="4191000"/>
          </a:xfrm>
          <a:prstGeom prst="half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sun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914400"/>
            <a:ext cx="6629400" cy="3333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4114800"/>
            <a:ext cx="6858000" cy="175432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6"/>
                </a:solidFill>
                <a:latin typeface="Times New Roman" pitchFamily="18" charset="0"/>
              </a:rPr>
              <a:t>Orange,orange,orange</a:t>
            </a:r>
            <a:endParaRPr lang="en-US" sz="5400" dirty="0" smtClean="0">
              <a:solidFill>
                <a:schemeClr val="accent6"/>
              </a:solidFill>
              <a:latin typeface="Times New Roman" pitchFamily="18" charset="0"/>
            </a:endParaRPr>
          </a:p>
          <a:p>
            <a:r>
              <a:rPr lang="en-US" sz="5400" dirty="0" smtClean="0">
                <a:latin typeface="Times New Roman" pitchFamily="18" charset="0"/>
              </a:rPr>
              <a:t>The fruit is </a:t>
            </a:r>
            <a:r>
              <a:rPr lang="en-US" sz="5400" dirty="0" smtClean="0">
                <a:solidFill>
                  <a:schemeClr val="accent6"/>
                </a:solidFill>
                <a:latin typeface="Times New Roman" pitchFamily="18" charset="0"/>
              </a:rPr>
              <a:t>orange.</a:t>
            </a:r>
            <a:endParaRPr lang="en-US" sz="5400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981200" cy="4495800"/>
          </a:xfrm>
          <a:prstGeom prst="halfFram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543800" y="3200400"/>
            <a:ext cx="1600200" cy="3657600"/>
          </a:xfrm>
          <a:prstGeom prst="halfFram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ore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533400"/>
            <a:ext cx="5715000" cy="3352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038600"/>
            <a:ext cx="73914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Times New Roman" pitchFamily="18" charset="0"/>
              </a:rPr>
              <a:t>Violet,violet,violet</a:t>
            </a:r>
            <a:endParaRPr lang="en-US" sz="5400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r>
              <a:rPr lang="en-US" sz="5400" dirty="0" smtClean="0">
                <a:latin typeface="Times New Roman" pitchFamily="18" charset="0"/>
              </a:rPr>
              <a:t>These grapes are </a:t>
            </a:r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</a:rPr>
              <a:t>violet.</a:t>
            </a:r>
            <a:endParaRPr lang="en-US" sz="54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905000" cy="4419600"/>
          </a:xfrm>
          <a:prstGeom prst="half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7391400" y="2743200"/>
            <a:ext cx="1752600" cy="4114800"/>
          </a:xfrm>
          <a:prstGeom prst="half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"/>
                <a:stretch>
                  <a:fillRect/>
                </a:stretch>
              </a:blipFill>
            </a:endParaRPr>
          </a:p>
        </p:txBody>
      </p:sp>
      <p:pic>
        <p:nvPicPr>
          <p:cNvPr id="7" name="Picture 6" descr="grapes-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81000"/>
            <a:ext cx="57150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0"/>
            <a:ext cx="60960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</a:rPr>
              <a:t>Indigo,indigo,indigo</a:t>
            </a:r>
            <a:endParaRPr lang="en-US" sz="5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</a:rPr>
              <a:t>This kite is 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</a:rPr>
              <a:t>indigo.</a:t>
            </a:r>
            <a:endParaRPr lang="en-US" sz="5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1828800" cy="4724400"/>
          </a:xfrm>
          <a:prstGeom prst="half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391400" y="2133600"/>
            <a:ext cx="1752600" cy="4724400"/>
          </a:xfrm>
          <a:prstGeom prst="half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29000" y="304800"/>
            <a:ext cx="2438400" cy="2895600"/>
            <a:chOff x="3429000" y="228600"/>
            <a:chExt cx="2057400" cy="2590800"/>
          </a:xfrm>
        </p:grpSpPr>
        <p:sp>
          <p:nvSpPr>
            <p:cNvPr id="8" name="Diamond 7"/>
            <p:cNvSpPr/>
            <p:nvPr/>
          </p:nvSpPr>
          <p:spPr>
            <a:xfrm>
              <a:off x="3429000" y="228600"/>
              <a:ext cx="2057400" cy="2133600"/>
            </a:xfrm>
            <a:prstGeom prst="diamond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943350" y="2286000"/>
              <a:ext cx="990600" cy="533400"/>
            </a:xfrm>
            <a:prstGeom prst="triangl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e-scraps-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85801"/>
            <a:ext cx="1600200" cy="121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86200" y="1066800"/>
            <a:ext cx="990600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</a:rPr>
              <a:t>red</a:t>
            </a:r>
            <a:endParaRPr lang="en-US" sz="4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200" y="838200"/>
            <a:ext cx="10668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ocon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133600"/>
            <a:ext cx="1600200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609600" y="2133600"/>
            <a:ext cx="1143000" cy="99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85800" y="3886200"/>
            <a:ext cx="1143000" cy="990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62000" y="5334000"/>
            <a:ext cx="11430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86200" y="2209800"/>
            <a:ext cx="1371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92D050"/>
                </a:solidFill>
                <a:latin typeface="Times New Roman" pitchFamily="18" charset="0"/>
              </a:rPr>
              <a:t>green</a:t>
            </a:r>
            <a:endParaRPr lang="en-US" sz="4000" dirty="0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3962400"/>
            <a:ext cx="12192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Times New Roman" pitchFamily="18" charset="0"/>
              </a:rPr>
              <a:t>blue</a:t>
            </a:r>
            <a:endParaRPr lang="en-US" sz="4400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5334000"/>
            <a:ext cx="18288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</a:rPr>
              <a:t>yellow</a:t>
            </a:r>
            <a:endParaRPr lang="en-US" sz="4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7200" y="3810000"/>
            <a:ext cx="1676400" cy="1219200"/>
            <a:chOff x="457200" y="3810000"/>
            <a:chExt cx="1676400" cy="1219200"/>
          </a:xfrm>
        </p:grpSpPr>
        <p:sp>
          <p:nvSpPr>
            <p:cNvPr id="20" name="Rounded Rectangle 19"/>
            <p:cNvSpPr/>
            <p:nvPr/>
          </p:nvSpPr>
          <p:spPr>
            <a:xfrm>
              <a:off x="609600" y="3810000"/>
              <a:ext cx="1524000" cy="1219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7200" y="3810000"/>
              <a:ext cx="1676400" cy="1143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762000" y="3810000"/>
              <a:ext cx="1143000" cy="1066800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flower-Holland-Netherlands-R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5181600"/>
            <a:ext cx="1752600" cy="1314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20749E-6 L 0.3125 0.010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3419E-6 L 0.29583 0.000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6 0.00555 L 0.35416 -0.0055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0393 L 0.275 -0.0032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7606E-6 L 0.34167 -0.0055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0.00047 L 0.28333 -0.0004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1853E-7 L 0.32917 -0.0166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e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2209800" cy="1467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urple-Rose-Wallpaper-colors-34511855-1024-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914" y="2819400"/>
            <a:ext cx="2322286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Bachelor's_button,_Basket_flower,_Boutonniere_flower,_Cornflower_-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800600"/>
            <a:ext cx="2260733" cy="1695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609600" y="838200"/>
            <a:ext cx="1905000" cy="11430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1066800"/>
            <a:ext cx="1752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  <a:latin typeface="Times New Roman" pitchFamily="18" charset="0"/>
              </a:rPr>
              <a:t>orange</a:t>
            </a:r>
            <a:endParaRPr lang="en-US" sz="3600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2971800"/>
            <a:ext cx="1905000" cy="12192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38600" y="3200400"/>
            <a:ext cx="17526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</a:rPr>
              <a:t>violet</a:t>
            </a:r>
            <a:endParaRPr lang="en-US" sz="44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5105400"/>
            <a:ext cx="1905000" cy="1066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38600" y="5233930"/>
            <a:ext cx="1676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indigo</a:t>
            </a: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00301 L 0.375 -0.0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0.00046 L 0.36666 0.0004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4 -0.01203 L 0.37084 -0.0120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533400" y="381000"/>
            <a:ext cx="8229600" cy="60960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Times New Roman" pitchFamily="18" charset="0"/>
              </a:rPr>
              <a:t>Lets find out the </a:t>
            </a:r>
            <a:r>
              <a:rPr lang="en-US" sz="7200" dirty="0" err="1" smtClean="0">
                <a:latin typeface="Times New Roman" pitchFamily="18" charset="0"/>
              </a:rPr>
              <a:t>colour</a:t>
            </a:r>
            <a:r>
              <a:rPr lang="en-US" sz="7200" dirty="0" smtClean="0">
                <a:latin typeface="Times New Roman" pitchFamily="18" charset="0"/>
              </a:rPr>
              <a:t>(with card)</a:t>
            </a:r>
            <a:endParaRPr lang="en-US" sz="7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71600" y="1447800"/>
            <a:ext cx="1752600" cy="1676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743200" y="4114800"/>
            <a:ext cx="1752600" cy="1676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33800" y="1371600"/>
            <a:ext cx="1752600" cy="1676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9000" y="4038600"/>
            <a:ext cx="1752600" cy="1676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400" y="4038600"/>
            <a:ext cx="1752600" cy="1676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3886200"/>
            <a:ext cx="1752600" cy="1676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3600" y="1371600"/>
            <a:ext cx="1752600" cy="1676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</a:rPr>
              <a:t>Colour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</a:rPr>
              <a:t> the shape to information: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3276600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Times New Roman" pitchFamily="18" charset="0"/>
              </a:rPr>
              <a:t>Group (sun):</a:t>
            </a:r>
            <a:endParaRPr lang="en-US" sz="44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62400" y="1219200"/>
            <a:ext cx="12954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</a:rPr>
              <a:t>red</a:t>
            </a:r>
            <a:endParaRPr lang="en-US" sz="4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67400" y="1219200"/>
            <a:ext cx="13716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indigo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3276600" cy="76944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</a:rPr>
              <a:t>Group moon:</a:t>
            </a:r>
            <a:endParaRPr lang="en-US" sz="4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3733800" y="2438400"/>
            <a:ext cx="1676400" cy="11430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green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5410200" y="2438400"/>
            <a:ext cx="1676400" cy="1143000"/>
          </a:xfrm>
          <a:prstGeom prst="triangle">
            <a:avLst>
              <a:gd name="adj" fmla="val 486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blue</a:t>
            </a:r>
            <a:endParaRPr lang="en-US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7162800" y="2514600"/>
            <a:ext cx="1905000" cy="1066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violet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67600" y="1219200"/>
            <a:ext cx="12954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orange</a:t>
            </a:r>
            <a:endParaRPr 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572000"/>
            <a:ext cx="2971800" cy="83099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</a:rPr>
              <a:t>Group star:</a:t>
            </a:r>
            <a:endParaRPr lang="en-US" sz="48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57600" y="4648200"/>
            <a:ext cx="17526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yellow</a:t>
            </a:r>
            <a:endParaRPr 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62600" y="4572000"/>
            <a:ext cx="1447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</a:rPr>
              <a:t>red</a:t>
            </a:r>
            <a:endParaRPr lang="en-US" sz="3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62800" y="4572000"/>
            <a:ext cx="1447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green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"/>
            <a:ext cx="1676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</a:rPr>
              <a:t>picture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152400"/>
            <a:ext cx="1600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</a:rPr>
              <a:t>colour</a:t>
            </a:r>
            <a:endParaRPr lang="en-US" sz="3600" dirty="0"/>
          </a:p>
        </p:txBody>
      </p:sp>
      <p:pic>
        <p:nvPicPr>
          <p:cNvPr id="4" name="Picture 3" descr="flower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838200"/>
            <a:ext cx="1045025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324361869_97dd36ee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676400"/>
            <a:ext cx="1066800" cy="693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16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514600"/>
            <a:ext cx="1066800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 descr="Purple-Rose-Wallpaper-colors-34511855-1024-7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4267200"/>
            <a:ext cx="1080105" cy="72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33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5105400"/>
            <a:ext cx="1066800" cy="796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Yellow_flow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3352800"/>
            <a:ext cx="1066800" cy="799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867400" y="914400"/>
            <a:ext cx="152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</a:rPr>
              <a:t>yellow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1715869"/>
            <a:ext cx="152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</a:rPr>
              <a:t>orange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3316069"/>
            <a:ext cx="152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</a:rPr>
              <a:t>blue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4230469"/>
            <a:ext cx="152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</a:rPr>
              <a:t>green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5144869"/>
            <a:ext cx="152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</a:rPr>
              <a:t>indigo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6059269"/>
            <a:ext cx="16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</a:rPr>
              <a:t>red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2477869"/>
            <a:ext cx="14478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</a:rPr>
              <a:t>violet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28" name="Picture 27" descr="6rf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6096001"/>
            <a:ext cx="1066800" cy="68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12139E-6 L 0.32622 0.627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52601E-6 L 0.325 0.371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711E-6 L 0.31666 0.504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4624E-7 L 0.31666 -0.380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46821E-7 L 0.31597 -0.252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11 L 0.31666 -0.501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0.31666 -0.405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47800" y="1066800"/>
            <a:ext cx="6096000" cy="19812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wcard Gothic" pitchFamily="82" charset="0"/>
                <a:cs typeface="NikoshBAN" pitchFamily="2" charset="0"/>
              </a:rPr>
              <a:t>introduction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Showcard Gothic" pitchFamily="8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429000"/>
            <a:ext cx="69342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NikoshBAN" pitchFamily="2" charset="0"/>
              </a:rPr>
              <a:t>Sabina </a:t>
            </a:r>
            <a:r>
              <a:rPr lang="en-US" sz="3600" b="1" i="1" dirty="0" err="1" smtClean="0">
                <a:latin typeface="Times New Roman" pitchFamily="18" charset="0"/>
                <a:cs typeface="NikoshBAN" pitchFamily="2" charset="0"/>
              </a:rPr>
              <a:t>yasmin</a:t>
            </a:r>
            <a:endParaRPr lang="en-US" sz="3600" b="1" i="1" dirty="0" smtClean="0">
              <a:latin typeface="Times New Roman" pitchFamily="18" charset="0"/>
              <a:cs typeface="NikoshBAN" pitchFamily="2" charset="0"/>
            </a:endParaRPr>
          </a:p>
          <a:p>
            <a:r>
              <a:rPr lang="en-US" sz="3600" b="1" i="1" dirty="0" err="1" smtClean="0">
                <a:latin typeface="Times New Roman" pitchFamily="18" charset="0"/>
                <a:cs typeface="NikoshBAN" pitchFamily="2" charset="0"/>
              </a:rPr>
              <a:t>Assis.teacher</a:t>
            </a:r>
            <a:endParaRPr lang="en-US" sz="3600" b="1" i="1" dirty="0" smtClean="0">
              <a:latin typeface="Times New Roman" pitchFamily="18" charset="0"/>
              <a:cs typeface="NikoshBAN" pitchFamily="2" charset="0"/>
            </a:endParaRPr>
          </a:p>
          <a:p>
            <a:r>
              <a:rPr lang="en-US" sz="3600" b="1" i="1" dirty="0" err="1" smtClean="0">
                <a:latin typeface="Times New Roman" pitchFamily="18" charset="0"/>
                <a:cs typeface="NikoshBAN" pitchFamily="2" charset="0"/>
              </a:rPr>
              <a:t>Tulatoly</a:t>
            </a:r>
            <a:r>
              <a:rPr lang="en-US" sz="3600" b="1" i="1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NikoshBAN" pitchFamily="2" charset="0"/>
              </a:rPr>
              <a:t>govt.primary</a:t>
            </a:r>
            <a:r>
              <a:rPr lang="en-US" sz="3600" b="1" i="1" dirty="0" smtClean="0">
                <a:latin typeface="Times New Roman" pitchFamily="18" charset="0"/>
                <a:cs typeface="NikoshBAN" pitchFamily="2" charset="0"/>
              </a:rPr>
              <a:t> school</a:t>
            </a:r>
          </a:p>
          <a:p>
            <a:r>
              <a:rPr lang="en-US" sz="3600" b="1" i="1" dirty="0" err="1" smtClean="0">
                <a:latin typeface="Times New Roman" pitchFamily="18" charset="0"/>
                <a:cs typeface="NikoshBAN" pitchFamily="2" charset="0"/>
              </a:rPr>
              <a:t>Chandina,Comilla</a:t>
            </a:r>
            <a:endParaRPr lang="bn-BD" sz="3600" b="1" i="1" dirty="0" smtClean="0"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>
            <a:blip r:embed="rId2" cstate="print"/>
            <a:tile tx="0" ty="0" sx="100000" sy="100000" flip="none" algn="tl"/>
          </a:blip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-scraps-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10432">
            <a:off x="4105675" y="2209800"/>
            <a:ext cx="2676525" cy="38481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075340">
            <a:off x="1151007" y="1894579"/>
            <a:ext cx="4802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THANKS</a:t>
            </a:r>
            <a:endParaRPr lang="en-US" sz="66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6-Point Star 6"/>
          <p:cNvSpPr/>
          <p:nvPr/>
        </p:nvSpPr>
        <p:spPr>
          <a:xfrm>
            <a:off x="1143000" y="228600"/>
            <a:ext cx="7010400" cy="2971800"/>
          </a:xfrm>
          <a:prstGeom prst="star16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Rockwell Extra Bold" pitchFamily="18" charset="0"/>
                <a:cs typeface="NikoshBAN" pitchFamily="2" charset="0"/>
              </a:rPr>
              <a:t>Lesson Introduction</a:t>
            </a:r>
            <a:endParaRPr lang="en-US" sz="3600" dirty="0">
              <a:solidFill>
                <a:schemeClr val="tx1"/>
              </a:solidFill>
              <a:latin typeface="Rockwell Extra Bold" pitchFamily="18" charset="0"/>
              <a:cs typeface="NikoshBAN" pitchFamily="2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1066800" y="3429000"/>
            <a:ext cx="7315200" cy="2895600"/>
          </a:xfrm>
          <a:prstGeom prst="bevel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Arial Black" pitchFamily="34" charset="0"/>
              </a:rPr>
              <a:t>Class:Two</a:t>
            </a:r>
            <a:endParaRPr lang="en-US" sz="36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Arial Black" pitchFamily="34" charset="0"/>
              </a:rPr>
              <a:t>Subject:English</a:t>
            </a:r>
            <a:endParaRPr lang="en-US" sz="36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Arial Black" pitchFamily="34" charset="0"/>
              </a:rPr>
              <a:t>Lesson:Two</a:t>
            </a:r>
            <a:endParaRPr lang="en-US" sz="36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Arial Black" pitchFamily="34" charset="0"/>
              </a:rPr>
              <a:t>Unit:Colour’s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(4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96200" y="0"/>
            <a:ext cx="1447800" cy="1295400"/>
            <a:chOff x="7696200" y="0"/>
            <a:chExt cx="1447800" cy="1295400"/>
          </a:xfrm>
        </p:grpSpPr>
        <p:sp>
          <p:nvSpPr>
            <p:cNvPr id="11" name="Sun 10"/>
            <p:cNvSpPr/>
            <p:nvPr/>
          </p:nvSpPr>
          <p:spPr>
            <a:xfrm>
              <a:off x="8229600" y="381000"/>
              <a:ext cx="914400" cy="914400"/>
            </a:xfrm>
            <a:prstGeom prst="su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un 11"/>
            <p:cNvSpPr/>
            <p:nvPr/>
          </p:nvSpPr>
          <p:spPr>
            <a:xfrm>
              <a:off x="7696200" y="0"/>
              <a:ext cx="914400" cy="914400"/>
            </a:xfrm>
            <a:prstGeom prst="su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152400"/>
            <a:ext cx="1524000" cy="1371600"/>
            <a:chOff x="0" y="152400"/>
            <a:chExt cx="1524000" cy="1371600"/>
          </a:xfrm>
        </p:grpSpPr>
        <p:sp>
          <p:nvSpPr>
            <p:cNvPr id="10" name="Sun 9"/>
            <p:cNvSpPr/>
            <p:nvPr/>
          </p:nvSpPr>
          <p:spPr>
            <a:xfrm>
              <a:off x="0" y="609600"/>
              <a:ext cx="914400" cy="914400"/>
            </a:xfrm>
            <a:prstGeom prst="su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n 12"/>
            <p:cNvSpPr/>
            <p:nvPr/>
          </p:nvSpPr>
          <p:spPr>
            <a:xfrm>
              <a:off x="609600" y="152400"/>
              <a:ext cx="914400" cy="914400"/>
            </a:xfrm>
            <a:prstGeom prst="su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133600" y="457200"/>
            <a:ext cx="3962400" cy="2438400"/>
          </a:xfrm>
          <a:prstGeom prst="cloudCallou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Britannic Bold" pitchFamily="34" charset="0"/>
                <a:cs typeface="NikoshBAN" pitchFamily="2" charset="0"/>
              </a:rPr>
              <a:t>Learning outcomes</a:t>
            </a:r>
            <a:endParaRPr lang="en-US" sz="4000" dirty="0">
              <a:latin typeface="Britannic Bold" pitchFamily="34" charset="0"/>
              <a:cs typeface="NikoshBAN" pitchFamily="2" charset="0"/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600200" cy="4191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696200" y="2743200"/>
            <a:ext cx="1447800" cy="41148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429000"/>
            <a:ext cx="6858000" cy="175432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</a:rPr>
              <a:t> Student’s will be able to-</a:t>
            </a:r>
          </a:p>
          <a:p>
            <a:r>
              <a:rPr lang="en-US" sz="3600" dirty="0" smtClean="0">
                <a:latin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</a:rPr>
              <a:t>Ricognize</a:t>
            </a:r>
            <a:r>
              <a:rPr lang="en-US" sz="3600" dirty="0" smtClean="0">
                <a:latin typeface="Times New Roman" pitchFamily="18" charset="0"/>
              </a:rPr>
              <a:t> about different  </a:t>
            </a:r>
            <a:r>
              <a:rPr lang="en-US" sz="3600" dirty="0" err="1" smtClean="0">
                <a:latin typeface="Times New Roman" pitchFamily="18" charset="0"/>
              </a:rPr>
              <a:t>colours</a:t>
            </a:r>
            <a:r>
              <a:rPr lang="en-US" sz="3600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840"/>
            <a:ext cx="8610600" cy="63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0"/>
            <a:ext cx="7696200" cy="32162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latin typeface="Bernard MT Condensed" pitchFamily="18" charset="0"/>
              </a:rPr>
              <a:t>         </a:t>
            </a:r>
            <a:r>
              <a:rPr lang="en-US" sz="11500" dirty="0" err="1" smtClean="0">
                <a:latin typeface="Bernard MT Condensed" pitchFamily="18" charset="0"/>
              </a:rPr>
              <a:t>Colours</a:t>
            </a:r>
            <a:r>
              <a:rPr lang="en-US" sz="11500" dirty="0" smtClean="0">
                <a:latin typeface="Bernard MT Condensed" pitchFamily="18" charset="0"/>
              </a:rPr>
              <a:t> </a:t>
            </a:r>
          </a:p>
          <a:p>
            <a:r>
              <a:rPr lang="en-US" sz="8800" dirty="0" smtClean="0">
                <a:latin typeface="Times New Roman" pitchFamily="18" charset="0"/>
              </a:rPr>
              <a:t>  </a:t>
            </a:r>
            <a:endParaRPr lang="en-US" sz="8800" dirty="0">
              <a:latin typeface="Times New Roman" pitchFamily="18" charset="0"/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2209800" cy="3200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10400" y="3886200"/>
            <a:ext cx="2133600" cy="29718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51533" r="85698" b="27809"/>
          <a:stretch>
            <a:fillRect/>
          </a:stretch>
        </p:blipFill>
        <p:spPr bwMode="auto">
          <a:xfrm>
            <a:off x="2667000" y="685800"/>
            <a:ext cx="3962400" cy="3276600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828800" y="4495800"/>
            <a:ext cx="6629400" cy="1754326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Red,red,red</a:t>
            </a:r>
            <a:endParaRPr lang="en-US" sz="54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5400" dirty="0" smtClean="0">
                <a:latin typeface="Times New Roman" pitchFamily="18" charset="0"/>
              </a:rPr>
              <a:t>The  apple is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red.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124700" y="342900"/>
            <a:ext cx="2362200" cy="1676400"/>
          </a:xfrm>
          <a:prstGeom prst="half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190500" y="4686300"/>
            <a:ext cx="1981200" cy="2362200"/>
          </a:xfrm>
          <a:prstGeom prst="half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4267200"/>
            <a:ext cx="6019800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92D050"/>
                </a:solidFill>
                <a:latin typeface="Times New Roman" pitchFamily="18" charset="0"/>
              </a:rPr>
              <a:t>Green,green,green</a:t>
            </a:r>
            <a:endParaRPr lang="en-US" sz="5400" dirty="0" smtClean="0">
              <a:solidFill>
                <a:srgbClr val="92D050"/>
              </a:solidFill>
              <a:latin typeface="Times New Roman" pitchFamily="18" charset="0"/>
            </a:endParaRPr>
          </a:p>
          <a:p>
            <a:r>
              <a:rPr lang="en-US" sz="5400" dirty="0" smtClean="0">
                <a:latin typeface="Times New Roman" pitchFamily="18" charset="0"/>
              </a:rPr>
              <a:t>The parrot is </a:t>
            </a:r>
            <a:r>
              <a:rPr lang="en-US" sz="5400" dirty="0" smtClean="0">
                <a:solidFill>
                  <a:srgbClr val="92D050"/>
                </a:solidFill>
                <a:latin typeface="Times New Roman" pitchFamily="18" charset="0"/>
              </a:rPr>
              <a:t>green.</a:t>
            </a:r>
            <a:endParaRPr lang="en-US" sz="5400" dirty="0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2286000" cy="3505200"/>
          </a:xfrm>
          <a:prstGeom prst="half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t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609600"/>
            <a:ext cx="5486400" cy="3276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Half Frame 6"/>
          <p:cNvSpPr/>
          <p:nvPr/>
        </p:nvSpPr>
        <p:spPr>
          <a:xfrm rot="10800000">
            <a:off x="7239000" y="2133600"/>
            <a:ext cx="1905000" cy="4724400"/>
          </a:xfrm>
          <a:prstGeom prst="half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038600"/>
            <a:ext cx="6629400" cy="2123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F0"/>
                </a:solidFill>
                <a:latin typeface="Times New Roman" pitchFamily="18" charset="0"/>
              </a:rPr>
              <a:t>Blue,blue</a:t>
            </a:r>
            <a:r>
              <a:rPr lang="en-US" sz="6600" dirty="0" smtClean="0">
                <a:solidFill>
                  <a:srgbClr val="00B0F0"/>
                </a:solidFill>
                <a:latin typeface="Times New Roman" pitchFamily="18" charset="0"/>
              </a:rPr>
              <a:t>, blue</a:t>
            </a:r>
            <a:r>
              <a:rPr lang="en-US" sz="6600" dirty="0" smtClean="0">
                <a:latin typeface="Times New Roman" pitchFamily="18" charset="0"/>
              </a:rPr>
              <a:t> 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</a:rPr>
              <a:t>The sky is </a:t>
            </a:r>
            <a:r>
              <a:rPr lang="en-US" sz="6600" dirty="0" smtClean="0">
                <a:solidFill>
                  <a:srgbClr val="00B0F0"/>
                </a:solidFill>
                <a:latin typeface="Times New Roman" pitchFamily="18" charset="0"/>
              </a:rPr>
              <a:t>blue</a:t>
            </a:r>
            <a:endParaRPr lang="en-US" sz="6600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pic>
        <p:nvPicPr>
          <p:cNvPr id="5" name="Picture 4" descr="Paddy_field2.jpg"/>
          <p:cNvPicPr>
            <a:picLocks noChangeAspect="1"/>
          </p:cNvPicPr>
          <p:nvPr/>
        </p:nvPicPr>
        <p:blipFill>
          <a:blip r:embed="rId2" cstate="print"/>
          <a:srcRect l="5797" t="-14706" r="-1450" b="14706"/>
          <a:stretch>
            <a:fillRect/>
          </a:stretch>
        </p:blipFill>
        <p:spPr>
          <a:xfrm>
            <a:off x="1676400" y="-533400"/>
            <a:ext cx="6324600" cy="4419600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600200" cy="3581400"/>
          </a:xfrm>
          <a:prstGeom prst="half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5105400" y="5181600"/>
            <a:ext cx="4038600" cy="1676400"/>
          </a:xfrm>
          <a:prstGeom prst="half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127</Words>
  <Application>Microsoft Office PowerPoint</Application>
  <PresentationFormat>On-screen Show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User</cp:lastModifiedBy>
  <cp:revision>121</cp:revision>
  <dcterms:created xsi:type="dcterms:W3CDTF">2006-08-16T00:00:00Z</dcterms:created>
  <dcterms:modified xsi:type="dcterms:W3CDTF">2014-06-27T13:01:43Z</dcterms:modified>
</cp:coreProperties>
</file>