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72" r:id="rId5"/>
    <p:sldId id="269" r:id="rId6"/>
    <p:sldId id="260" r:id="rId7"/>
    <p:sldId id="261" r:id="rId8"/>
    <p:sldId id="278" r:id="rId9"/>
    <p:sldId id="275" r:id="rId10"/>
    <p:sldId id="266" r:id="rId11"/>
    <p:sldId id="277" r:id="rId12"/>
    <p:sldId id="270" r:id="rId13"/>
    <p:sldId id="273" r:id="rId14"/>
    <p:sldId id="281" r:id="rId15"/>
    <p:sldId id="280" r:id="rId16"/>
    <p:sldId id="271" r:id="rId17"/>
    <p:sldId id="279" r:id="rId18"/>
    <p:sldId id="267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02/04/2015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"/>
            <a:ext cx="9144000" cy="42150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ath1, for sagotom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133600"/>
            <a:ext cx="8305799" cy="4441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382000" cy="2209800"/>
          </a:xfrm>
        </p:spPr>
        <p:txBody>
          <a:bodyPr/>
          <a:lstStyle/>
          <a:p>
            <a:pPr algn="l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>
              <a:buFont typeface="Wingdings" pitchFamily="2" charset="2"/>
              <a:buChar char="v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Data 7"/>
          <p:cNvSpPr/>
          <p:nvPr/>
        </p:nvSpPr>
        <p:spPr>
          <a:xfrm>
            <a:off x="685800" y="762000"/>
            <a:ext cx="4648200" cy="1524000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4152900" y="1943100"/>
            <a:ext cx="2438400" cy="76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390900" y="3314700"/>
            <a:ext cx="205740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761998" y="3200400"/>
            <a:ext cx="4648202" cy="1219200"/>
            <a:chOff x="761998" y="3200400"/>
            <a:chExt cx="4648202" cy="1219200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761998" y="3200400"/>
              <a:ext cx="4648200" cy="1219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4343400" y="3276600"/>
              <a:ext cx="1143000" cy="990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762000" y="4343400"/>
              <a:ext cx="3657600" cy="76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/>
          <p:cNvCxnSpPr/>
          <p:nvPr/>
        </p:nvCxnSpPr>
        <p:spPr>
          <a:xfrm rot="16200000" flipH="1">
            <a:off x="-342900" y="3314698"/>
            <a:ext cx="2133600" cy="7620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62000" y="762000"/>
            <a:ext cx="4572000" cy="3657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43695" y="2019300"/>
            <a:ext cx="2513808" cy="797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600200" y="3200400"/>
            <a:ext cx="38100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609600" y="3429000"/>
            <a:ext cx="11430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" y="426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2983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02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26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34000" y="45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58610" y="55179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" y="205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19600" y="205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1447800"/>
            <a:ext cx="3352800" cy="243143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ABCD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কর্ণের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(AC )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AC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+BC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=a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667 0.0111 L -3.33333E-6 -1.62812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382000" cy="2209800"/>
          </a:xfrm>
        </p:spPr>
        <p:txBody>
          <a:bodyPr/>
          <a:lstStyle/>
          <a:p>
            <a:pPr algn="l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l">
              <a:buFont typeface="Wingdings" pitchFamily="2" charset="2"/>
              <a:buChar char="v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Data 7"/>
          <p:cNvSpPr/>
          <p:nvPr/>
        </p:nvSpPr>
        <p:spPr>
          <a:xfrm>
            <a:off x="685800" y="762000"/>
            <a:ext cx="4648200" cy="1524000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390900" y="3314700"/>
            <a:ext cx="205740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4343400" y="3276600"/>
            <a:ext cx="1143000" cy="99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62000" y="4343400"/>
            <a:ext cx="36576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-342900" y="3314698"/>
            <a:ext cx="2133600" cy="7620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761998" y="762000"/>
            <a:ext cx="4648202" cy="3657600"/>
            <a:chOff x="761998" y="762000"/>
            <a:chExt cx="4648202" cy="3657600"/>
          </a:xfrm>
        </p:grpSpPr>
        <p:cxnSp>
          <p:nvCxnSpPr>
            <p:cNvPr id="9" name="Straight Connector 8"/>
            <p:cNvCxnSpPr/>
            <p:nvPr/>
          </p:nvCxnSpPr>
          <p:spPr>
            <a:xfrm rot="16200000" flipH="1">
              <a:off x="4152900" y="1943100"/>
              <a:ext cx="2438400" cy="76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761998" y="3200400"/>
              <a:ext cx="4648200" cy="1219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762000" y="762000"/>
              <a:ext cx="4572000" cy="3657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 rot="5400000">
            <a:off x="343695" y="2019300"/>
            <a:ext cx="2513808" cy="797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600200" y="3200400"/>
            <a:ext cx="38100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609600" y="3429000"/>
            <a:ext cx="11430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" y="426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2983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02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26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34000" y="45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58610" y="55179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" y="205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19600" y="205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6800" y="4114800"/>
            <a:ext cx="3886200" cy="264687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ABCDEFGH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আয়তকার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কর্ণের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দৈর্ঘ্য-নির্নয়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ACF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AF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=AC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+FC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=a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AF = ∙(AC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+FC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)= ∙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(a</a:t>
            </a:r>
            <a:r>
              <a:rPr lang="en-US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+c</a:t>
            </a:r>
            <a:r>
              <a:rPr lang="en-US" baseline="30000" dirty="0" smtClean="0">
                <a:latin typeface="NikoshBAN" pitchFamily="2" charset="0"/>
                <a:cs typeface="NikoshBAN" pitchFamily="2" charset="0"/>
              </a:rPr>
              <a:t>2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304800" y="457200"/>
            <a:ext cx="5410200" cy="4179332"/>
            <a:chOff x="0" y="381000"/>
            <a:chExt cx="5410200" cy="4179332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457198" y="3124200"/>
              <a:ext cx="4648200" cy="1219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Flowchart: Data 3"/>
            <p:cNvSpPr/>
            <p:nvPr/>
          </p:nvSpPr>
          <p:spPr>
            <a:xfrm>
              <a:off x="381000" y="685800"/>
              <a:ext cx="4648200" cy="1524000"/>
            </a:xfrm>
            <a:prstGeom prst="flowChartInputOut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3848100" y="1866900"/>
              <a:ext cx="2438400" cy="76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4038600" y="3200400"/>
              <a:ext cx="1143000" cy="990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086100" y="3238500"/>
              <a:ext cx="2057400" cy="1588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57200" y="4267200"/>
              <a:ext cx="3657600" cy="76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647700" y="3238498"/>
              <a:ext cx="2133600" cy="76203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457200" y="685800"/>
              <a:ext cx="4572000" cy="3657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95" y="1943100"/>
              <a:ext cx="2513808" cy="797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1295400" y="3124200"/>
              <a:ext cx="3810000" cy="76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304800" y="3352800"/>
              <a:ext cx="1143000" cy="838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152400" y="4191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A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990600" y="29072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D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105400" y="2971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C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962400" y="4191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B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029200" y="381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953810" y="47559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E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0" y="1981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H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114800" y="1981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G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791200" y="609600"/>
            <a:ext cx="3124200" cy="280076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ABCD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কর্ণের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(AC )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AC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=AB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+BC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=a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2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62600" y="3482876"/>
            <a:ext cx="3429000" cy="230832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ABCDEFGH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আয়তকার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কর্ণের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দৈর্ঘ্য-নির্নয়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ACF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, 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AF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=AC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+FC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=a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+c</a:t>
            </a:r>
            <a:r>
              <a:rPr lang="en-US" sz="2000" baseline="30000" dirty="0" smtClean="0">
                <a:latin typeface="NikoshBAN" pitchFamily="2" charset="0"/>
                <a:cs typeface="NikoshBAN" pitchFamily="2" charset="0"/>
              </a:rPr>
              <a:t>2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AF = ∙(AC</a:t>
            </a:r>
            <a:r>
              <a:rPr lang="en-US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+FC</a:t>
            </a:r>
            <a:r>
              <a:rPr lang="en-US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)= ∙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(a</a:t>
            </a:r>
            <a:r>
              <a:rPr lang="en-US" sz="16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+b</a:t>
            </a:r>
            <a:r>
              <a:rPr lang="en-US" sz="1600" baseline="300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+c</a:t>
            </a:r>
            <a:r>
              <a:rPr lang="en-US" sz="1600" baseline="30000" dirty="0" smtClean="0">
                <a:latin typeface="NikoshBAN" pitchFamily="2" charset="0"/>
                <a:cs typeface="NikoshBAN" pitchFamily="2" charset="0"/>
              </a:rPr>
              <a:t>2 </a:t>
            </a:r>
            <a:r>
              <a:rPr lang="en-US" sz="1600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971800"/>
            <a:ext cx="35052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/>
          <p:cNvSpPr/>
          <p:nvPr/>
        </p:nvSpPr>
        <p:spPr>
          <a:xfrm>
            <a:off x="762000" y="1676400"/>
            <a:ext cx="4191000" cy="1295400"/>
          </a:xfrm>
          <a:prstGeom prst="parallelogram">
            <a:avLst>
              <a:gd name="adj" fmla="val 5171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381794" y="2742406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62000" y="3810000"/>
            <a:ext cx="4191000" cy="914400"/>
            <a:chOff x="762000" y="3810000"/>
            <a:chExt cx="4191000" cy="914400"/>
          </a:xfrm>
        </p:grpSpPr>
        <p:cxnSp>
          <p:nvCxnSpPr>
            <p:cNvPr id="20" name="Straight Connector 19"/>
            <p:cNvCxnSpPr/>
            <p:nvPr/>
          </p:nvCxnSpPr>
          <p:spPr>
            <a:xfrm rot="5400000">
              <a:off x="647700" y="3924300"/>
              <a:ext cx="9144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447800" y="3810000"/>
              <a:ext cx="3505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4191000" y="3886200"/>
              <a:ext cx="8382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62000" y="4722812"/>
              <a:ext cx="3505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267200" y="1752600"/>
            <a:ext cx="685800" cy="2971800"/>
            <a:chOff x="4267200" y="1752600"/>
            <a:chExt cx="685800" cy="2971800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3923506" y="2781300"/>
              <a:ext cx="2058194" cy="7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4152900" y="3924300"/>
              <a:ext cx="914400" cy="6858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381000" y="4583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43000" y="3593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29200" y="36692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91000" y="4659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29200" y="1459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82410" y="1307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800" y="2754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267200" y="2819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486400" y="609600"/>
            <a:ext cx="3429000" cy="1754326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চিত্রে</a:t>
            </a:r>
            <a:r>
              <a:rPr lang="en-US" dirty="0" smtClean="0"/>
              <a:t>,</a:t>
            </a:r>
            <a:r>
              <a:rPr lang="en-US" dirty="0" smtClean="0">
                <a:latin typeface="SutonnySushreeOMJ"/>
                <a:cs typeface="SutonnySushreeOMJ"/>
              </a:rPr>
              <a:t> </a:t>
            </a:r>
            <a:endParaRPr lang="en-US" dirty="0" smtClean="0"/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ABCDEFGH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৬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সমগ্র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= </a:t>
            </a:r>
          </a:p>
          <a:p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 ( ABCD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+ABGH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+ BCGF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)</a:t>
            </a:r>
          </a:p>
          <a:p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=2(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ab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+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bc+ca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486400" y="3150275"/>
            <a:ext cx="3429000" cy="172354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ABCDEFGH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আয়তকার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SutonnySushreeOMJ"/>
                <a:cs typeface="SutonnySushreeOMJ"/>
              </a:rPr>
              <a:t>× 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SutonnySushreeOMJ"/>
                <a:cs typeface="SutonnySushreeOMJ"/>
              </a:rPr>
              <a:t> ×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=a </a:t>
            </a:r>
            <a:r>
              <a:rPr lang="en-US" sz="2400" dirty="0" smtClean="0">
                <a:latin typeface="SutonnySushreeOMJ"/>
                <a:cs typeface="SutonnySushreeOMJ"/>
              </a:rPr>
              <a:t>×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2400" dirty="0" smtClean="0">
                <a:latin typeface="SutonnySushreeOMJ"/>
                <a:cs typeface="SutonnySushreeOMJ"/>
              </a:rPr>
              <a:t> ×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c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0907E-6 L -3.33333E-6 0.255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.25532 L -0.00417 3.376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2747 L 0 0.005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4.19981E-6 L 0 4.19981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404408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এবার আয়তকার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বস্তুর সূত্র গুলো ব্যবহার করে গাণিতিক সমস্যার সমাধান করি ।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66800" y="1981200"/>
            <a:ext cx="7086600" cy="990600"/>
          </a:xfrm>
          <a:ln w="381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দৈর্ঘ্য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২৫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সেমিঃ, প্রস্থ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২০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সেমিঃ ও উচ্চতা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১৫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সেমিঃ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ক্ষেত্রফল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কর্ণের দৈর্ঘ্য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নির্নয়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124200"/>
            <a:ext cx="8610600" cy="35814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মনে করি, আয়তকার </a:t>
            </a:r>
            <a:r>
              <a:rPr lang="en-US" sz="2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দৈর্ঘ্য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a=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২৫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সেমিঃ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প্রস্থ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২০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সেমিঃ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উচ্চতা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c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১৫ সেমিঃ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অতএব, </a:t>
            </a:r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সমগ্র তলের ক্ষেত্রফল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2(</a:t>
            </a:r>
            <a:r>
              <a:rPr lang="en-US" sz="2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ab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+ </a:t>
            </a:r>
            <a:r>
              <a:rPr lang="en-US" sz="2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bc+ca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2( 25</a:t>
            </a:r>
            <a:r>
              <a:rPr lang="en-US" sz="2400" dirty="0" smtClean="0">
                <a:latin typeface="SutonnySushreeOMJ"/>
                <a:cs typeface="SutonnySushreeOMJ"/>
              </a:rPr>
              <a:t> ×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20 + 20 </a:t>
            </a:r>
            <a:r>
              <a:rPr lang="en-US" sz="2400" dirty="0" smtClean="0">
                <a:latin typeface="SutonnySushreeOMJ"/>
                <a:cs typeface="SutonnySushreeOMJ"/>
              </a:rPr>
              <a:t>×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15 + 15</a:t>
            </a:r>
            <a:r>
              <a:rPr lang="en-US" sz="2400" dirty="0" smtClean="0">
                <a:latin typeface="SutonnySushreeOMJ"/>
                <a:cs typeface="SutonnySushreeOMJ"/>
              </a:rPr>
              <a:t> ×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25)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বর্গ সেঃ মিঃ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2350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বর্গ সেঃ মিঃ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.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আবার, </a:t>
            </a:r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কর্ণের দৈর্ঘ্য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</a:t>
            </a:r>
            <a:endParaRPr lang="bn-BD" sz="2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			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∙(a</a:t>
            </a:r>
            <a:r>
              <a:rPr lang="en-US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+b</a:t>
            </a:r>
            <a:r>
              <a:rPr lang="en-US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+c</a:t>
            </a:r>
            <a:r>
              <a:rPr lang="en-US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) = ∙ (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২৫</a:t>
            </a:r>
            <a:r>
              <a:rPr lang="bn-BD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+২০</a:t>
            </a:r>
            <a:r>
              <a:rPr lang="bn-BD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+ ১৫</a:t>
            </a:r>
            <a:r>
              <a:rPr lang="bn-BD" sz="2400" baseline="30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 সেঃ মিঃ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	         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∙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625+400+225)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সেঃ মিঃ </a:t>
            </a:r>
            <a:endParaRPr lang="en-US" sz="2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বক্সটির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আয়তন </a:t>
            </a:r>
          </a:p>
          <a:p>
            <a:pPr algn="l"/>
            <a:r>
              <a:rPr lang="bn-BD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a </a:t>
            </a:r>
            <a:r>
              <a:rPr lang="en-US" sz="2400" dirty="0" smtClean="0">
                <a:solidFill>
                  <a:srgbClr val="7030A0"/>
                </a:solidFill>
                <a:latin typeface="SutonnySushreeOMJ"/>
                <a:cs typeface="SutonnySushreeOMJ"/>
              </a:rPr>
              <a:t>×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en-US" sz="2400" dirty="0" smtClean="0">
                <a:solidFill>
                  <a:srgbClr val="7030A0"/>
                </a:solidFill>
                <a:latin typeface="SutonnySushreeOMJ"/>
                <a:cs typeface="SutonnySushreeOMJ"/>
              </a:rPr>
              <a:t> ×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c</a:t>
            </a:r>
            <a:endParaRPr lang="bn-BD" sz="2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25 </a:t>
            </a:r>
            <a:r>
              <a:rPr lang="en-US" sz="2400" dirty="0" smtClean="0">
                <a:solidFill>
                  <a:srgbClr val="7030A0"/>
                </a:solidFill>
                <a:latin typeface="SutonnySushreeOMJ"/>
                <a:cs typeface="SutonnySushreeOMJ"/>
              </a:rPr>
              <a:t>×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20 </a:t>
            </a:r>
            <a:r>
              <a:rPr lang="en-US" sz="2400" dirty="0" smtClean="0">
                <a:solidFill>
                  <a:srgbClr val="7030A0"/>
                </a:solidFill>
                <a:latin typeface="SutonnySushreeOMJ"/>
                <a:cs typeface="SutonnySushreeOMJ"/>
              </a:rPr>
              <a:t>× </a:t>
            </a:r>
            <a:r>
              <a:rPr lang="en-US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15 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ঘনসেঃ মিঃ </a:t>
            </a:r>
          </a:p>
          <a:p>
            <a:pPr algn="l"/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= ৭৫০০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ঘন</a:t>
            </a:r>
            <a:r>
              <a:rPr lang="bn-BD" sz="2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সেঃ মিঃ </a:t>
            </a:r>
          </a:p>
          <a:p>
            <a:pPr algn="l"/>
            <a:endParaRPr lang="en-US" sz="1800" dirty="0" smtClean="0"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2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sz="2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sz="2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2000" dirty="0" smtClean="0">
              <a:solidFill>
                <a:srgbClr val="7030A0"/>
              </a:solidFill>
            </a:endParaRPr>
          </a:p>
          <a:p>
            <a:pPr algn="l"/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tissu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66370"/>
            <a:ext cx="2743200" cy="1483042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 rot="521113">
            <a:off x="2756158" y="1124740"/>
            <a:ext cx="4165757" cy="1488273"/>
          </a:xfrm>
          <a:prstGeom prst="roundRect">
            <a:avLst>
              <a:gd name="adj" fmla="val 25834"/>
            </a:avLst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 rot="21094066">
            <a:off x="533400" y="1219200"/>
            <a:ext cx="7772400" cy="1470025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8001000" cy="1752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 আয়তকার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দৈর্ঘ্য ২০ সেমিঃ, প্রস্থ ১২ সেমিঃ ও উচ্চতা ৮ সেমিঃ ঘনবস্তুর ক্ষেত্রফল 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কর্ণের দৈর্ঘ্য নির্নয়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543800" cy="11430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6400800" cy="1752600"/>
          </a:xfrm>
        </p:spPr>
        <p:txBody>
          <a:bodyPr/>
          <a:lstStyle/>
          <a:p>
            <a:pPr algn="l"/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ঘনবস্তুর ক্ষেত্রফল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নির্নয়ের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/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ঘনবস্তুর কর্ণের দৈর্ঘ্য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নির্নয়ের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l"/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ঘনবস্তুর আয়তন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নির্নয়ের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  <p:pic>
        <p:nvPicPr>
          <p:cNvPr id="6" name="Picture 5" descr="SIS-WPC-Solid-Rectangula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3657600"/>
            <a:ext cx="2362200" cy="19050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572000" y="3276600"/>
            <a:ext cx="4038600" cy="240065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ইটের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উপরিতলের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সেঃমিঃ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৫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সেঃ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উপরিতলের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কর্ণের দৈর্ঘ্য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53474">
            <a:off x="1026367" y="510025"/>
            <a:ext cx="3581400" cy="12954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0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0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sz="4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উপরের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আয়তকার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চিত্র হতে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ক)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ক্ষেত্রফল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খ)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কর্ণের দৈর্ঘ্য 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গ)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BCGF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কর্ণের দৈর্ঘ্য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ব্যাসার্ধ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দেখাও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 আয়তকার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বস্তুর ক্ষেত্রফল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বেশী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rectsolid_38558_l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41758"/>
            <a:ext cx="4191000" cy="259891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</p:pic>
      <p:pic>
        <p:nvPicPr>
          <p:cNvPr id="8" name="Picture 7" descr="Ethiopian coffee hu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20" y="818949"/>
            <a:ext cx="2121680" cy="19876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43600" y="2221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২০সেমিঃ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153400" y="2069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১২সেমিঃ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43400" y="152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সেমিঃ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066800"/>
          </a:xfrm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athematic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810000"/>
            <a:ext cx="6096000" cy="2681288"/>
          </a:xfrm>
          <a:prstGeom prst="rect">
            <a:avLst/>
          </a:prstGeom>
        </p:spPr>
      </p:pic>
      <p:pic>
        <p:nvPicPr>
          <p:cNvPr id="6" name="Picture 5" descr="450603ss06xdzo9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1219201"/>
            <a:ext cx="3505200" cy="2514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827610">
            <a:off x="2849788" y="618725"/>
            <a:ext cx="5004618" cy="1569255"/>
          </a:xfrm>
          <a:solidFill>
            <a:schemeClr val="bg2">
              <a:lumMod val="9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isometricOffAxis1Right"/>
            <a:lightRig rig="twoPt" dir="t"/>
          </a:scene3d>
        </p:spPr>
        <p:txBody>
          <a:bodyPr>
            <a:normAutofit/>
            <a:sp3d contourW="12700">
              <a:bevelB w="38100" h="38100" prst="relaxedInset"/>
              <a:contourClr>
                <a:schemeClr val="accent2">
                  <a:lumMod val="40000"/>
                  <a:lumOff val="60000"/>
                </a:schemeClr>
              </a:contourClr>
            </a:sp3d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আমার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8458200" cy="4419600"/>
          </a:xfrm>
          <a:blipFill>
            <a:blip r:embed="rId3">
              <a:duotone>
                <a:prstClr val="black"/>
                <a:schemeClr val="accent2">
                  <a:tint val="45000"/>
                  <a:satMod val="400000"/>
                </a:schemeClr>
              </a:duotone>
              <a:lum bright="16000"/>
            </a:blip>
            <a:tile tx="0" ty="0" sx="100000" sy="100000" flip="none" algn="tl"/>
          </a:blipFill>
          <a:ln/>
          <a:scene3d>
            <a:camera prst="orthographicFront"/>
            <a:lightRig rig="contrasting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8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বাপী</a:t>
            </a:r>
            <a:r>
              <a:rPr lang="en-US" sz="8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8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সাহা</a:t>
            </a:r>
            <a:endParaRPr lang="en-US" sz="8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বি,এস,সি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অনার্স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),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এম,এস,সি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),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বি,এড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(১ম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E-mail – bapinan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74@gmail.com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করিমগঞ্জ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পাইলট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বালিকা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করিমগঞ্জ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কিশোরগঞ্জ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SC0553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9200" y="304800"/>
            <a:ext cx="1371600" cy="17373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3" grpI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tile tx="635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- </a:t>
            </a:r>
            <a:r>
              <a:rPr lang="en-US" sz="60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সাধারণ গণিত</a:t>
            </a:r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৯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0" y="838200"/>
            <a:ext cx="2895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10" descr="book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762000"/>
            <a:ext cx="2667000" cy="1477641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1219201" y="2133600"/>
            <a:ext cx="2286000" cy="2743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জ্যামিতিক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আকারে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কিসের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 rot="16200000">
            <a:off x="6686550" y="2266950"/>
            <a:ext cx="1904999" cy="2400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2400" y="3512403"/>
            <a:ext cx="2286000" cy="83099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দুটো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?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4807803"/>
            <a:ext cx="3581400" cy="83099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১ম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টির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২য়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টির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ৎ ২য়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যে বস্তুর দৈর্ঘ্য, প্রস্থ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ও উচ্চতা থাকে, তাকে কি বলে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743200"/>
            <a:ext cx="2743200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</a:t>
            </a:r>
            <a:endParaRPr lang="en-US" sz="6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ঘনবস্তু</a:t>
            </a:r>
            <a:endParaRPr lang="en-US" dirty="0"/>
          </a:p>
        </p:txBody>
      </p:sp>
      <p:pic>
        <p:nvPicPr>
          <p:cNvPr id="6" name="Content Placeholder 10" descr="book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6200" y="1600200"/>
            <a:ext cx="4267200" cy="333958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28800" y="762000"/>
            <a:ext cx="5486400" cy="1470025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2743200"/>
            <a:ext cx="6324600" cy="22159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ঘনবস্তু</a:t>
            </a:r>
          </a:p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ঘনবস্তু)</a:t>
            </a:r>
            <a:endParaRPr lang="bn-BD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554162"/>
          </a:xfrm>
        </p:spPr>
        <p:txBody>
          <a:bodyPr/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752600"/>
            <a:ext cx="9144000" cy="52307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ঘনবস্তুর ক্ষেত্রফল 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কর্ণের দৈর্ঘ্য 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আয়তন নির্নয়ের</a:t>
            </a:r>
          </a:p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	সূত্র বলতে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ঘনবস্তুর ক্ষেত্রফল 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কর্ণের দৈর্ঘ্য ও আয়তন 	সর্ম্পকিত বিভিন্ন সমস্যার সমাধান করতে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বইটি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হাতে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নাও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629400" cy="2286000"/>
          </a:xfrm>
          <a:ln w="571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এবার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হাত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প্রত্যেকটি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আয়তকার ঘনবস্তু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6" name="Picture 25" descr="cuboid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627" y="1600201"/>
            <a:ext cx="4122573" cy="31242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057400" y="3200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37117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29718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</a:t>
            </a:r>
            <a:endParaRPr lang="en-US" dirty="0"/>
          </a:p>
        </p:txBody>
      </p:sp>
      <p:pic>
        <p:nvPicPr>
          <p:cNvPr id="7" name="Picture 6" descr="tissu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700" y="1638300"/>
            <a:ext cx="3009900" cy="30901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548</Words>
  <Application>Microsoft Office PowerPoint</Application>
  <PresentationFormat>On-screen Show (4:3)</PresentationFormat>
  <Paragraphs>146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আমার পরিচয়</vt:lpstr>
      <vt:lpstr>পাঠ - পরিচিতি</vt:lpstr>
      <vt:lpstr>Slide 4</vt:lpstr>
      <vt:lpstr>যে বস্তুর দৈর্ঘ্য, প্রস্থ ও উচ্চতা থাকে, তাকে কি বলে ?</vt:lpstr>
      <vt:lpstr>আজকের পাঠের বিষয়</vt:lpstr>
      <vt:lpstr>শিখনফল</vt:lpstr>
      <vt:lpstr>তোমরা সবাই গণিত বইটি হাতে নাও</vt:lpstr>
      <vt:lpstr>আয়তকার ঘনবস্তু</vt:lpstr>
      <vt:lpstr>Slide 10</vt:lpstr>
      <vt:lpstr>Slide 11</vt:lpstr>
      <vt:lpstr>Slide 12</vt:lpstr>
      <vt:lpstr>Slide 13</vt:lpstr>
      <vt:lpstr>Slide 14</vt:lpstr>
      <vt:lpstr>উপরের আয়তকার বক্সটির দৈর্ঘ্য ২৫সেমিঃ, প্রস্থ ২০ সেমিঃ ও উচ্চতা ১৫ সেমিঃ হলে বক্সটির ক্ষেত্রফল , কর্ণের দৈর্ঘ্য ও আয়তন নির্নয় করি।</vt:lpstr>
      <vt:lpstr> জোড়ায় কাজ</vt:lpstr>
      <vt:lpstr>মূল্যায়ন</vt:lpstr>
      <vt:lpstr> বাড়ীর কাজ  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আমার পরিচয়</dc:title>
  <dc:creator>LAB_1</dc:creator>
  <cp:lastModifiedBy>pc</cp:lastModifiedBy>
  <cp:revision>227</cp:revision>
  <dcterms:created xsi:type="dcterms:W3CDTF">2006-08-16T00:00:00Z</dcterms:created>
  <dcterms:modified xsi:type="dcterms:W3CDTF">2015-04-02T11:57:40Z</dcterms:modified>
</cp:coreProperties>
</file>