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76" r:id="rId5"/>
    <p:sldId id="279" r:id="rId6"/>
    <p:sldId id="267" r:id="rId7"/>
    <p:sldId id="277" r:id="rId8"/>
    <p:sldId id="834" r:id="rId9"/>
    <p:sldId id="1741" r:id="rId10"/>
    <p:sldId id="1742" r:id="rId11"/>
    <p:sldId id="1750" r:id="rId12"/>
    <p:sldId id="1760" r:id="rId13"/>
    <p:sldId id="1766" r:id="rId14"/>
    <p:sldId id="1768" r:id="rId15"/>
    <p:sldId id="262" r:id="rId16"/>
    <p:sldId id="264" r:id="rId17"/>
    <p:sldId id="265" r:id="rId18"/>
    <p:sldId id="266" r:id="rId19"/>
    <p:sldId id="767" r:id="rId20"/>
    <p:sldId id="1761" r:id="rId21"/>
    <p:sldId id="1762" r:id="rId22"/>
    <p:sldId id="768" r:id="rId23"/>
    <p:sldId id="781" r:id="rId24"/>
    <p:sldId id="7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6" autoAdjust="0"/>
    <p:restoredTop sz="94660"/>
  </p:normalViewPr>
  <p:slideViewPr>
    <p:cSldViewPr>
      <p:cViewPr>
        <p:scale>
          <a:sx n="50" d="100"/>
          <a:sy n="50" d="100"/>
        </p:scale>
        <p:origin x="-190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967-22A0-4514-A1D4-47E08FE157A5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BE156D-CF7B-42E4-9842-92E288F27F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967-22A0-4514-A1D4-47E08FE157A5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156D-CF7B-42E4-9842-92E288F27F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967-22A0-4514-A1D4-47E08FE157A5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156D-CF7B-42E4-9842-92E288F27F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967-22A0-4514-A1D4-47E08FE157A5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BE156D-CF7B-42E4-9842-92E288F27F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967-22A0-4514-A1D4-47E08FE157A5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156D-CF7B-42E4-9842-92E288F27F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967-22A0-4514-A1D4-47E08FE157A5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156D-CF7B-42E4-9842-92E288F27F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967-22A0-4514-A1D4-47E08FE157A5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BE156D-CF7B-42E4-9842-92E288F27F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967-22A0-4514-A1D4-47E08FE157A5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156D-CF7B-42E4-9842-92E288F27F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967-22A0-4514-A1D4-47E08FE157A5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156D-CF7B-42E4-9842-92E288F27F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967-22A0-4514-A1D4-47E08FE157A5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156D-CF7B-42E4-9842-92E288F27F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967-22A0-4514-A1D4-47E08FE157A5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156D-CF7B-42E4-9842-92E288F27F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30B967-22A0-4514-A1D4-47E08FE157A5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BE156D-CF7B-42E4-9842-92E288F27F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7046"/>
            <a:ext cx="9144000" cy="57309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539" y="76200"/>
            <a:ext cx="9119461" cy="1107996"/>
          </a:xfrm>
          <a:prstGeom prst="rect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আজকের পাঠে স্বাগতম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133600"/>
            <a:ext cx="1830602" cy="12953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105400"/>
            <a:ext cx="1830602" cy="129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6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144000" cy="6096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73919" y="3244334"/>
            <a:ext cx="1196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9050" y="6096000"/>
            <a:ext cx="9163050" cy="7078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এটি  হচ্ছে নেটওয়ার্ক সিস্টেম</a:t>
            </a:r>
            <a:endParaRPr lang="en-US" sz="4000" b="1" dirty="0">
              <a:ln w="6350">
                <a:noFill/>
              </a:ln>
              <a:solidFill>
                <a:srgbClr val="00B0F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09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685800" y="3200400"/>
            <a:ext cx="7696200" cy="2133600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904875" y="685800"/>
            <a:ext cx="7258050" cy="2133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9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899" y="1548825"/>
            <a:ext cx="8801099" cy="707886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কম্পিউটার নেটওয়ার্ক কি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76200"/>
            <a:ext cx="3276600" cy="132343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060" y="2438400"/>
            <a:ext cx="8939938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নেটওয়ার্ক এর প্রকারভেদ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502" y="3352800"/>
            <a:ext cx="8887495" cy="132343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লোকাল এরিয়া নেওয়ার্ক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ওয়াইড এরিয়া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নেটওয়ার্ক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850" y="4818222"/>
            <a:ext cx="8820147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লোকাল এরিয়া নেটওয়ার্ক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সংগঠন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-23689"/>
            <a:ext cx="2971799" cy="15725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95599" cy="154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3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auder 0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9067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1981200" y="3048000"/>
            <a:ext cx="533400" cy="1587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81200" y="3046413"/>
            <a:ext cx="533400" cy="1587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7162800" y="4495800"/>
            <a:ext cx="533400" cy="2286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7010400" y="2209800"/>
            <a:ext cx="53340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81000" y="152400"/>
            <a:ext cx="8077200" cy="990600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4000" b="1" dirty="0" smtClean="0">
                <a:ln w="6350">
                  <a:noFill/>
                </a:ln>
                <a:solidFill>
                  <a:srgbClr val="7030A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আমরা নিচের চিত্রটি দেখি নেটওয়ার্ক কিভাবে কাজ করে</a:t>
            </a:r>
            <a:endParaRPr lang="en-US" sz="4000" b="1" dirty="0">
              <a:ln w="6350">
                <a:noFill/>
              </a:ln>
              <a:solidFill>
                <a:srgbClr val="7030A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24745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-0.00324 C 0.13264 -0.00717 0.25469 -0.01087 0.30868 -0.00555 C 0.36268 -0.00023 0.30035 -0.00092 0.3342 0.02821 C 0.36806 0.05734 0.44011 0.11306 0.51233 0.16879 " pathEditMode="relative" ptsTypes="aaaA">
                                      <p:cBhvr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1364 C 0.12205 0.01804 0.24409 0.0222 0.29809 0.01619 C 0.35208 0.01017 0.28975 0.0111 0.32361 -0.02127 C 0.35746 -0.05387 0.42951 -0.11584 0.50173 -0.17757 " pathEditMode="relative" rAng="0" ptsTypes="aaaA">
                                      <p:cBhvr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56647E-6 C -0.09271 0.03976 -0.18542 0.07953 -0.21927 0.10173 C -0.25313 0.12393 -0.14983 0.13109 -0.20313 0.13317 C -0.2566 0.13526 -0.48333 0.11722 -0.53924 0.11398 " pathEditMode="relative" rAng="0" ptsTypes="aaaA">
                                      <p:cBhvr>
                                        <p:cTn id="4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0" y="68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81503E-6 C -0.01458 -0.01896 -0.02882 -0.03792 -0.06302 -0.06543 C -0.09705 -0.09294 -0.17674 -0.13965 -0.20486 -0.16462 C -0.23299 -0.18959 -0.17292 -0.20994 -0.23177 -0.21549 C -0.29063 -0.22104 -0.50382 -0.20138 -0.55816 -0.19861 " pathEditMode="relative" rAng="0" ptsTypes="aaaaA">
                                      <p:cBhvr>
                                        <p:cTn id="4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00" y="-1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5" y="-533400"/>
            <a:ext cx="4086225" cy="2000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334" y="174841"/>
            <a:ext cx="2705100" cy="16859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-132195"/>
            <a:ext cx="2291167" cy="39859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4502513"/>
            <a:ext cx="3276600" cy="21223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37" y="4484124"/>
            <a:ext cx="2619830" cy="2079230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flipH="1">
            <a:off x="7499242" y="1017803"/>
            <a:ext cx="412642" cy="8222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2" name="Right Arrow 121"/>
          <p:cNvSpPr/>
          <p:nvPr/>
        </p:nvSpPr>
        <p:spPr>
          <a:xfrm flipV="1">
            <a:off x="2854182" y="5736801"/>
            <a:ext cx="657726" cy="330010"/>
          </a:xfrm>
          <a:prstGeom prst="rightArrow">
            <a:avLst>
              <a:gd name="adj1" fmla="val 50000"/>
              <a:gd name="adj2" fmla="val 4513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ight Arrow 123"/>
          <p:cNvSpPr/>
          <p:nvPr/>
        </p:nvSpPr>
        <p:spPr>
          <a:xfrm rot="18077229">
            <a:off x="5379488" y="4139347"/>
            <a:ext cx="687767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ight Arrow 125"/>
          <p:cNvSpPr/>
          <p:nvPr/>
        </p:nvSpPr>
        <p:spPr>
          <a:xfrm rot="13700764" flipV="1">
            <a:off x="3552030" y="4002825"/>
            <a:ext cx="739171" cy="24648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0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3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-0.03588 L 0.12361 -0.0872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10" y="-25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0.22413 -0.486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-2435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-0.22049 -0.512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4" y="-2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4" grpId="0" animBg="1"/>
      <p:bldP spid="1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0" y="0"/>
            <a:ext cx="9144000" cy="249299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কম্পিউটার নেটওয়ার্কঃ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কম্পিউটার নেটওয়ার্ক হচ্ছে আনুষংগিক যন্ত্রপাতি ব্যবহার করে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কম্পিউটারের সাথে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আরও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বা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কম্পিউটারের যোগাযোগ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স্থাপন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করা।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0" y="3535501"/>
            <a:ext cx="9144000" cy="31700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 নেটওয়ার্কের প্রকারভেদ-</a:t>
            </a:r>
          </a:p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লোকাল এরিয়া নেটওয়ার্ক</a:t>
            </a:r>
            <a:r>
              <a:rPr lang="bn-BD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(LAN)</a:t>
            </a:r>
            <a:endParaRPr lang="bn-BD" sz="4000" dirty="0" smtClean="0">
              <a:solidFill>
                <a:srgbClr val="FF0000"/>
              </a:solidFill>
            </a:endParaRPr>
          </a:p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ওয়াইড এরিয়া নেটওয়ার্ক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(WAN)  </a:t>
            </a:r>
          </a:p>
          <a:p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মিউনিসিপালিটি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এরিয়া নেটওয়ার্ক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MAT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4000" dirty="0" smtClean="0">
              <a:solidFill>
                <a:srgbClr val="FF0000"/>
              </a:solidFill>
            </a:endParaRPr>
          </a:p>
          <a:p>
            <a:endParaRPr lang="bn-BD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42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04800"/>
            <a:ext cx="91440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লোকাল এরিয়া নেটওয়ার্ক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LAN)  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828800"/>
            <a:ext cx="9144000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খুব কাছাকাছি অবস্থিত কম্পিউটার সমূহে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মাঝে যেসব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নেটওয়ার্ক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স্থাপন করা হয় তাকে লোকাল এরিয়া নেটওয়ার্ক বলে</a:t>
            </a:r>
            <a:r>
              <a:rPr lang="bn-BD" sz="3600" dirty="0" smtClean="0"/>
              <a:t>।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733800"/>
            <a:ext cx="9144000" cy="28623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তাহলে আমরা বলতে পারি যে-</a:t>
            </a: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একটি অফিস এর অনেকগুলো কম্পিউটার এর কাজ কিংবা বহুতল ভবনের বিভিন্ন তলে ব্যবহৃত অনেকগুলো কম্পিউটার এ নেটওয়ার্ক সংযোগ প্রক্রিয়া স্থাপন করাই হচ্ছে লোকাল এরিয়া নেটওয়ার্ক।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5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381000"/>
            <a:ext cx="8991600" cy="255454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লোকাল এরিয়া নেটওয়ার্ক এর সংযোগের কাজ স্থানীয়ভাবে সম্পন্ন করতে কয়েকটি পদ্ধতিতে সম্পন্ন করা যায় এ পদ্ধতিগুলোকে কম্পিউটার নেটওয়ার্ক সংগঠন বলে।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524071"/>
            <a:ext cx="81534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আর নেটওয়ার্কভূক্ত কম্পিউটার সমূহের অবস্থানগত এবং সংযোগ বিন্যাসের কাঠামো হচ্ছে টপোলজি।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45820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লোকাল এরিয়া নেটওয়ার্ক এর সংযোগের কাজ স্থানীয়ভাবে সম্পন্ন করতে কয়েকটি পদ্ধতিতে সম্পন্ন করা যায় এ পদ্ধতিগুলোকে কম্পিউটার নেটওয়ার্ক সংগঠন বলে</a:t>
            </a:r>
            <a:r>
              <a:rPr lang="bn-BD" sz="3600" dirty="0" smtClean="0"/>
              <a:t>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351074"/>
            <a:ext cx="8458200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আর নেটওয়ার্কভূক্ত কম্পিউটার সমূহের অবস্থানগত এবং সংযোগ বিন্যাসের কাঠামো হচ্ছে টপোলজি।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72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251" y="1371600"/>
            <a:ext cx="81534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বাস সংগঠন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52400"/>
            <a:ext cx="8153400" cy="7078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লোকাল এরিয়া নেটওয়ার্ক সংগঠন সমূহ</a:t>
            </a:r>
            <a:r>
              <a:rPr lang="bn-BD" sz="3600" dirty="0" smtClean="0"/>
              <a:t>-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73251" y="2286000"/>
            <a:ext cx="8109487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রিং সংগঠন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251" y="3200400"/>
            <a:ext cx="8109488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স্টার সংগঠন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251" y="4114800"/>
            <a:ext cx="8109487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৪। শাখা প্রশাখা সংগঠন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251" y="4953000"/>
            <a:ext cx="8109488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৫। পরস্পর সংযুক্ত সংগঠন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251" y="5943600"/>
            <a:ext cx="8109487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40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সংকর সংগঠন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7327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7781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43000"/>
            <a:ext cx="609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পাল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০৭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সহকারি শিক্ষক,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950" y="3048000"/>
            <a:ext cx="7924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বাবুরহাট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চাঁদপুর।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মোবাইল-০১৭১৪৪৭০২৯৯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Email-kkumarpaul69@gmail.com</a:t>
            </a: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USER\Desktop\N20188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80665"/>
            <a:ext cx="1958975" cy="266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evel 2"/>
          <p:cNvSpPr/>
          <p:nvPr/>
        </p:nvSpPr>
        <p:spPr>
          <a:xfrm>
            <a:off x="1524000" y="0"/>
            <a:ext cx="3886200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60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8847"/>
            <a:ext cx="9144000" cy="18158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ওয়েন (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WAN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দূরবর্তী স্থানসমূহের মধ্যে অবস্থিত ডিভাইস বা কম্পিউটার সমূহের মধ্যে নেটওয়ার্ক স্থাপন করাকে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ওয়েন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WAN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ওয়াইড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PLS-network-planning-SP-Guru_c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133600"/>
            <a:ext cx="89916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0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2590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n-BD" dirty="0"/>
              <a:t> </a:t>
            </a:r>
            <a:r>
              <a:rPr lang="en-US" dirty="0" smtClean="0"/>
              <a:t>	</a:t>
            </a:r>
            <a:endParaRPr lang="bn-BD" dirty="0" smtClean="0"/>
          </a:p>
          <a:p>
            <a:pPr marL="0" indent="0" algn="just">
              <a:buNone/>
            </a:pPr>
            <a:r>
              <a:rPr lang="bn-BD" sz="3900" b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ম্যান (</a:t>
            </a:r>
            <a:r>
              <a:rPr lang="en-US" sz="39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MAN</a:t>
            </a:r>
            <a:r>
              <a:rPr lang="bn-BD" sz="3900" b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900" b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900" b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নির্দিষ্ট সীমানা (</a:t>
            </a:r>
            <a:r>
              <a:rPr lang="en-US" sz="3900" b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Area</a:t>
            </a:r>
            <a:r>
              <a:rPr lang="bn-BD" sz="3900" b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এর মধ্যে অবস্থিত ডিভাইস বা কম্পিউটার সমূহের মধ্যে নেটওয়ার্ক স্থাপন করাকে ম্যান (</a:t>
            </a:r>
            <a:r>
              <a:rPr lang="en-US" sz="39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MAN</a:t>
            </a:r>
            <a:r>
              <a:rPr lang="bn-BD" sz="39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sz="3900" b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বলে।</a:t>
            </a:r>
          </a:p>
          <a:p>
            <a:pPr marL="0" indent="0" algn="just">
              <a:buNone/>
            </a:pPr>
            <a:r>
              <a:rPr lang="bn-BD" sz="3200" dirty="0" smtClean="0"/>
              <a:t> </a:t>
            </a:r>
            <a:endParaRPr lang="en-US" sz="3200" dirty="0"/>
          </a:p>
        </p:txBody>
      </p:sp>
      <p:pic>
        <p:nvPicPr>
          <p:cNvPr id="5" name="Picture 2" descr="MAN.jpg"/>
          <p:cNvPicPr>
            <a:picLocks noChangeAspect="1"/>
          </p:cNvPicPr>
          <p:nvPr/>
        </p:nvPicPr>
        <p:blipFill rotWithShape="1">
          <a:blip r:embed="rId2"/>
          <a:srcRect t="4017"/>
          <a:stretch/>
        </p:blipFill>
        <p:spPr bwMode="auto">
          <a:xfrm>
            <a:off x="0" y="26670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44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572000" y="6858000"/>
            <a:ext cx="83820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২। নেটওয়ার্কের প্রকারভেদ বলতে পারবে।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2514600" y="0"/>
            <a:ext cx="2590800" cy="1344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0420350" y="6934200"/>
            <a:ext cx="83820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২। নেটওয়ার্কের প্রকারভেদ বলতে পারবে।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304800" y="1662440"/>
            <a:ext cx="8534400" cy="33629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৫টি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6200" y="5410200"/>
            <a:ext cx="8553450" cy="9575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২। LAN, WAN,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MAN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7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38200"/>
            <a:ext cx="8762999" cy="2667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3708" y="3810000"/>
            <a:ext cx="85892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কোন কোন নেটওয়ার্কের মাধ্যমে কম্পিউটার কাজ   </a:t>
            </a:r>
          </a:p>
          <a:p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করে থাকে লিখ।</a:t>
            </a:r>
          </a:p>
        </p:txBody>
      </p:sp>
      <p:sp>
        <p:nvSpPr>
          <p:cNvPr id="9" name="Oval 8"/>
          <p:cNvSpPr/>
          <p:nvPr/>
        </p:nvSpPr>
        <p:spPr>
          <a:xfrm>
            <a:off x="173709" y="0"/>
            <a:ext cx="3124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3708" y="5022055"/>
            <a:ext cx="89702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আমাদের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বিদ্যালয়ের কম্পিউটার ল্যাবের ১০টি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কম্পিউটা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নেটওয়ার্ক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স্থাপন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ডায়াগ্রাম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অংকন করে আনবে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84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47" y="101768"/>
            <a:ext cx="8762353" cy="1015663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আজকের পাঠের এখানেই সমাপ্তি</a:t>
            </a:r>
            <a:endParaRPr lang="bn-BD" sz="6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" y="1295400"/>
            <a:ext cx="89154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495728"/>
            <a:ext cx="9144000" cy="436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28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724400" y="6271082"/>
            <a:ext cx="899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bg1"/>
                </a:solidFill>
              </a:rPr>
              <a:t> </a:t>
            </a:r>
            <a:endParaRPr lang="en-US" sz="6000" dirty="0" smtClean="0">
              <a:solidFill>
                <a:schemeClr val="bg1"/>
              </a:solidFill>
            </a:endParaRPr>
          </a:p>
          <a:p>
            <a:pPr algn="ctr"/>
            <a:endParaRPr lang="bn-BD" sz="6000" dirty="0" smtClean="0">
              <a:solidFill>
                <a:srgbClr val="FF0000"/>
              </a:solidFill>
            </a:endParaRPr>
          </a:p>
          <a:p>
            <a:pPr algn="ctr"/>
            <a:endParaRPr lang="bn-BD" sz="6000" dirty="0" smtClean="0">
              <a:solidFill>
                <a:srgbClr val="FF0000"/>
              </a:solidFill>
            </a:endParaRPr>
          </a:p>
          <a:p>
            <a:pPr algn="ctr"/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762001"/>
            <a:ext cx="3371850" cy="1981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শ্রেণি-১০ম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1650" y="15269"/>
            <a:ext cx="6275522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95950" y="762000"/>
            <a:ext cx="3371850" cy="21183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-76200" y="2895600"/>
            <a:ext cx="3389447" cy="21183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অধ্যায়-৩য়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286000" y="4343400"/>
            <a:ext cx="4419600" cy="2241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678353" y="3009900"/>
            <a:ext cx="3389447" cy="21183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তারিখ-১৩/১০/২০১৫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1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 animBg="1"/>
      <p:bldP spid="22" grpId="0" animBg="1"/>
      <p:bldP spid="2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990600"/>
            <a:ext cx="9105900" cy="52826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" y="6273225"/>
            <a:ext cx="9105900" cy="58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3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ওভার ব্রীজটি রাস্তার দু’পাশের মধ্যে সংযোগ স্থাপন করেছে।</a:t>
            </a:r>
            <a:endParaRPr lang="en-US" sz="32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" y="152400"/>
            <a:ext cx="9105900" cy="58477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ওভার</a:t>
            </a:r>
            <a:r>
              <a:rPr lang="en-US" sz="3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ব্রীজটি </a:t>
            </a:r>
            <a:r>
              <a:rPr lang="en-US" sz="3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32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6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458361"/>
            <a:ext cx="9143999" cy="132343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bn-BD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পাশাপাশি অবস্থিত বহুতল ভবনের মধ্যে টানা ব্রীজটি দু’টি ভবনের মধ্যে সং</a:t>
            </a:r>
            <a:r>
              <a:rPr lang="en-US" sz="4000" b="1" dirty="0" err="1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</a:t>
            </a:r>
            <a:r>
              <a:rPr lang="bn-BD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 স্থাপন করেছে।</a:t>
            </a:r>
            <a:endParaRPr lang="en-US" sz="4000" b="1" dirty="0">
              <a:ln w="6350">
                <a:noFill/>
              </a:ln>
              <a:solidFill>
                <a:srgbClr val="00B0F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57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739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073914"/>
            <a:ext cx="9144000" cy="707886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ব্রীজটি নদীর দু</a:t>
            </a:r>
            <a:r>
              <a:rPr lang="en-US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</a:t>
            </a:r>
            <a:r>
              <a:rPr lang="bn-BD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কুলের মধে সংযোগ স্থাপন করেছে</a:t>
            </a:r>
            <a:endParaRPr lang="en-US" sz="4000" b="1" dirty="0">
              <a:ln w="6350">
                <a:noFill/>
              </a:ln>
              <a:solidFill>
                <a:srgbClr val="00B0F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739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073914"/>
            <a:ext cx="9067800" cy="7078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ঝুলন্ত ব্রীজটি দু</a:t>
            </a:r>
            <a:r>
              <a:rPr lang="en-US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</a:t>
            </a:r>
            <a:r>
              <a:rPr lang="bn-BD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  শহরের মধে সংযোগ স্থাপন করেছে</a:t>
            </a:r>
            <a:endParaRPr lang="en-US" sz="4000" b="1" dirty="0">
              <a:ln w="6350">
                <a:noFill/>
              </a:ln>
              <a:solidFill>
                <a:srgbClr val="00B0F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66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919008"/>
            <a:ext cx="9144000" cy="193899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এটি অফটিক্যাল ফাইবার ক্যাবল</a:t>
            </a:r>
            <a:r>
              <a:rPr lang="en-US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bn-BD" sz="4000" b="1" dirty="0" smtClean="0">
              <a:ln w="6350">
                <a:noFill/>
              </a:ln>
              <a:solidFill>
                <a:srgbClr val="00B0F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যার মধ্যে দিয়ে বিশ্বের এক প্রান্ত থেকে অপর প্রান্তে নেট</a:t>
            </a:r>
            <a:r>
              <a:rPr lang="en-US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40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য়ার্ক স্থাপন করা হয়। </a:t>
            </a:r>
            <a:endParaRPr lang="en-US" sz="4000" b="1" dirty="0">
              <a:ln w="6350">
                <a:noFill/>
              </a:ln>
              <a:solidFill>
                <a:srgbClr val="00B0F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7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000"/>
            <a:ext cx="9153525" cy="563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9050" y="5212140"/>
            <a:ext cx="9086850" cy="156966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32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এটি অফটিক্যাল ফাইবার ক্যাবল-</a:t>
            </a:r>
          </a:p>
          <a:p>
            <a:pPr algn="ctr">
              <a:defRPr/>
            </a:pPr>
            <a:r>
              <a:rPr lang="bn-BD" sz="3200" b="1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যার মধ্য দিয়ে তথ্য এক প্রান্ত থেকে অপর প্রান্তে আসা যাওয়া করে বৈদ্যুতিক আলোর মত। </a:t>
            </a:r>
            <a:endParaRPr lang="en-US" sz="3200" b="1" dirty="0">
              <a:ln w="6350">
                <a:noFill/>
              </a:ln>
              <a:solidFill>
                <a:srgbClr val="00B0F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14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1941</TotalTime>
  <Words>508</Words>
  <Application>Microsoft Office PowerPoint</Application>
  <PresentationFormat>On-screen Show (4:3)</PresentationFormat>
  <Paragraphs>76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</cp:lastModifiedBy>
  <cp:revision>657</cp:revision>
  <dcterms:created xsi:type="dcterms:W3CDTF">2014-05-10T05:37:38Z</dcterms:created>
  <dcterms:modified xsi:type="dcterms:W3CDTF">2015-10-13T07:04:48Z</dcterms:modified>
</cp:coreProperties>
</file>