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3684"/>
    <a:srgbClr val="FFCC00"/>
    <a:srgbClr val="66FF66"/>
    <a:srgbClr val="B1DA56"/>
    <a:srgbClr val="9FF7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533" autoAdjust="0"/>
  </p:normalViewPr>
  <p:slideViewPr>
    <p:cSldViewPr snapToGrid="0">
      <p:cViewPr varScale="1">
        <p:scale>
          <a:sx n="76" d="100"/>
          <a:sy n="76" d="100"/>
        </p:scale>
        <p:origin x="4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D73E2-A9B3-4C00-A715-E7C1CEA6ED0E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998F8-A519-4684-9702-14AAB8DA4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29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998F8-A519-4684-9702-14AAB8DA48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36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998F8-A519-4684-9702-14AAB8DA48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40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3DF4-DE9F-448E-8B7E-BD165C2AB4CB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9021-0E73-4DDD-8F4B-F2C7C23EA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9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3DF4-DE9F-448E-8B7E-BD165C2AB4CB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9021-0E73-4DDD-8F4B-F2C7C23EA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77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3DF4-DE9F-448E-8B7E-BD165C2AB4CB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9021-0E73-4DDD-8F4B-F2C7C23EA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75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3DF4-DE9F-448E-8B7E-BD165C2AB4CB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9021-0E73-4DDD-8F4B-F2C7C23EA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70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3DF4-DE9F-448E-8B7E-BD165C2AB4CB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9021-0E73-4DDD-8F4B-F2C7C23EA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70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3DF4-DE9F-448E-8B7E-BD165C2AB4CB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9021-0E73-4DDD-8F4B-F2C7C23EA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0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3DF4-DE9F-448E-8B7E-BD165C2AB4CB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9021-0E73-4DDD-8F4B-F2C7C23EA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745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3DF4-DE9F-448E-8B7E-BD165C2AB4CB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9021-0E73-4DDD-8F4B-F2C7C23EA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84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3DF4-DE9F-448E-8B7E-BD165C2AB4CB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9021-0E73-4DDD-8F4B-F2C7C23EA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40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3DF4-DE9F-448E-8B7E-BD165C2AB4CB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9021-0E73-4DDD-8F4B-F2C7C23EA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79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3DF4-DE9F-448E-8B7E-BD165C2AB4CB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9021-0E73-4DDD-8F4B-F2C7C23EA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17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3DF4-DE9F-448E-8B7E-BD165C2AB4CB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9021-0E73-4DDD-8F4B-F2C7C23EA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30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3DF4-DE9F-448E-8B7E-BD165C2AB4CB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9021-0E73-4DDD-8F4B-F2C7C23EA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34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3DF4-DE9F-448E-8B7E-BD165C2AB4CB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9021-0E73-4DDD-8F4B-F2C7C23EA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08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3DF4-DE9F-448E-8B7E-BD165C2AB4CB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9021-0E73-4DDD-8F4B-F2C7C23EA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224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3DF4-DE9F-448E-8B7E-BD165C2AB4CB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9021-0E73-4DDD-8F4B-F2C7C23EA8D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5342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3DF4-DE9F-448E-8B7E-BD165C2AB4CB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9021-0E73-4DDD-8F4B-F2C7C23EA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670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3DF4-DE9F-448E-8B7E-BD165C2AB4CB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9021-0E73-4DDD-8F4B-F2C7C23EA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992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3DF4-DE9F-448E-8B7E-BD165C2AB4CB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9021-0E73-4DDD-8F4B-F2C7C23EA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841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3DF4-DE9F-448E-8B7E-BD165C2AB4CB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9021-0E73-4DDD-8F4B-F2C7C23EA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494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3DF4-DE9F-448E-8B7E-BD165C2AB4CB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9021-0E73-4DDD-8F4B-F2C7C23EA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86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3DF4-DE9F-448E-8B7E-BD165C2AB4CB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9021-0E73-4DDD-8F4B-F2C7C23EA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0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3DF4-DE9F-448E-8B7E-BD165C2AB4CB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9021-0E73-4DDD-8F4B-F2C7C23EA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5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3DF4-DE9F-448E-8B7E-BD165C2AB4CB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9021-0E73-4DDD-8F4B-F2C7C23EA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54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3DF4-DE9F-448E-8B7E-BD165C2AB4CB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9021-0E73-4DDD-8F4B-F2C7C23EA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3DF4-DE9F-448E-8B7E-BD165C2AB4CB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9021-0E73-4DDD-8F4B-F2C7C23EA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60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3DF4-DE9F-448E-8B7E-BD165C2AB4CB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9021-0E73-4DDD-8F4B-F2C7C23EA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32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3DF4-DE9F-448E-8B7E-BD165C2AB4CB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9021-0E73-4DDD-8F4B-F2C7C23EA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39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13DF4-DE9F-448E-8B7E-BD165C2AB4CB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B9021-0E73-4DDD-8F4B-F2C7C23EA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2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0913DF4-DE9F-448E-8B7E-BD165C2AB4CB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D7B9021-0E73-4DDD-8F4B-F2C7C23EA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0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937" y="2034481"/>
            <a:ext cx="5338871" cy="35059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7659" y="457126"/>
            <a:ext cx="638754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99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347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01616" y="174966"/>
            <a:ext cx="6082748" cy="789417"/>
            <a:chOff x="3014868" y="148462"/>
            <a:chExt cx="6082748" cy="789417"/>
          </a:xfrm>
        </p:grpSpPr>
        <p:sp>
          <p:nvSpPr>
            <p:cNvPr id="3" name="Rounded Rectangle 2"/>
            <p:cNvSpPr/>
            <p:nvPr/>
          </p:nvSpPr>
          <p:spPr>
            <a:xfrm>
              <a:off x="3014868" y="148462"/>
              <a:ext cx="6082748" cy="72886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935896" y="291548"/>
              <a:ext cx="43202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solidFill>
                    <a:srgbClr val="FFC000"/>
                  </a:solidFill>
                </a:rPr>
                <a:t>নিচের ছবি লক্ষ্য কর</a:t>
              </a:r>
              <a:endParaRPr lang="en-US" sz="3600" b="1" dirty="0">
                <a:solidFill>
                  <a:srgbClr val="FFC000"/>
                </a:solidFill>
              </a:endParaRPr>
            </a:p>
          </p:txBody>
        </p:sp>
      </p:grpSp>
      <p:sp>
        <p:nvSpPr>
          <p:cNvPr id="9" name="Flowchart: Process 8"/>
          <p:cNvSpPr/>
          <p:nvPr/>
        </p:nvSpPr>
        <p:spPr>
          <a:xfrm>
            <a:off x="400832" y="964383"/>
            <a:ext cx="11323529" cy="5799672"/>
          </a:xfrm>
          <a:prstGeom prst="flowChartProcess">
            <a:avLst/>
          </a:prstGeom>
          <a:solidFill>
            <a:schemeClr val="bg2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82" y="1121464"/>
            <a:ext cx="5174970" cy="25096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548" y="1128089"/>
            <a:ext cx="5049078" cy="25030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81" y="3988903"/>
            <a:ext cx="5174971" cy="25817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548" y="3988903"/>
            <a:ext cx="5049078" cy="25817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8450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19810" y="1174989"/>
            <a:ext cx="10316815" cy="1524000"/>
            <a:chOff x="1119810" y="1015965"/>
            <a:chExt cx="10316815" cy="1524000"/>
          </a:xfrm>
        </p:grpSpPr>
        <p:sp>
          <p:nvSpPr>
            <p:cNvPr id="3" name="Hexagon 2"/>
            <p:cNvSpPr/>
            <p:nvPr/>
          </p:nvSpPr>
          <p:spPr>
            <a:xfrm>
              <a:off x="1119810" y="1015965"/>
              <a:ext cx="9906003" cy="1524000"/>
            </a:xfrm>
            <a:prstGeom prst="hexagon">
              <a:avLst/>
            </a:prstGeom>
            <a:solidFill>
              <a:srgbClr val="00B0F0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099355" y="1270133"/>
              <a:ext cx="93372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000" u="sng" dirty="0" smtClean="0"/>
                <a:t>জোড়ায় কাজ </a:t>
              </a:r>
              <a:r>
                <a:rPr lang="bn-BD" sz="4800" u="sng" dirty="0" smtClean="0">
                  <a:solidFill>
                    <a:srgbClr val="002060"/>
                  </a:solidFill>
                </a:rPr>
                <a:t>(সময়- ৫মি)</a:t>
              </a:r>
              <a:endParaRPr lang="en-US" sz="6000" u="sng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46314" y="4068421"/>
            <a:ext cx="9906003" cy="911849"/>
            <a:chOff x="1119810" y="3140765"/>
            <a:chExt cx="9906003" cy="911849"/>
          </a:xfrm>
        </p:grpSpPr>
        <p:sp>
          <p:nvSpPr>
            <p:cNvPr id="6" name="Flowchart: Alternate Process 5"/>
            <p:cNvSpPr/>
            <p:nvPr/>
          </p:nvSpPr>
          <p:spPr>
            <a:xfrm>
              <a:off x="1119810" y="3140765"/>
              <a:ext cx="9906003" cy="911849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06846" y="3344728"/>
              <a:ext cx="85319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solidFill>
                    <a:srgbClr val="FFFF00"/>
                  </a:solidFill>
                </a:rPr>
                <a:t> পানি দূষণের কারন সমূহ খাতাই লিখ।</a:t>
              </a:r>
              <a:endParaRPr lang="en-US" sz="40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418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81734" y="414666"/>
            <a:ext cx="5711687" cy="1007164"/>
            <a:chOff x="2849214" y="944746"/>
            <a:chExt cx="5711687" cy="1007164"/>
          </a:xfrm>
        </p:grpSpPr>
        <p:sp>
          <p:nvSpPr>
            <p:cNvPr id="3" name="Rounded Rectangle 2"/>
            <p:cNvSpPr/>
            <p:nvPr/>
          </p:nvSpPr>
          <p:spPr>
            <a:xfrm>
              <a:off x="2849214" y="944746"/>
              <a:ext cx="5711687" cy="967408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929812" y="1120913"/>
              <a:ext cx="18155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800" dirty="0" smtClean="0">
                  <a:solidFill>
                    <a:srgbClr val="002060"/>
                  </a:solidFill>
                </a:rPr>
                <a:t>উত্তর</a:t>
              </a:r>
              <a:endParaRPr lang="en-US" sz="4800" dirty="0">
                <a:solidFill>
                  <a:srgbClr val="002060"/>
                </a:solidFill>
              </a:endParaRP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291548" y="1558241"/>
            <a:ext cx="11714922" cy="473452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72890" y="2127085"/>
            <a:ext cx="10587470" cy="440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</a:rPr>
              <a:t>মানুষের কর্মকান্ডই পানি দূষণের উন্নতম কারণ। এছাড়া বন্যা, পয়ঃনিষ্কাশন, শিল্প বর্জ্য, জমিতে কীটনাশক ও রাসায়নিক সার প্রয়োগ, পুকুড়ের পানিতে বাঁশ, বেত ও পাট ইত্যাদি ভিজিয়ে রাখা, গরু, মহিষ ও ছাগল গোসল করানো, জলাশয়ের উপর কাঁচা পায়খানা তৈরি ইত্যাদি কারণে পানি দূষিত হয়।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571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01616" y="174966"/>
            <a:ext cx="6082748" cy="789417"/>
            <a:chOff x="3014868" y="148462"/>
            <a:chExt cx="6082748" cy="789417"/>
          </a:xfrm>
        </p:grpSpPr>
        <p:sp>
          <p:nvSpPr>
            <p:cNvPr id="3" name="Rounded Rectangle 2"/>
            <p:cNvSpPr/>
            <p:nvPr/>
          </p:nvSpPr>
          <p:spPr>
            <a:xfrm>
              <a:off x="3014868" y="148462"/>
              <a:ext cx="6082748" cy="72886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935896" y="291548"/>
              <a:ext cx="43202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solidFill>
                    <a:srgbClr val="FFC000"/>
                  </a:solidFill>
                </a:rPr>
                <a:t>নিচের ছবি লক্ষ্য কর</a:t>
              </a:r>
              <a:endParaRPr lang="en-US" sz="3600" b="1" dirty="0">
                <a:solidFill>
                  <a:srgbClr val="FFC000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15" y="1107469"/>
            <a:ext cx="5060972" cy="24706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15" y="3975652"/>
            <a:ext cx="5060972" cy="25709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477" y="3975652"/>
            <a:ext cx="4935436" cy="25709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477" y="1063416"/>
            <a:ext cx="4935436" cy="25146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 rot="1678405">
            <a:off x="7162792" y="2434645"/>
            <a:ext cx="4246324" cy="7074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19758584">
            <a:off x="6848468" y="2375525"/>
            <a:ext cx="4471792" cy="6597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8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19810" y="1174989"/>
            <a:ext cx="10277059" cy="1524000"/>
            <a:chOff x="1119810" y="1015965"/>
            <a:chExt cx="10277059" cy="1524000"/>
          </a:xfrm>
        </p:grpSpPr>
        <p:sp>
          <p:nvSpPr>
            <p:cNvPr id="7" name="Hexagon 6"/>
            <p:cNvSpPr/>
            <p:nvPr/>
          </p:nvSpPr>
          <p:spPr>
            <a:xfrm>
              <a:off x="1119810" y="1015965"/>
              <a:ext cx="9906003" cy="1524000"/>
            </a:xfrm>
            <a:prstGeom prst="hexagon">
              <a:avLst/>
            </a:prstGeom>
            <a:solidFill>
              <a:srgbClr val="00B0F0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59599" y="1256881"/>
              <a:ext cx="93372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000" u="sng" dirty="0" smtClean="0"/>
                <a:t>দলগত কাজ </a:t>
              </a:r>
              <a:r>
                <a:rPr lang="bn-BD" sz="4800" u="sng" dirty="0" smtClean="0">
                  <a:solidFill>
                    <a:srgbClr val="002060"/>
                  </a:solidFill>
                </a:rPr>
                <a:t>(সময়- ১০মি)</a:t>
              </a:r>
              <a:endParaRPr lang="en-US" sz="6000" u="sng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46314" y="4068421"/>
            <a:ext cx="9906003" cy="911849"/>
            <a:chOff x="1119810" y="3140765"/>
            <a:chExt cx="9906003" cy="911849"/>
          </a:xfrm>
        </p:grpSpPr>
        <p:sp>
          <p:nvSpPr>
            <p:cNvPr id="10" name="Flowchart: Alternate Process 9"/>
            <p:cNvSpPr/>
            <p:nvPr/>
          </p:nvSpPr>
          <p:spPr>
            <a:xfrm>
              <a:off x="1119810" y="3140765"/>
              <a:ext cx="9906003" cy="911849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40586" y="3344728"/>
              <a:ext cx="92189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solidFill>
                    <a:srgbClr val="FF0000"/>
                  </a:solidFill>
                </a:rPr>
                <a:t> পানি দূষণ রোধকরার উপায় ব্যাখ্যা কর।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4527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81734" y="454422"/>
            <a:ext cx="5711687" cy="1007164"/>
            <a:chOff x="2849214" y="944746"/>
            <a:chExt cx="5711687" cy="1007164"/>
          </a:xfrm>
        </p:grpSpPr>
        <p:sp>
          <p:nvSpPr>
            <p:cNvPr id="3" name="Rounded Rectangle 2"/>
            <p:cNvSpPr/>
            <p:nvPr/>
          </p:nvSpPr>
          <p:spPr>
            <a:xfrm>
              <a:off x="2849214" y="944746"/>
              <a:ext cx="5711687" cy="967408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929812" y="1120913"/>
              <a:ext cx="18155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800" dirty="0" smtClean="0">
                  <a:solidFill>
                    <a:srgbClr val="002060"/>
                  </a:solidFill>
                </a:rPr>
                <a:t>উত্তর</a:t>
              </a:r>
              <a:endParaRPr lang="en-US" sz="48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91548" y="2160104"/>
            <a:ext cx="11714922" cy="4161764"/>
            <a:chOff x="1351724" y="2565396"/>
            <a:chExt cx="8812696" cy="2610678"/>
          </a:xfrm>
        </p:grpSpPr>
        <p:sp>
          <p:nvSpPr>
            <p:cNvPr id="6" name="Rounded Rectangle 5"/>
            <p:cNvSpPr/>
            <p:nvPr/>
          </p:nvSpPr>
          <p:spPr>
            <a:xfrm>
              <a:off x="1351724" y="2565396"/>
              <a:ext cx="8812696" cy="261067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89046" y="2879064"/>
              <a:ext cx="7964556" cy="40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dirty="0">
                <a:solidFill>
                  <a:srgbClr val="0070C0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63671" y="2660132"/>
            <a:ext cx="1144279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["/>
            </a:pPr>
            <a:r>
              <a:rPr lang="bn-BD" sz="3200" dirty="0" smtClean="0">
                <a:solidFill>
                  <a:srgbClr val="FF0000"/>
                </a:solidFill>
              </a:rPr>
              <a:t> কলকারখানার </a:t>
            </a:r>
            <a:r>
              <a:rPr lang="bn-BD" sz="3200" dirty="0">
                <a:solidFill>
                  <a:srgbClr val="FF0000"/>
                </a:solidFill>
              </a:rPr>
              <a:t>বর্জ পানিতে মিশতে যেন না পারে সেদিকে </a:t>
            </a:r>
            <a:r>
              <a:rPr lang="bn-BD" sz="3200" dirty="0" smtClean="0">
                <a:solidFill>
                  <a:srgbClr val="FF0000"/>
                </a:solidFill>
              </a:rPr>
              <a:t>খেয়াল</a:t>
            </a:r>
          </a:p>
          <a:p>
            <a:r>
              <a:rPr lang="bn-BD" sz="3200" dirty="0">
                <a:solidFill>
                  <a:srgbClr val="FF0000"/>
                </a:solidFill>
              </a:rPr>
              <a:t> </a:t>
            </a:r>
            <a:r>
              <a:rPr lang="bn-BD" sz="3200" dirty="0" smtClean="0">
                <a:solidFill>
                  <a:srgbClr val="FF0000"/>
                </a:solidFill>
              </a:rPr>
              <a:t>   রাখতে </a:t>
            </a:r>
            <a:r>
              <a:rPr lang="bn-BD" sz="3200" dirty="0">
                <a:solidFill>
                  <a:srgbClr val="FF0000"/>
                </a:solidFill>
              </a:rPr>
              <a:t>হবে</a:t>
            </a:r>
            <a:r>
              <a:rPr lang="bn-BD" sz="3200" dirty="0" smtClean="0">
                <a:solidFill>
                  <a:srgbClr val="FF0000"/>
                </a:solidFill>
              </a:rPr>
              <a:t>।</a:t>
            </a:r>
          </a:p>
          <a:p>
            <a:r>
              <a:rPr lang="en-US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</a:t>
            </a:r>
            <a:r>
              <a:rPr lang="bn-BD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 </a:t>
            </a:r>
            <a:r>
              <a:rPr lang="bn-BD" sz="3200" dirty="0" smtClean="0">
                <a:solidFill>
                  <a:srgbClr val="FF0000"/>
                </a:solidFill>
              </a:rPr>
              <a:t>ফসলের ক্ষেতে কীটনাশকের ব্যবহার কমাতে হবে।</a:t>
            </a:r>
          </a:p>
          <a:p>
            <a:r>
              <a:rPr lang="en-US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</a:t>
            </a:r>
            <a:r>
              <a:rPr lang="bn-BD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 </a:t>
            </a:r>
            <a:r>
              <a:rPr lang="bn-BD" sz="3200" dirty="0" smtClean="0">
                <a:solidFill>
                  <a:srgbClr val="FF0000"/>
                </a:solidFill>
              </a:rPr>
              <a:t>জলাশয়ে ঝুলন্ত পায়খানা তৈরি থেকে বিরত থাকতে হবে।</a:t>
            </a:r>
          </a:p>
          <a:p>
            <a:pPr marL="457200" indent="-457200">
              <a:buFont typeface="Wingdings" panose="05000000000000000000" pitchFamily="2" charset="2"/>
              <a:buChar char="["/>
            </a:pPr>
            <a:r>
              <a:rPr lang="bn-BD" sz="3200" dirty="0" smtClean="0">
                <a:solidFill>
                  <a:srgbClr val="FF0000"/>
                </a:solidFill>
              </a:rPr>
              <a:t>পুকুরে গবাদী পশু গোসল ও কাপর পরিষ্কার করা থেকে বিরত</a:t>
            </a:r>
          </a:p>
          <a:p>
            <a:r>
              <a:rPr lang="bn-BD" sz="3200" dirty="0">
                <a:solidFill>
                  <a:srgbClr val="FF0000"/>
                </a:solidFill>
              </a:rPr>
              <a:t> </a:t>
            </a:r>
            <a:r>
              <a:rPr lang="bn-BD" sz="3200" dirty="0" smtClean="0">
                <a:solidFill>
                  <a:srgbClr val="FF0000"/>
                </a:solidFill>
              </a:rPr>
              <a:t>   </a:t>
            </a:r>
            <a:r>
              <a:rPr lang="bn-BD" sz="3200" dirty="0">
                <a:solidFill>
                  <a:srgbClr val="FF0000"/>
                </a:solidFill>
              </a:rPr>
              <a:t>থাকতে হবে।</a:t>
            </a:r>
            <a:endParaRPr lang="en-US" sz="3200" dirty="0">
              <a:solidFill>
                <a:srgbClr val="FF0000"/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2571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200934" y="174966"/>
            <a:ext cx="3604591" cy="736409"/>
            <a:chOff x="3014868" y="148462"/>
            <a:chExt cx="6082748" cy="736409"/>
          </a:xfrm>
        </p:grpSpPr>
        <p:sp>
          <p:nvSpPr>
            <p:cNvPr id="8" name="Rounded Rectangle 7"/>
            <p:cNvSpPr/>
            <p:nvPr/>
          </p:nvSpPr>
          <p:spPr>
            <a:xfrm>
              <a:off x="3014868" y="148462"/>
              <a:ext cx="6082748" cy="72886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93762" y="238540"/>
              <a:ext cx="29726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solidFill>
                    <a:srgbClr val="FFC000"/>
                  </a:solidFill>
                </a:rPr>
                <a:t>মূল্যায়ন</a:t>
              </a:r>
              <a:endParaRPr lang="en-US" sz="3600" b="1" dirty="0">
                <a:solidFill>
                  <a:srgbClr val="FFC000"/>
                </a:solidFill>
              </a:endParaRP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219151" y="1086679"/>
            <a:ext cx="11714922" cy="508865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86897" y="1576415"/>
            <a:ext cx="1019905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2060"/>
                </a:solidFill>
              </a:rPr>
              <a:t>১।  বিশুদ্ধ পানির উৎস্য কোনটি?</a:t>
            </a:r>
          </a:p>
          <a:p>
            <a:r>
              <a:rPr lang="bn-BD" sz="2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    (ক) পুকুর       (খ) নদী        (গ) নলকূপ      (ঘ) খালবিল</a:t>
            </a:r>
          </a:p>
          <a:p>
            <a:endParaRPr lang="bn-BD" sz="240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r>
              <a:rPr lang="bn-BD" sz="2400" b="1" dirty="0" smtClean="0">
                <a:solidFill>
                  <a:srgbClr val="8A3684"/>
                </a:solidFill>
                <a:sym typeface="Wingdings" panose="05000000000000000000" pitchFamily="2" charset="2"/>
              </a:rPr>
              <a:t>২। </a:t>
            </a:r>
            <a:r>
              <a:rPr lang="en-US" sz="2400" b="1" dirty="0" smtClean="0">
                <a:solidFill>
                  <a:srgbClr val="8A3684"/>
                </a:solidFill>
                <a:sym typeface="Wingdings" panose="05000000000000000000" pitchFamily="2" charset="2"/>
              </a:rPr>
              <a:t> </a:t>
            </a:r>
            <a:r>
              <a:rPr lang="bn-BD" sz="2400" b="1" dirty="0" smtClean="0">
                <a:solidFill>
                  <a:srgbClr val="8A3684"/>
                </a:solidFill>
                <a:sym typeface="Wingdings" panose="05000000000000000000" pitchFamily="2" charset="2"/>
              </a:rPr>
              <a:t>পানি দূষনের কারণ নয়</a:t>
            </a:r>
            <a:r>
              <a:rPr lang="en-US" sz="2400" b="1" dirty="0" smtClean="0">
                <a:solidFill>
                  <a:srgbClr val="8A3684"/>
                </a:solidFill>
                <a:sym typeface="Wingdings" panose="05000000000000000000" pitchFamily="2" charset="2"/>
              </a:rPr>
              <a:t> </a:t>
            </a:r>
            <a:r>
              <a:rPr lang="bn-BD" sz="2400" b="1" dirty="0">
                <a:solidFill>
                  <a:srgbClr val="8A3684"/>
                </a:solidFill>
                <a:sym typeface="Wingdings" panose="05000000000000000000" pitchFamily="2" charset="2"/>
              </a:rPr>
              <a:t>কোনটি</a:t>
            </a:r>
            <a:r>
              <a:rPr lang="bn-BD" sz="2400" b="1" dirty="0" smtClean="0">
                <a:solidFill>
                  <a:srgbClr val="8A3684"/>
                </a:solidFill>
                <a:sym typeface="Wingdings" panose="05000000000000000000" pitchFamily="2" charset="2"/>
              </a:rPr>
              <a:t>?</a:t>
            </a:r>
          </a:p>
          <a:p>
            <a:r>
              <a:rPr lang="bn-BD" sz="2400" dirty="0" smtClean="0">
                <a:solidFill>
                  <a:srgbClr val="8A3684"/>
                </a:solidFill>
                <a:sym typeface="Wingdings" panose="05000000000000000000" pitchFamily="2" charset="2"/>
              </a:rPr>
              <a:t>     (ক) পানিতে বাঁশ ডুবিয়ে রাখা            (খ) গরু-ছাগল গোসল করানো</a:t>
            </a:r>
          </a:p>
          <a:p>
            <a:r>
              <a:rPr lang="bn-BD" sz="2400" dirty="0">
                <a:solidFill>
                  <a:srgbClr val="8A3684"/>
                </a:solidFill>
                <a:sym typeface="Wingdings" panose="05000000000000000000" pitchFamily="2" charset="2"/>
              </a:rPr>
              <a:t> </a:t>
            </a:r>
            <a:r>
              <a:rPr lang="bn-BD" sz="2400" dirty="0" smtClean="0">
                <a:solidFill>
                  <a:srgbClr val="8A3684"/>
                </a:solidFill>
                <a:sym typeface="Wingdings" panose="05000000000000000000" pitchFamily="2" charset="2"/>
              </a:rPr>
              <a:t>    (খ)  ময়লা নির্দিষ্ট জায়গায় ফেলা        (গ) জমিতে কীটনাশক প্রয়োগ</a:t>
            </a:r>
          </a:p>
          <a:p>
            <a:r>
              <a:rPr lang="bn-BD" sz="2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endParaRPr lang="bn-BD" sz="240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৩।  শহরে বাসাবাড়িতে পাইপের মাধ্যমে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কোন </a:t>
            </a:r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উৎস্য থেকে পানি সরবরাহ করা হয়?</a:t>
            </a:r>
          </a:p>
          <a:p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(ক)ঝরনা      (খ)পুকুর     (গ)ডোবা       (ঘ)ভূগর্ভ</a:t>
            </a:r>
          </a:p>
        </p:txBody>
      </p:sp>
      <p:sp>
        <p:nvSpPr>
          <p:cNvPr id="2" name="Oval 1"/>
          <p:cNvSpPr/>
          <p:nvPr/>
        </p:nvSpPr>
        <p:spPr>
          <a:xfrm>
            <a:off x="5764490" y="1903956"/>
            <a:ext cx="477477" cy="48851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735430" y="3386747"/>
            <a:ext cx="477477" cy="48851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343127" y="4801643"/>
            <a:ext cx="477477" cy="48851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8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622934" y="135330"/>
            <a:ext cx="5984682" cy="1104747"/>
            <a:chOff x="1119810" y="1015965"/>
            <a:chExt cx="9947645" cy="1524000"/>
          </a:xfrm>
        </p:grpSpPr>
        <p:sp>
          <p:nvSpPr>
            <p:cNvPr id="5" name="Hexagon 4"/>
            <p:cNvSpPr/>
            <p:nvPr/>
          </p:nvSpPr>
          <p:spPr>
            <a:xfrm>
              <a:off x="1119810" y="1015965"/>
              <a:ext cx="9906003" cy="1524000"/>
            </a:xfrm>
            <a:prstGeom prst="hexagon">
              <a:avLst/>
            </a:prstGeom>
            <a:solidFill>
              <a:srgbClr val="00B0F0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25856" y="1256881"/>
              <a:ext cx="8341599" cy="1245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000" u="sng" dirty="0" smtClean="0"/>
                <a:t>বাড়ির কাজ</a:t>
              </a:r>
              <a:endParaRPr lang="en-US" sz="6000" u="sng" dirty="0">
                <a:solidFill>
                  <a:srgbClr val="002060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741" y="1514037"/>
            <a:ext cx="5332280" cy="26045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ounded Rectangle 9"/>
          <p:cNvSpPr/>
          <p:nvPr/>
        </p:nvSpPr>
        <p:spPr>
          <a:xfrm>
            <a:off x="584422" y="4271376"/>
            <a:ext cx="10914471" cy="195406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65129" y="4584526"/>
            <a:ext cx="9857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উদ্দীপকের চিত্র লক্ষ্য কর এবং সমস্যাগুলো সমাধানে তোমার যুক্তি বিশ্লেষন কর।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8118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56" y="1511731"/>
            <a:ext cx="4454372" cy="511453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481707" y="642275"/>
            <a:ext cx="62504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solidFill>
                  <a:srgbClr val="00B0F0"/>
                </a:solidFill>
              </a:rPr>
              <a:t>ধন্যবাদ</a:t>
            </a:r>
            <a:endParaRPr lang="en-US" sz="13800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74" y="787900"/>
            <a:ext cx="3328287" cy="556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2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915479" y="649354"/>
            <a:ext cx="6400800" cy="1245705"/>
            <a:chOff x="2941983" y="649354"/>
            <a:chExt cx="6400800" cy="1245705"/>
          </a:xfrm>
        </p:grpSpPr>
        <p:sp>
          <p:nvSpPr>
            <p:cNvPr id="2" name="Flowchart: Process 1"/>
            <p:cNvSpPr/>
            <p:nvPr/>
          </p:nvSpPr>
          <p:spPr>
            <a:xfrm>
              <a:off x="2941983" y="649354"/>
              <a:ext cx="6400800" cy="1166193"/>
            </a:xfrm>
            <a:prstGeom prst="flowChartProcess">
              <a:avLst/>
            </a:prstGeom>
            <a:solidFill>
              <a:schemeClr val="accent4">
                <a:lumMod val="60000"/>
                <a:lumOff val="40000"/>
              </a:schemeClr>
            </a:solidFill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18452" y="879396"/>
              <a:ext cx="524786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000" dirty="0" smtClean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শিক্ষক পরিচিতি</a:t>
              </a:r>
              <a:endParaRPr lang="en-US" sz="6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6" name="Flowchart: Process 5"/>
          <p:cNvSpPr/>
          <p:nvPr/>
        </p:nvSpPr>
        <p:spPr>
          <a:xfrm>
            <a:off x="861392" y="2045589"/>
            <a:ext cx="10561982" cy="3896140"/>
          </a:xfrm>
          <a:prstGeom prst="flowChartProcess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922" y="2729948"/>
            <a:ext cx="2113721" cy="277425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1678054" y="2364700"/>
            <a:ext cx="618876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মোঃ জাকির হোসেন</a:t>
            </a:r>
          </a:p>
          <a:p>
            <a:r>
              <a:rPr lang="bn-BD" sz="3200" dirty="0" smtClean="0"/>
              <a:t>সহঃশিক্ষক </a:t>
            </a:r>
            <a:r>
              <a:rPr lang="bn-BD" sz="3200" smtClean="0"/>
              <a:t>(গণিত)</a:t>
            </a:r>
            <a:endParaRPr lang="bn-BD" sz="3200" dirty="0" smtClean="0"/>
          </a:p>
          <a:p>
            <a:r>
              <a:rPr lang="bn-BD" sz="3200" dirty="0" smtClean="0"/>
              <a:t>কালিগ্রাম উচ্চ বিদ্যালয়</a:t>
            </a:r>
          </a:p>
          <a:p>
            <a:r>
              <a:rPr lang="bn-BD" sz="3200" dirty="0" smtClean="0"/>
              <a:t>রাণীনগর, নওগাঁ।</a:t>
            </a:r>
            <a:endParaRPr lang="bn-BD" sz="3200" dirty="0"/>
          </a:p>
          <a:p>
            <a:r>
              <a:rPr lang="bn-BD" sz="3200" dirty="0" smtClean="0"/>
              <a:t>আই, ডি-১১</a:t>
            </a:r>
          </a:p>
          <a:p>
            <a:r>
              <a:rPr lang="bn-BD" sz="3200" dirty="0" smtClean="0"/>
              <a:t>মোবাইলঃ ০১৭১৮-৮৭৬৪৯৬</a:t>
            </a:r>
          </a:p>
          <a:p>
            <a:r>
              <a:rPr lang="en-US" sz="3200" dirty="0" smtClean="0"/>
              <a:t>Email :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zakirhn6@gmail.com</a:t>
            </a:r>
            <a:r>
              <a:rPr lang="bn-BD" sz="3200" dirty="0" smtClean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270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915479" y="649354"/>
            <a:ext cx="6400800" cy="1272210"/>
            <a:chOff x="2941983" y="649354"/>
            <a:chExt cx="6400800" cy="1272210"/>
          </a:xfrm>
        </p:grpSpPr>
        <p:sp>
          <p:nvSpPr>
            <p:cNvPr id="6" name="Flowchart: Process 5"/>
            <p:cNvSpPr/>
            <p:nvPr/>
          </p:nvSpPr>
          <p:spPr>
            <a:xfrm>
              <a:off x="2941983" y="649354"/>
              <a:ext cx="6400800" cy="1166193"/>
            </a:xfrm>
            <a:prstGeom prst="flowChartProcess">
              <a:avLst/>
            </a:prstGeom>
            <a:solidFill>
              <a:schemeClr val="accent4">
                <a:lumMod val="60000"/>
                <a:lumOff val="40000"/>
              </a:schemeClr>
            </a:solidFill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90728" y="905901"/>
              <a:ext cx="524786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000" dirty="0" smtClean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পাঠ পরিচিতি</a:t>
              </a:r>
              <a:endParaRPr lang="en-US" sz="6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8" name="Flowchart: Process 7"/>
          <p:cNvSpPr/>
          <p:nvPr/>
        </p:nvSpPr>
        <p:spPr>
          <a:xfrm>
            <a:off x="861392" y="2045589"/>
            <a:ext cx="10561982" cy="3896140"/>
          </a:xfrm>
          <a:prstGeom prst="flowChartProcess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76869" y="2298751"/>
            <a:ext cx="46780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বিষয়ঃ বিজ্ঞান</a:t>
            </a:r>
          </a:p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শ্রেণিঃ সপ্তম</a:t>
            </a:r>
          </a:p>
          <a:p>
            <a:pPr algn="ctr"/>
            <a:r>
              <a:rPr lang="bn-BD" sz="36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অধ্যায়ঃ 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ত্রয়োদশ</a:t>
            </a:r>
          </a:p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পাঠঃ ৫,৬</a:t>
            </a:r>
          </a:p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সময়ঃ ৫০ মিনিট</a:t>
            </a:r>
          </a:p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তারিখঃ ১০/০১/২০১৫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28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01616" y="201470"/>
            <a:ext cx="6082748" cy="789417"/>
            <a:chOff x="3014868" y="148462"/>
            <a:chExt cx="6082748" cy="789417"/>
          </a:xfrm>
        </p:grpSpPr>
        <p:sp>
          <p:nvSpPr>
            <p:cNvPr id="7" name="Rounded Rectangle 6"/>
            <p:cNvSpPr/>
            <p:nvPr/>
          </p:nvSpPr>
          <p:spPr>
            <a:xfrm>
              <a:off x="3014868" y="148462"/>
              <a:ext cx="6082748" cy="72886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35896" y="291548"/>
              <a:ext cx="43202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solidFill>
                    <a:srgbClr val="FFC000"/>
                  </a:solidFill>
                </a:rPr>
                <a:t>নিচের ছবি লক্ষ্য কর</a:t>
              </a:r>
              <a:endParaRPr lang="en-US" sz="3600" b="1" dirty="0">
                <a:solidFill>
                  <a:srgbClr val="FFC000"/>
                </a:solidFill>
              </a:endParaRPr>
            </a:p>
          </p:txBody>
        </p:sp>
      </p:grpSp>
      <p:sp>
        <p:nvSpPr>
          <p:cNvPr id="9" name="Flowchart: Process 8"/>
          <p:cNvSpPr/>
          <p:nvPr/>
        </p:nvSpPr>
        <p:spPr>
          <a:xfrm>
            <a:off x="338203" y="930339"/>
            <a:ext cx="11498893" cy="5784370"/>
          </a:xfrm>
          <a:prstGeom prst="flowChartProcess">
            <a:avLst/>
          </a:prstGeom>
          <a:solidFill>
            <a:schemeClr val="bg2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269" y="1075335"/>
            <a:ext cx="5416826" cy="28423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89" y="1075334"/>
            <a:ext cx="5287410" cy="28423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88" y="4174435"/>
            <a:ext cx="5287411" cy="25402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270" y="4174435"/>
            <a:ext cx="5416825" cy="25402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658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5720" y="1457735"/>
            <a:ext cx="3670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আজকের পাঠ</a:t>
            </a:r>
            <a:endParaRPr lang="en-US" sz="3600" dirty="0"/>
          </a:p>
        </p:txBody>
      </p:sp>
      <p:grpSp>
        <p:nvGrpSpPr>
          <p:cNvPr id="9" name="Group 8"/>
          <p:cNvGrpSpPr/>
          <p:nvPr/>
        </p:nvGrpSpPr>
        <p:grpSpPr>
          <a:xfrm>
            <a:off x="1934819" y="2557668"/>
            <a:ext cx="7951304" cy="2597426"/>
            <a:chOff x="2080591" y="2557668"/>
            <a:chExt cx="7951304" cy="2597426"/>
          </a:xfrm>
        </p:grpSpPr>
        <p:sp>
          <p:nvSpPr>
            <p:cNvPr id="7" name="Flowchart: Alternate Process 6"/>
            <p:cNvSpPr/>
            <p:nvPr/>
          </p:nvSpPr>
          <p:spPr>
            <a:xfrm>
              <a:off x="2080591" y="2557668"/>
              <a:ext cx="7951304" cy="2597426"/>
            </a:xfrm>
            <a:prstGeom prst="flowChartAlternateProcess">
              <a:avLst/>
            </a:prstGeom>
            <a:solidFill>
              <a:srgbClr val="92D050"/>
            </a:solidFill>
            <a:ln>
              <a:solidFill>
                <a:srgbClr val="7030A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96208" y="3047999"/>
              <a:ext cx="706340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1500" b="1" dirty="0" smtClean="0">
                  <a:solidFill>
                    <a:schemeClr val="accent5">
                      <a:lumMod val="50000"/>
                    </a:schemeClr>
                  </a:solidFill>
                </a:rPr>
                <a:t>পানি দূষণ</a:t>
              </a:r>
              <a:endParaRPr lang="en-US" sz="115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464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49283" y="907784"/>
            <a:ext cx="8521148" cy="1789043"/>
            <a:chOff x="1497495" y="2365513"/>
            <a:chExt cx="8521148" cy="1789043"/>
          </a:xfrm>
        </p:grpSpPr>
        <p:sp>
          <p:nvSpPr>
            <p:cNvPr id="5" name="Oval 4"/>
            <p:cNvSpPr/>
            <p:nvPr/>
          </p:nvSpPr>
          <p:spPr>
            <a:xfrm>
              <a:off x="1497495" y="2365513"/>
              <a:ext cx="8521148" cy="1789043"/>
            </a:xfrm>
            <a:prstGeom prst="ellipse">
              <a:avLst/>
            </a:prstGeom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84105" y="2849217"/>
              <a:ext cx="49828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7200" dirty="0" smtClean="0">
                  <a:solidFill>
                    <a:srgbClr val="FFFF00"/>
                  </a:solidFill>
                </a:rPr>
                <a:t>শিখনফল</a:t>
              </a:r>
              <a:endParaRPr lang="en-US" sz="7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1292086" y="3130040"/>
            <a:ext cx="9872870" cy="233238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40838" y="3419068"/>
            <a:ext cx="82030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 2" panose="05020102010507070707" pitchFamily="18" charset="2"/>
              <a:buChar char="ã"/>
            </a:pPr>
            <a:r>
              <a:rPr lang="bn-BD" sz="3600" dirty="0" smtClean="0"/>
              <a:t>পানি দূষণ কি তা বলতে পারবে।</a:t>
            </a:r>
          </a:p>
          <a:p>
            <a:pPr marL="571500" indent="-571500">
              <a:buFont typeface="Wingdings 2" panose="05020102010507070707" pitchFamily="18" charset="2"/>
              <a:buChar char="ã"/>
            </a:pPr>
            <a:r>
              <a:rPr lang="bn-BD" sz="3600" dirty="0"/>
              <a:t>পানি </a:t>
            </a:r>
            <a:r>
              <a:rPr lang="bn-BD" sz="3600" dirty="0" smtClean="0"/>
              <a:t>দূষণের কারণগুলো লিখতে পারবে।</a:t>
            </a:r>
          </a:p>
          <a:p>
            <a:pPr marL="571500" indent="-571500">
              <a:buFont typeface="Wingdings 2" panose="05020102010507070707" pitchFamily="18" charset="2"/>
              <a:buChar char="ã"/>
            </a:pPr>
            <a:r>
              <a:rPr lang="bn-BD" sz="3600" dirty="0" smtClean="0"/>
              <a:t>পানি দূষণ রোধের উপায় ব্যাখ্যা পারবে।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70821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001616" y="68950"/>
            <a:ext cx="6082748" cy="776165"/>
            <a:chOff x="3014868" y="42446"/>
            <a:chExt cx="6082748" cy="776165"/>
          </a:xfrm>
        </p:grpSpPr>
        <p:sp>
          <p:nvSpPr>
            <p:cNvPr id="7" name="Rounded Rectangle 6"/>
            <p:cNvSpPr/>
            <p:nvPr/>
          </p:nvSpPr>
          <p:spPr>
            <a:xfrm>
              <a:off x="3014868" y="42446"/>
              <a:ext cx="6082748" cy="72886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35896" y="172280"/>
              <a:ext cx="43202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solidFill>
                    <a:srgbClr val="FFC000"/>
                  </a:solidFill>
                </a:rPr>
                <a:t>নিচের ছবি লক্ষ্য কর</a:t>
              </a:r>
              <a:endParaRPr lang="en-US" sz="3600" b="1" dirty="0">
                <a:solidFill>
                  <a:srgbClr val="FFC000"/>
                </a:solidFill>
              </a:endParaRPr>
            </a:p>
          </p:txBody>
        </p:sp>
      </p:grpSp>
      <p:sp>
        <p:nvSpPr>
          <p:cNvPr id="11" name="Flowchart: Process 10"/>
          <p:cNvSpPr/>
          <p:nvPr/>
        </p:nvSpPr>
        <p:spPr>
          <a:xfrm>
            <a:off x="913582" y="974950"/>
            <a:ext cx="10447526" cy="5709856"/>
          </a:xfrm>
          <a:prstGeom prst="flowChartProcess">
            <a:avLst/>
          </a:prstGeom>
          <a:solidFill>
            <a:schemeClr val="bg2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8" y="4113885"/>
            <a:ext cx="4980502" cy="25709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758" y="1068574"/>
            <a:ext cx="4832563" cy="27376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010" y="4100633"/>
            <a:ext cx="4819311" cy="25709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8" y="1068573"/>
            <a:ext cx="4980502" cy="27376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5472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agon 4"/>
          <p:cNvSpPr/>
          <p:nvPr/>
        </p:nvSpPr>
        <p:spPr>
          <a:xfrm>
            <a:off x="1119810" y="1015965"/>
            <a:ext cx="9906003" cy="1524000"/>
          </a:xfrm>
          <a:prstGeom prst="hexagon">
            <a:avLst/>
          </a:prstGeom>
          <a:solidFill>
            <a:srgbClr val="00B0F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58379" y="1256881"/>
            <a:ext cx="9337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u="sng" dirty="0" smtClean="0"/>
              <a:t>একক কাজ </a:t>
            </a:r>
            <a:r>
              <a:rPr lang="bn-BD" sz="4800" u="sng" dirty="0" smtClean="0">
                <a:solidFill>
                  <a:srgbClr val="002060"/>
                </a:solidFill>
              </a:rPr>
              <a:t>(সময়- ৩মি)</a:t>
            </a:r>
            <a:endParaRPr lang="en-US" sz="6000" u="sng" dirty="0">
              <a:solidFill>
                <a:srgbClr val="00206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46314" y="4227445"/>
            <a:ext cx="9906003" cy="911849"/>
            <a:chOff x="1119810" y="3140765"/>
            <a:chExt cx="9906003" cy="911849"/>
          </a:xfrm>
        </p:grpSpPr>
        <p:sp>
          <p:nvSpPr>
            <p:cNvPr id="9" name="Flowchart: Alternate Process 8"/>
            <p:cNvSpPr/>
            <p:nvPr/>
          </p:nvSpPr>
          <p:spPr>
            <a:xfrm>
              <a:off x="1119810" y="3140765"/>
              <a:ext cx="9906003" cy="911849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39834" y="3344728"/>
              <a:ext cx="73125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solidFill>
                    <a:srgbClr val="FFFF00"/>
                  </a:solidFill>
                </a:rPr>
                <a:t> পানি দূষণ বলতে কি বুঝায়?</a:t>
              </a:r>
              <a:endParaRPr lang="en-US" sz="40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148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35962" y="944746"/>
            <a:ext cx="5711687" cy="1007164"/>
            <a:chOff x="2849214" y="944746"/>
            <a:chExt cx="5711687" cy="1007164"/>
          </a:xfrm>
        </p:grpSpPr>
        <p:sp>
          <p:nvSpPr>
            <p:cNvPr id="5" name="Rounded Rectangle 4"/>
            <p:cNvSpPr/>
            <p:nvPr/>
          </p:nvSpPr>
          <p:spPr>
            <a:xfrm>
              <a:off x="2849214" y="944746"/>
              <a:ext cx="5711687" cy="967408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29812" y="1120913"/>
              <a:ext cx="18155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800" dirty="0" smtClean="0">
                  <a:solidFill>
                    <a:srgbClr val="002060"/>
                  </a:solidFill>
                </a:rPr>
                <a:t>উত্তর</a:t>
              </a:r>
              <a:endParaRPr lang="en-US" sz="48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351724" y="2565396"/>
            <a:ext cx="8812696" cy="2610678"/>
            <a:chOff x="1351724" y="2565396"/>
            <a:chExt cx="8812696" cy="2610678"/>
          </a:xfrm>
        </p:grpSpPr>
        <p:sp>
          <p:nvSpPr>
            <p:cNvPr id="8" name="Rounded Rectangle 7"/>
            <p:cNvSpPr/>
            <p:nvPr/>
          </p:nvSpPr>
          <p:spPr>
            <a:xfrm>
              <a:off x="1351724" y="2565396"/>
              <a:ext cx="8812696" cy="261067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75794" y="3246781"/>
              <a:ext cx="79645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solidFill>
                    <a:srgbClr val="7030A0"/>
                  </a:solidFill>
                </a:rPr>
                <a:t>পানিতে ময়লা আবর্জনা মিশে ব্যবহারের অনুপযোগী হওয়াকে পানি দূষণ বলে।</a:t>
              </a:r>
              <a:endParaRPr lang="en-US" sz="3600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624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koshBAN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336</Words>
  <Application>Microsoft Office PowerPoint</Application>
  <PresentationFormat>Widescreen</PresentationFormat>
  <Paragraphs>58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NikoshBAN</vt:lpstr>
      <vt:lpstr>Times New Roman</vt:lpstr>
      <vt:lpstr>Tw Cen MT</vt:lpstr>
      <vt:lpstr>Wingdings</vt:lpstr>
      <vt:lpstr>Wingdings 2</vt:lpstr>
      <vt:lpstr>Office Theme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TSS</cp:lastModifiedBy>
  <cp:revision>112</cp:revision>
  <dcterms:created xsi:type="dcterms:W3CDTF">2015-01-10T05:40:57Z</dcterms:created>
  <dcterms:modified xsi:type="dcterms:W3CDTF">2015-01-13T05:45:50Z</dcterms:modified>
</cp:coreProperties>
</file>