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EEE"/>
    <a:srgbClr val="0099CC"/>
    <a:srgbClr val="6699FF"/>
    <a:srgbClr val="00CC99"/>
    <a:srgbClr val="00FFFF"/>
    <a:srgbClr val="FF33CC"/>
    <a:srgbClr val="D60093"/>
    <a:srgbClr val="FF00FF"/>
    <a:srgbClr val="FF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64811-6AF3-4AFD-B944-22432E2C28A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16487-9ED9-4DA7-8F10-766FB9280F25}">
      <dgm:prSet custT="1"/>
      <dgm:spPr>
        <a:ln w="85725">
          <a:solidFill>
            <a:srgbClr val="FF000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BD" sz="40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শ্রেনি-সপ্তম</a:t>
          </a:r>
          <a:r>
            <a: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/>
          </a:r>
          <a:br>
            <a: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4000" dirty="0" smtClean="0">
              <a:latin typeface="NikoshBAN" pitchFamily="2" charset="0"/>
              <a:cs typeface="NikoshBAN" pitchFamily="2" charset="0"/>
            </a:rPr>
            <a:t>বিষয়-গার্হস্থ্য অর্থনীতি</a:t>
          </a:r>
          <a:br>
            <a:rPr lang="bn-BD" sz="4000" dirty="0" smtClean="0">
              <a:latin typeface="NikoshBAN" pitchFamily="2" charset="0"/>
              <a:cs typeface="NikoshBAN" pitchFamily="2" charset="0"/>
            </a:rPr>
          </a:br>
          <a:r>
            <a:rPr lang="bn-BD" sz="4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আজকের পাঠ-প্রোটিন ও কার্বোহাড্রেট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/>
          </a:r>
          <a:br>
            <a:rPr lang="bn-BD" sz="4000" dirty="0" smtClean="0">
              <a:latin typeface="NikoshBAN" pitchFamily="2" charset="0"/>
              <a:cs typeface="NikoshBAN" pitchFamily="2" charset="0"/>
            </a:rPr>
          </a:br>
          <a:r>
            <a:rPr lang="bn-BD" sz="4000" dirty="0" smtClean="0">
              <a:latin typeface="NikoshBAN" pitchFamily="2" charset="0"/>
              <a:cs typeface="NikoshBAN" pitchFamily="2" charset="0"/>
            </a:rPr>
            <a:t>সময়-৪০ মিনিট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E874C6DD-5B69-4E22-A1A7-CD2FABAA1513}" type="parTrans" cxnId="{85254CE9-2EFE-4E1F-AF11-719677DF0331}">
      <dgm:prSet/>
      <dgm:spPr/>
      <dgm:t>
        <a:bodyPr/>
        <a:lstStyle/>
        <a:p>
          <a:endParaRPr lang="en-US"/>
        </a:p>
      </dgm:t>
    </dgm:pt>
    <dgm:pt modelId="{FFE8DF69-CB52-44A1-AA37-57EEB158589F}" type="sibTrans" cxnId="{85254CE9-2EFE-4E1F-AF11-719677DF0331}">
      <dgm:prSet/>
      <dgm:spPr/>
      <dgm:t>
        <a:bodyPr/>
        <a:lstStyle/>
        <a:p>
          <a:endParaRPr lang="en-US"/>
        </a:p>
      </dgm:t>
    </dgm:pt>
    <dgm:pt modelId="{287FE17F-A9DF-475D-A341-C45569550EA0}" type="pres">
      <dgm:prSet presAssocID="{E0C64811-6AF3-4AFD-B944-22432E2C28A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531378F-3285-4C43-A6AB-0334215D1D49}" type="pres">
      <dgm:prSet presAssocID="{E0C64811-6AF3-4AFD-B944-22432E2C28A4}" presName="pyramid" presStyleLbl="node1" presStyleIdx="0" presStyleCnt="1" custLinFactNeighborX="284" custLinFactNeighborY="852"/>
      <dgm:spPr/>
    </dgm:pt>
    <dgm:pt modelId="{368F221B-F708-484C-AF44-D8B620D03014}" type="pres">
      <dgm:prSet presAssocID="{E0C64811-6AF3-4AFD-B944-22432E2C28A4}" presName="theList" presStyleCnt="0"/>
      <dgm:spPr/>
    </dgm:pt>
    <dgm:pt modelId="{2AD5000A-EF1C-437A-BDD1-052C3E178E59}" type="pres">
      <dgm:prSet presAssocID="{8A016487-9ED9-4DA7-8F10-766FB9280F25}" presName="aNode" presStyleLbl="fgAcc1" presStyleIdx="0" presStyleCnt="1" custScaleX="102736" custScaleY="192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AC44D-C514-4F59-818A-E45CD3C0D98D}" type="pres">
      <dgm:prSet presAssocID="{8A016487-9ED9-4DA7-8F10-766FB9280F25}" presName="aSpace" presStyleCnt="0"/>
      <dgm:spPr/>
    </dgm:pt>
  </dgm:ptLst>
  <dgm:cxnLst>
    <dgm:cxn modelId="{6B421FF0-D04C-43E2-95C1-C58EF308EF17}" type="presOf" srcId="{8A016487-9ED9-4DA7-8F10-766FB9280F25}" destId="{2AD5000A-EF1C-437A-BDD1-052C3E178E59}" srcOrd="0" destOrd="0" presId="urn:microsoft.com/office/officeart/2005/8/layout/pyramid2"/>
    <dgm:cxn modelId="{290ABC62-F79D-48EA-8011-DAB15E81437C}" type="presOf" srcId="{E0C64811-6AF3-4AFD-B944-22432E2C28A4}" destId="{287FE17F-A9DF-475D-A341-C45569550EA0}" srcOrd="0" destOrd="0" presId="urn:microsoft.com/office/officeart/2005/8/layout/pyramid2"/>
    <dgm:cxn modelId="{85254CE9-2EFE-4E1F-AF11-719677DF0331}" srcId="{E0C64811-6AF3-4AFD-B944-22432E2C28A4}" destId="{8A016487-9ED9-4DA7-8F10-766FB9280F25}" srcOrd="0" destOrd="0" parTransId="{E874C6DD-5B69-4E22-A1A7-CD2FABAA1513}" sibTransId="{FFE8DF69-CB52-44A1-AA37-57EEB158589F}"/>
    <dgm:cxn modelId="{E98A1A71-D2F8-4BF5-96ED-702448F18075}" type="presParOf" srcId="{287FE17F-A9DF-475D-A341-C45569550EA0}" destId="{5531378F-3285-4C43-A6AB-0334215D1D49}" srcOrd="0" destOrd="0" presId="urn:microsoft.com/office/officeart/2005/8/layout/pyramid2"/>
    <dgm:cxn modelId="{7FFFF812-E419-4345-93A5-A9DAAED9F988}" type="presParOf" srcId="{287FE17F-A9DF-475D-A341-C45569550EA0}" destId="{368F221B-F708-484C-AF44-D8B620D03014}" srcOrd="1" destOrd="0" presId="urn:microsoft.com/office/officeart/2005/8/layout/pyramid2"/>
    <dgm:cxn modelId="{8A7B05E9-3760-4158-AB35-5FBBCBF80703}" type="presParOf" srcId="{368F221B-F708-484C-AF44-D8B620D03014}" destId="{2AD5000A-EF1C-437A-BDD1-052C3E178E59}" srcOrd="0" destOrd="0" presId="urn:microsoft.com/office/officeart/2005/8/layout/pyramid2"/>
    <dgm:cxn modelId="{3C152FBE-3151-4611-875D-1D2D9A082491}" type="presParOf" srcId="{368F221B-F708-484C-AF44-D8B620D03014}" destId="{997AC44D-C514-4F59-818A-E45CD3C0D98D}" srcOrd="1" destOrd="0" presId="urn:microsoft.com/office/officeart/2005/8/layout/pyramid2"/>
  </dgm:cxnLst>
  <dgm:bg/>
  <dgm:whole>
    <a:ln w="222250">
      <a:solidFill>
        <a:srgbClr val="7030A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1378F-3285-4C43-A6AB-0334215D1D49}">
      <dsp:nvSpPr>
        <dsp:cNvPr id="0" name=""/>
        <dsp:cNvSpPr/>
      </dsp:nvSpPr>
      <dsp:spPr>
        <a:xfrm>
          <a:off x="1870814" y="0"/>
          <a:ext cx="4953000" cy="4953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5000A-EF1C-437A-BDD1-052C3E178E59}">
      <dsp:nvSpPr>
        <dsp:cNvPr id="0" name=""/>
        <dsp:cNvSpPr/>
      </dsp:nvSpPr>
      <dsp:spPr>
        <a:xfrm>
          <a:off x="4289206" y="496634"/>
          <a:ext cx="3307534" cy="37178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85725" cap="flat" cmpd="sng" algn="ctr">
          <a:solidFill>
            <a:srgbClr val="FF0000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u="sng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শ্রেনি-সপ্তম</a:t>
          </a:r>
          <a:r>
            <a:rPr lang="bn-BD" sz="40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/>
          </a:r>
          <a:br>
            <a:rPr lang="bn-BD" sz="40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</a:b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বিষয়-গার্হস্থ্য অর্থনীতি</a:t>
          </a:r>
          <a:br>
            <a:rPr lang="bn-BD" sz="4000" kern="1200" dirty="0" smtClean="0">
              <a:latin typeface="NikoshBAN" pitchFamily="2" charset="0"/>
              <a:cs typeface="NikoshBAN" pitchFamily="2" charset="0"/>
            </a:rPr>
          </a:br>
          <a:r>
            <a:rPr lang="bn-BD" sz="4000" kern="12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আজকের পাঠ-প্রোটিন ও কার্বোহাড্রেট</a:t>
          </a:r>
          <a:r>
            <a:rPr lang="bn-BD" sz="4000" kern="1200" dirty="0" smtClean="0">
              <a:latin typeface="NikoshBAN" pitchFamily="2" charset="0"/>
              <a:cs typeface="NikoshBAN" pitchFamily="2" charset="0"/>
            </a:rPr>
            <a:t/>
          </a:r>
          <a:br>
            <a:rPr lang="bn-BD" sz="4000" kern="1200" dirty="0" smtClean="0">
              <a:latin typeface="NikoshBAN" pitchFamily="2" charset="0"/>
              <a:cs typeface="NikoshBAN" pitchFamily="2" charset="0"/>
            </a:rPr>
          </a:b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সময়-৪০ মিনিট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4450667" y="658095"/>
        <a:ext cx="2984612" cy="339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3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1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1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0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21D6E0"/>
            </a:gs>
            <a:gs pos="94000">
              <a:schemeClr val="bg1"/>
            </a:gs>
            <a:gs pos="100000">
              <a:srgbClr val="0087E6"/>
            </a:gs>
            <a:gs pos="95000">
              <a:srgbClr val="5AB1EF"/>
            </a:gs>
            <a:gs pos="100000">
              <a:srgbClr val="0087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C81E-2FD6-4FF8-93A6-10CA0EFEDCD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DEF4-B365-4EBD-8CD6-2ADFEE83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5165" y="2124686"/>
            <a:ext cx="3677809" cy="4149012"/>
          </a:xfrm>
          <a:prstGeom prst="rect">
            <a:avLst/>
          </a:prstGeom>
          <a:noFill/>
          <a:ln w="2063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88" y="2267683"/>
            <a:ext cx="3524851" cy="39221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323731" y="2124686"/>
            <a:ext cx="5009548" cy="4149012"/>
          </a:xfrm>
          <a:prstGeom prst="rect">
            <a:avLst/>
          </a:prstGeom>
          <a:noFill/>
          <a:ln w="2063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42763" y="2460668"/>
            <a:ext cx="4403187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endParaRPr lang="en-US" sz="48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এম.এ ;</a:t>
            </a:r>
            <a:r>
              <a:rPr lang="en-US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বি.এড</a:t>
            </a:r>
            <a:endParaRPr lang="bn-BD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সিনিয়র সহকারী শিক্ষক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কম্পিউটার শিক্ষা)</a:t>
            </a:r>
            <a:endParaRPr lang="bn-BD" sz="24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নিয়াজ মুহম্মদ উচ্চ বিদ্যালয়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০১৭৬৬-১১১২২২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E-mail: kamalw3563@yahoo.com</a:t>
            </a:r>
            <a:r>
              <a:rPr lang="bn-BD" sz="2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69505" y="571151"/>
            <a:ext cx="7190515" cy="1200329"/>
            <a:chOff x="2169505" y="765121"/>
            <a:chExt cx="7190515" cy="1200329"/>
          </a:xfrm>
        </p:grpSpPr>
        <p:sp>
          <p:nvSpPr>
            <p:cNvPr id="9" name="Oval 8"/>
            <p:cNvSpPr/>
            <p:nvPr/>
          </p:nvSpPr>
          <p:spPr>
            <a:xfrm>
              <a:off x="2169505" y="765123"/>
              <a:ext cx="7190515" cy="1039090"/>
            </a:xfrm>
            <a:prstGeom prst="ellipse">
              <a:avLst/>
            </a:prstGeom>
            <a:gradFill flip="none" rotWithShape="1">
              <a:gsLst>
                <a:gs pos="12000">
                  <a:srgbClr val="FFC000"/>
                </a:gs>
                <a:gs pos="0">
                  <a:srgbClr val="FFC000"/>
                </a:gs>
                <a:gs pos="0">
                  <a:srgbClr val="00CCCC"/>
                </a:gs>
                <a:gs pos="100000">
                  <a:srgbClr val="9999FF"/>
                </a:gs>
                <a:gs pos="63744">
                  <a:srgbClr val="7030A0"/>
                </a:gs>
                <a:gs pos="2000">
                  <a:srgbClr val="0070C0"/>
                </a:gs>
                <a:gs pos="100000">
                  <a:srgbClr val="00B0F0"/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66518" y="765121"/>
              <a:ext cx="5097933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7200" b="1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03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1569" y="630778"/>
            <a:ext cx="8571914" cy="1423467"/>
          </a:xfrm>
          <a:prstGeom prst="rect">
            <a:avLst/>
          </a:prstGeom>
          <a:ln w="146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কার্বোহাইড্রেটঃ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মানব দেহে তাপ ও কর্মশক্তি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বড় উৎস কার্বোহাইড্রেট।</a:t>
            </a:r>
            <a:r>
              <a:rPr lang="bn-BD" sz="105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05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5145" y="2245528"/>
            <a:ext cx="3365024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 ৩ প্রকার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164079" y="2841673"/>
            <a:ext cx="7623517" cy="3526302"/>
            <a:chOff x="2726787" y="2869809"/>
            <a:chExt cx="7623517" cy="3526302"/>
          </a:xfrm>
        </p:grpSpPr>
        <p:sp>
          <p:nvSpPr>
            <p:cNvPr id="4" name="Rounded Rectangle 3"/>
            <p:cNvSpPr/>
            <p:nvPr/>
          </p:nvSpPr>
          <p:spPr>
            <a:xfrm>
              <a:off x="2726787" y="4105423"/>
              <a:ext cx="2209800" cy="8382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শর্করা</a:t>
              </a:r>
              <a:endParaRPr lang="en-US" sz="4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300001" y="5557911"/>
              <a:ext cx="2209800" cy="8382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সেলুলোজ</a:t>
              </a:r>
              <a:endParaRPr lang="en-US" sz="3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457072" y="2912013"/>
              <a:ext cx="42201" cy="272913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910817" y="2897945"/>
              <a:ext cx="16412" cy="128602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68615" y="2869809"/>
              <a:ext cx="5542672" cy="28136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8140504" y="4049151"/>
              <a:ext cx="2209800" cy="8382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শ্বেতসার</a:t>
              </a:r>
              <a:endParaRPr lang="en-US" sz="40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9394874" y="2881533"/>
              <a:ext cx="16412" cy="128602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97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mit-sugar-inta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39" y="1628336"/>
            <a:ext cx="4896729" cy="4392636"/>
          </a:xfrm>
          <a:prstGeom prst="rect">
            <a:avLst/>
          </a:prstGeom>
          <a:ln w="142875">
            <a:solidFill>
              <a:srgbClr val="00B0F0"/>
            </a:solidFill>
          </a:ln>
        </p:spPr>
      </p:pic>
      <p:pic>
        <p:nvPicPr>
          <p:cNvPr id="3" name="Picture 2" descr="honeyco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659" y="1617786"/>
            <a:ext cx="4686886" cy="4445390"/>
          </a:xfrm>
          <a:prstGeom prst="rect">
            <a:avLst/>
          </a:prstGeom>
          <a:ln w="155575">
            <a:solidFill>
              <a:srgbClr val="00B0F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458264" y="418906"/>
            <a:ext cx="151931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178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aran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781" y="1815207"/>
            <a:ext cx="6870895" cy="3938479"/>
          </a:xfrm>
          <a:prstGeom prst="rect">
            <a:avLst/>
          </a:prstGeom>
          <a:ln w="165100">
            <a:solidFill>
              <a:srgbClr val="00B0F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684541" y="548641"/>
            <a:ext cx="2278966" cy="923330"/>
          </a:xfrm>
          <a:prstGeom prst="rect">
            <a:avLst/>
          </a:prstGeom>
          <a:ln w="63500"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সেলুলোজ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13447"/>
            <a:ext cx="6096000" cy="923330"/>
          </a:xfrm>
          <a:prstGeom prst="rect">
            <a:avLst/>
          </a:prstGeom>
          <a:solidFill>
            <a:srgbClr val="99FF66"/>
          </a:solidFill>
          <a:ln w="857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১।প্রোটিন</a:t>
            </a:r>
            <a:r>
              <a:rPr lang="bn-BD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কি?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4301544" y="785611"/>
            <a:ext cx="2807594" cy="927279"/>
          </a:xfrm>
          <a:prstGeom prst="rect">
            <a:avLst/>
          </a:prstGeom>
          <a:ln w="920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8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2766890"/>
            <a:ext cx="7052603" cy="2800767"/>
          </a:xfrm>
          <a:prstGeom prst="rect">
            <a:avLst/>
          </a:prstGeom>
          <a:ln w="2032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প্রোটিন ও কার্বোহাইড্রেট খাদ্যের একটি তালিকা তৈরি কর।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7089" y="886265"/>
            <a:ext cx="5134707" cy="8862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96523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51496" y="365759"/>
            <a:ext cx="4586067" cy="115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7200" dirty="0"/>
          </a:p>
        </p:txBody>
      </p:sp>
      <p:sp>
        <p:nvSpPr>
          <p:cNvPr id="5" name="Freeform 4"/>
          <p:cNvSpPr/>
          <p:nvPr/>
        </p:nvSpPr>
        <p:spPr>
          <a:xfrm>
            <a:off x="3495417" y="3079548"/>
            <a:ext cx="6722310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pPr lvl="0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প্রোটিন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ও কার্বোহাইড্রেট এর প্রকারভেদ লিখ।</a:t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49343" y="1684500"/>
            <a:ext cx="6722310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pPr lvl="0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এমাইনো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অ্যাসিড কী এবং তা কত প্রকার?</a:t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61066" y="4509761"/>
            <a:ext cx="6722310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প্রোটিন ও কার্বোহাইড্রেট খাদ্যের একটি </a:t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latin typeface="NikoshBAN" pitchFamily="2" charset="0"/>
                <a:cs typeface="NikoshBAN" pitchFamily="2" charset="0"/>
              </a:rPr>
              <a:t>   তালিকা তৈরি কর।</a:t>
            </a:r>
            <a:endParaRPr lang="en-US" sz="3200" dirty="0"/>
          </a:p>
        </p:txBody>
      </p:sp>
      <p:sp>
        <p:nvSpPr>
          <p:cNvPr id="9" name="Chevron 8"/>
          <p:cNvSpPr/>
          <p:nvPr/>
        </p:nvSpPr>
        <p:spPr>
          <a:xfrm rot="5400000">
            <a:off x="2113668" y="1846384"/>
            <a:ext cx="1596683" cy="125202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১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rot="5400000">
            <a:off x="2125392" y="3250807"/>
            <a:ext cx="1596683" cy="1252025"/>
          </a:xfrm>
          <a:prstGeom prst="chevr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5400000">
            <a:off x="2125392" y="4685714"/>
            <a:ext cx="1596683" cy="1252025"/>
          </a:xfrm>
          <a:prstGeom prst="chevron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৩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65128"/>
              </p:ext>
            </p:extLst>
          </p:nvPr>
        </p:nvGraphicFramePr>
        <p:xfrm>
          <a:off x="2461845" y="1663521"/>
          <a:ext cx="777943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717"/>
                <a:gridCol w="3889717"/>
              </a:tblGrid>
              <a:tr h="650240">
                <a:tc>
                  <a:txBody>
                    <a:bodyPr/>
                    <a:lstStyle/>
                    <a:p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              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চাল,ডাল,মাছ,মাংস,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ডিম,চিনি,আলু,দুধ,মধু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68010" y="4988727"/>
            <a:ext cx="7308411" cy="707886"/>
          </a:xfrm>
          <a:prstGeom prst="rect">
            <a:avLst/>
          </a:prstGeom>
          <a:solidFill>
            <a:srgbClr val="967EEE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১।উপরের ছকে কোন খাদ্যটি কী উপাদান লিখ।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8271" y="548640"/>
            <a:ext cx="3193366" cy="77372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0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6102" y="1310079"/>
            <a:ext cx="7161842" cy="4332849"/>
          </a:xfrm>
          <a:prstGeom prst="ellipse">
            <a:avLst/>
          </a:prstGeom>
          <a:noFill/>
          <a:ln w="187325">
            <a:gradFill flip="none" rotWithShape="1">
              <a:gsLst>
                <a:gs pos="40717">
                  <a:srgbClr val="92D050"/>
                </a:gs>
                <a:gs pos="0">
                  <a:schemeClr val="accent1">
                    <a:lumMod val="5000"/>
                    <a:lumOff val="95000"/>
                  </a:schemeClr>
                </a:gs>
                <a:gs pos="25000">
                  <a:srgbClr val="7030A0"/>
                </a:gs>
                <a:gs pos="83000">
                  <a:srgbClr val="FF0000"/>
                </a:gs>
                <a:gs pos="56000">
                  <a:srgbClr val="00206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দদদ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611231" y="2810268"/>
            <a:ext cx="3476701" cy="971859"/>
          </a:xfrm>
          <a:prstGeom prst="roundRect">
            <a:avLst/>
          </a:prstGeom>
          <a:ln w="762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6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2328782"/>
              </p:ext>
            </p:extLst>
          </p:nvPr>
        </p:nvGraphicFramePr>
        <p:xfrm>
          <a:off x="1434905" y="919089"/>
          <a:ext cx="9453489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37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5921" y="2144730"/>
            <a:ext cx="9045526" cy="3046988"/>
          </a:xfrm>
          <a:prstGeom prst="rect">
            <a:avLst/>
          </a:prstGeom>
          <a:ln w="149225">
            <a:solidFill>
              <a:srgbClr val="7030A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।প্রোটিন কী বলতে পারবে।</a:t>
            </a:r>
            <a:br>
              <a:rPr lang="bn-BD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২।কার্বোহাইড্রেট কী বলতে পারবে।</a:t>
            </a:r>
            <a:b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৩।কোন কোন খাদ্যে প্রোটিন ও     </a:t>
            </a:r>
            <a:b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কার্বোহাইড্রেট আছে তা বলতে পারবে।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40481" y="379828"/>
            <a:ext cx="4656406" cy="81592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3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498" y="1167619"/>
            <a:ext cx="9425354" cy="4459458"/>
          </a:xfrm>
          <a:prstGeom prst="rect">
            <a:avLst/>
          </a:prstGeom>
          <a:solidFill>
            <a:schemeClr val="bg1"/>
          </a:solidFill>
          <a:ln w="104775">
            <a:solidFill>
              <a:srgbClr val="7030A0"/>
            </a:solidFill>
            <a:prstDash val="sysDash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প্রোটিনঃ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দেহ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গঠনকারী উপাদান।</a:t>
            </a:r>
            <a:b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প্রাণী,উদ্ভিদ এবং অনুজীবের দেহের গঠনের জন্য প্রোটিন অপরিহার্য।প্রোটিন তৈরি হয় এমাইনো অ্যাসিড দিয়ে</a:t>
            </a: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6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7635" y="332322"/>
            <a:ext cx="3788217" cy="923330"/>
          </a:xfrm>
          <a:prstGeom prst="rect">
            <a:avLst/>
          </a:prstGeom>
          <a:solidFill>
            <a:srgbClr val="92D050"/>
          </a:solidFill>
          <a:ln w="920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এমাইনো অ্যাসিড</a:t>
            </a:r>
            <a:endParaRPr lang="en-US" sz="5400" dirty="0"/>
          </a:p>
        </p:txBody>
      </p:sp>
      <p:pic>
        <p:nvPicPr>
          <p:cNvPr id="3" name="Picture 2" descr="hgh-pro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299" y="2053884"/>
            <a:ext cx="3733800" cy="3861874"/>
          </a:xfrm>
          <a:prstGeom prst="rect">
            <a:avLst/>
          </a:prstGeom>
          <a:ln w="152400">
            <a:solidFill>
              <a:srgbClr val="00B0F0"/>
            </a:solidFill>
          </a:ln>
        </p:spPr>
      </p:pic>
      <p:pic>
        <p:nvPicPr>
          <p:cNvPr id="4" name="Picture 3" descr="protmol-aminoacid-v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018" y="1913206"/>
            <a:ext cx="3888893" cy="4023360"/>
          </a:xfrm>
          <a:prstGeom prst="rect">
            <a:avLst/>
          </a:prstGeom>
          <a:ln w="1587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1282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6092" y="1041009"/>
            <a:ext cx="10325686" cy="4867422"/>
          </a:xfrm>
          <a:prstGeom prst="rect">
            <a:avLst/>
          </a:prstGeom>
          <a:solidFill>
            <a:schemeClr val="bg1"/>
          </a:solidFill>
          <a:ln w="152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8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এমাইনো অ্যাসিডঃ </a:t>
            </a:r>
            <a:r>
              <a:rPr lang="bn-BD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২২ ধরনের এমাইনো অ্যাসিড আমাদের দেহের প্রোটিন তৈরি করে।কিন্তু ৮ টি এমাইনো অ্যাসিড দেহে তৈরি হতে পারে না।</a:t>
            </a:r>
            <a:r>
              <a:rPr lang="bn-IN" sz="4400" dirty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অথচ দেহ গঠনের জন্য এই ৮ টি এমাইনো অ্যাসিডকে অত্যাবশ্যকীয় এমাইনো অ্যাসিড বলা হয়।যেমনঃ</a:t>
            </a:r>
            <a:r>
              <a:rPr lang="bn-IN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ডিম,দুধ,মাছ ইত্যাদি</a:t>
            </a:r>
            <a:r>
              <a:rPr lang="bn-IN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9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4423117" y="1364566"/>
            <a:ext cx="8206" cy="184990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287065" y="1392702"/>
            <a:ext cx="19929" cy="18499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573194" y="675249"/>
            <a:ext cx="4754880" cy="73620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প্রোটিন ২ প্রকার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83302" y="3158197"/>
            <a:ext cx="266700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উদ্ভিজ্জ প্রোটিন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81689" y="3242604"/>
            <a:ext cx="3429000" cy="914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প্রাণিজ প্রোটিন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9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Prote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492" y="1780735"/>
            <a:ext cx="4495800" cy="4267200"/>
          </a:xfrm>
          <a:prstGeom prst="rect">
            <a:avLst/>
          </a:prstGeom>
          <a:ln w="130175">
            <a:solidFill>
              <a:srgbClr val="0070C0"/>
            </a:solidFill>
          </a:ln>
        </p:spPr>
      </p:pic>
      <p:pic>
        <p:nvPicPr>
          <p:cNvPr id="3" name="Picture 2" descr="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470" y="1856935"/>
            <a:ext cx="4643512" cy="4220307"/>
          </a:xfrm>
          <a:prstGeom prst="rect">
            <a:avLst/>
          </a:prstGeom>
          <a:ln w="130175">
            <a:solidFill>
              <a:srgbClr val="0070C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840302" y="332322"/>
            <a:ext cx="376737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উদ্ভিজ্জ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প্রোটিন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9104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tin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634" y="2237935"/>
            <a:ext cx="4419599" cy="3657599"/>
          </a:xfrm>
          <a:prstGeom prst="rect">
            <a:avLst/>
          </a:prstGeom>
          <a:ln w="142875">
            <a:solidFill>
              <a:srgbClr val="0070C0"/>
            </a:solidFill>
          </a:ln>
        </p:spPr>
      </p:pic>
      <p:pic>
        <p:nvPicPr>
          <p:cNvPr id="3" name="Picture 2" descr="stock-photo-some-exemples-of-animal-protein-eggs-cheese-fish-and-397236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996" y="2308274"/>
            <a:ext cx="3654733" cy="3733800"/>
          </a:xfrm>
          <a:prstGeom prst="rect">
            <a:avLst/>
          </a:prstGeom>
          <a:ln w="142875">
            <a:solidFill>
              <a:srgbClr val="0070C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825218" y="661182"/>
            <a:ext cx="3165231" cy="81592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প্রাণিজ প্রোটিন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1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182</Words>
  <Application>Microsoft Office PowerPoint</Application>
  <PresentationFormat>Widescreen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</dc:creator>
  <cp:lastModifiedBy>kamal</cp:lastModifiedBy>
  <cp:revision>52</cp:revision>
  <dcterms:created xsi:type="dcterms:W3CDTF">2015-01-29T15:49:30Z</dcterms:created>
  <dcterms:modified xsi:type="dcterms:W3CDTF">2015-01-31T15:15:06Z</dcterms:modified>
</cp:coreProperties>
</file>