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65" r:id="rId5"/>
    <p:sldId id="266" r:id="rId6"/>
    <p:sldId id="260" r:id="rId7"/>
    <p:sldId id="267" r:id="rId8"/>
    <p:sldId id="261" r:id="rId9"/>
    <p:sldId id="268" r:id="rId10"/>
    <p:sldId id="275" r:id="rId11"/>
    <p:sldId id="259" r:id="rId12"/>
    <p:sldId id="269" r:id="rId13"/>
    <p:sldId id="262" r:id="rId14"/>
    <p:sldId id="270" r:id="rId15"/>
    <p:sldId id="263" r:id="rId16"/>
    <p:sldId id="271" r:id="rId17"/>
    <p:sldId id="272" r:id="rId18"/>
    <p:sldId id="274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64FD-E19D-4CCB-89D5-6131F0BEF826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F7398-D8B9-4B19-BC12-44546E033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2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7398-D8B9-4B19-BC12-44546E0336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648296A-EAEC-4AAF-9B60-B18BD48A37A4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93884D-E922-4F9D-A74E-B5BCF01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6148" name="Picture 2" descr="animated_background_a2"/>
          <p:cNvPicPr>
            <a:picLocks noChangeAspect="1" noChangeArrowheads="1" noCrop="1"/>
          </p:cNvPicPr>
          <p:nvPr/>
        </p:nvPicPr>
        <p:blipFill>
          <a:blip r:embed="rId2">
            <a:lum contrast="-18000"/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welcome20with20animated20white20do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98132">
            <a:off x="914400" y="1516062"/>
            <a:ext cx="7620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3434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685800"/>
            <a:ext cx="3962400" cy="3782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182" y="5341810"/>
            <a:ext cx="881841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বর্গ</a:t>
            </a:r>
            <a:r>
              <a:rPr lang="en-US" sz="6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6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60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0200" y="2057400"/>
            <a:ext cx="2133600" cy="1905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3962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3962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1752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1828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10200" y="4343400"/>
            <a:ext cx="2133600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43600" y="4262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6743700" y="3009900"/>
            <a:ext cx="1905000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5200" y="2667000"/>
            <a:ext cx="114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410200" y="2057400"/>
            <a:ext cx="2133600" cy="19050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Triangle 40"/>
          <p:cNvSpPr/>
          <p:nvPr/>
        </p:nvSpPr>
        <p:spPr>
          <a:xfrm rot="5400000">
            <a:off x="5596596" y="1961272"/>
            <a:ext cx="1746740" cy="1995268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Right Triangle 42"/>
          <p:cNvSpPr/>
          <p:nvPr/>
        </p:nvSpPr>
        <p:spPr>
          <a:xfrm rot="16200000">
            <a:off x="5630592" y="2077328"/>
            <a:ext cx="1752600" cy="1933136"/>
          </a:xfrm>
          <a:prstGeom prst="rt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48400" y="3200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ABC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562600" y="2286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ADC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42451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SutonnyCMJ" pitchFamily="2" charset="0"/>
                <a:cs typeface="TonnyMJ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onnyMJ" pitchFamily="2" charset="0"/>
              </a:rPr>
              <a:t>=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onnyMJ" pitchFamily="2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tashMJ"/>
                <a:cs typeface="TonnyMJ" pitchFamily="2" charset="0"/>
              </a:rPr>
              <a:t>×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 </a:t>
            </a:r>
            <a:endParaRPr lang="en-US" sz="4000" b="1" dirty="0">
              <a:solidFill>
                <a:srgbClr val="0000CC"/>
              </a:solidFill>
              <a:latin typeface="SutonnyCMJ" pitchFamily="2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5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6"/>
          <p:cNvGrpSpPr/>
          <p:nvPr/>
        </p:nvGrpSpPr>
        <p:grpSpPr>
          <a:xfrm>
            <a:off x="1295400" y="3987226"/>
            <a:ext cx="838200" cy="1118174"/>
            <a:chOff x="1219200" y="3733801"/>
            <a:chExt cx="838200" cy="1118174"/>
          </a:xfrm>
        </p:grpSpPr>
        <p:sp>
          <p:nvSpPr>
            <p:cNvPr id="51" name="TextBox 50"/>
            <p:cNvSpPr txBox="1"/>
            <p:nvPr/>
          </p:nvSpPr>
          <p:spPr>
            <a:xfrm>
              <a:off x="1295400" y="3733801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219200" y="4267200"/>
              <a:ext cx="762000" cy="158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295400" y="42672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133600" y="40927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 </a:t>
            </a:r>
            <a:endParaRPr lang="en-US" sz="4000" b="1" dirty="0">
              <a:solidFill>
                <a:srgbClr val="0000CC"/>
              </a:solidFill>
              <a:latin typeface="SutonnyCMJ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600" y="50071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40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</a:t>
            </a:r>
            <a:endParaRPr lang="en-US" sz="4000" b="1" dirty="0">
              <a:solidFill>
                <a:srgbClr val="0000CC"/>
              </a:solidFill>
              <a:latin typeface="SutonnyC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491" y="14478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বর্গক্ষেত্র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b="1" dirty="0" smtClean="0">
                <a:solidFill>
                  <a:srgbClr val="7030A0"/>
                </a:solidFill>
                <a:latin typeface="SutonnyCMJ" pitchFamily="2" charset="0"/>
                <a:cs typeface="TonnyMJ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ক্ষেত্রফল </a:t>
            </a:r>
            <a:endParaRPr lang="en-US" sz="4000" b="1" dirty="0">
              <a:solidFill>
                <a:srgbClr val="FFFF00"/>
              </a:solidFill>
              <a:latin typeface="SutonnyCMJ" pitchFamily="2" charset="0"/>
              <a:cs typeface="TonnyMJ" pitchFamily="2" charset="0"/>
            </a:endParaRPr>
          </a:p>
          <a:p>
            <a:pPr algn="ctr"/>
            <a:r>
              <a:rPr lang="en-US" sz="4000" b="1" dirty="0" smtClean="0">
                <a:latin typeface="SutonnyCMJ" pitchFamily="2" charset="0"/>
                <a:cs typeface="TonnyMJ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onnyMJ" pitchFamily="2" charset="0"/>
              </a:rPr>
              <a:t>=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>
                <a:solidFill>
                  <a:srgbClr val="0000CC"/>
                </a:solidFill>
                <a:latin typeface="TitashMJ"/>
                <a:cs typeface="Times New Roman" pitchFamily="18" charset="0"/>
              </a:rPr>
              <a:t>×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</a:t>
            </a:r>
            <a:r>
              <a:rPr lang="bn-IN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ত্রিভুজ ক্ষেত্র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bn-IN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এর ক্ষেত্রফল 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 </a:t>
            </a:r>
            <a:endParaRPr lang="en-US" sz="6600" b="1" dirty="0">
              <a:solidFill>
                <a:srgbClr val="FFFF00"/>
              </a:solidFill>
              <a:latin typeface="SutonnyCMJ" pitchFamily="2" charset="0"/>
              <a:cs typeface="Tonny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23" grpId="0"/>
      <p:bldP spid="26" grpId="0"/>
      <p:bldP spid="41" grpId="0" animBg="1"/>
      <p:bldP spid="43" grpId="0" animBg="1"/>
      <p:bldP spid="44" grpId="0"/>
      <p:bldP spid="45" grpId="0"/>
      <p:bldP spid="47" grpId="0"/>
      <p:bldP spid="58" grpId="0"/>
      <p:bldP spid="5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962400" cy="300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3276600" cy="2466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58903"/>
            <a:ext cx="3962400" cy="2338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5341810"/>
            <a:ext cx="4572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রম্বস</a:t>
            </a:r>
            <a:endParaRPr lang="en-US" sz="6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6800" y="3810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38862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1905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1828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3962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SutonnyCMJ" pitchFamily="2" charset="0"/>
                <a:cs typeface="TonnyMJ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onnyMJ" pitchFamily="2" charset="0"/>
              </a:rPr>
              <a:t>=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onnyMJ" pitchFamily="2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tashMJ"/>
                <a:cs typeface="TonnyMJ" pitchFamily="2" charset="0"/>
              </a:rPr>
              <a:t>×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 </a:t>
            </a:r>
            <a:endParaRPr lang="en-US" sz="4000" b="1" dirty="0">
              <a:solidFill>
                <a:srgbClr val="0000CC"/>
              </a:solidFill>
              <a:latin typeface="SutonnyCMJ" pitchFamily="2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6"/>
          <p:cNvGrpSpPr/>
          <p:nvPr/>
        </p:nvGrpSpPr>
        <p:grpSpPr>
          <a:xfrm>
            <a:off x="1219200" y="3733801"/>
            <a:ext cx="838200" cy="1118174"/>
            <a:chOff x="1219200" y="3733801"/>
            <a:chExt cx="838200" cy="1118174"/>
          </a:xfrm>
        </p:grpSpPr>
        <p:sp>
          <p:nvSpPr>
            <p:cNvPr id="51" name="TextBox 50"/>
            <p:cNvSpPr txBox="1"/>
            <p:nvPr/>
          </p:nvSpPr>
          <p:spPr>
            <a:xfrm>
              <a:off x="1295400" y="3733801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219200" y="4267200"/>
              <a:ext cx="762000" cy="158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295400" y="42672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905000" y="3886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tashMJ"/>
                <a:cs typeface="TitashMJ"/>
              </a:rPr>
              <a:t>×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×  </a:t>
            </a:r>
            <a:endParaRPr lang="en-US" sz="4000" b="1" dirty="0">
              <a:solidFill>
                <a:srgbClr val="0000CC"/>
              </a:solidFill>
              <a:latin typeface="SutonnyCMJ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5029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d</a:t>
            </a:r>
            <a:r>
              <a:rPr lang="en-US" sz="40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</a:t>
            </a:r>
            <a:endParaRPr lang="en-US" sz="4000" b="1" dirty="0">
              <a:solidFill>
                <a:srgbClr val="0000CC"/>
              </a:solidFill>
              <a:latin typeface="SutonnyCMJ" pitchFamily="2" charset="0"/>
            </a:endParaRPr>
          </a:p>
        </p:txBody>
      </p:sp>
      <p:sp>
        <p:nvSpPr>
          <p:cNvPr id="27" name="Flowchart: Data 26"/>
          <p:cNvSpPr/>
          <p:nvPr/>
        </p:nvSpPr>
        <p:spPr>
          <a:xfrm>
            <a:off x="5105400" y="2209800"/>
            <a:ext cx="3048000" cy="1676400"/>
          </a:xfrm>
          <a:prstGeom prst="flowChartInputOutpu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105400" y="2209800"/>
            <a:ext cx="3048000" cy="16764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5715000" y="2209800"/>
            <a:ext cx="1828800" cy="16764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638800" y="3352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d1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867400" y="2438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d2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276536" y="294068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</a:t>
            </a:r>
            <a:endParaRPr lang="en-US" sz="1400" b="1" dirty="0"/>
          </a:p>
        </p:txBody>
      </p:sp>
      <p:grpSp>
        <p:nvGrpSpPr>
          <p:cNvPr id="39" name="Group 56"/>
          <p:cNvGrpSpPr/>
          <p:nvPr/>
        </p:nvGrpSpPr>
        <p:grpSpPr>
          <a:xfrm>
            <a:off x="3429000" y="3113782"/>
            <a:ext cx="838200" cy="1661992"/>
            <a:chOff x="1219200" y="3189983"/>
            <a:chExt cx="838200" cy="1661992"/>
          </a:xfrm>
        </p:grpSpPr>
        <p:sp>
          <p:nvSpPr>
            <p:cNvPr id="40" name="TextBox 39"/>
            <p:cNvSpPr txBox="1"/>
            <p:nvPr/>
          </p:nvSpPr>
          <p:spPr>
            <a:xfrm>
              <a:off x="1295400" y="3189983"/>
              <a:ext cx="609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3200" baseline="-25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219200" y="4267200"/>
              <a:ext cx="762000" cy="158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295400" y="42672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grpSp>
        <p:nvGrpSpPr>
          <p:cNvPr id="60" name="Group 56"/>
          <p:cNvGrpSpPr/>
          <p:nvPr/>
        </p:nvGrpSpPr>
        <p:grpSpPr>
          <a:xfrm>
            <a:off x="1219200" y="4825426"/>
            <a:ext cx="838200" cy="1118174"/>
            <a:chOff x="1219200" y="3733801"/>
            <a:chExt cx="838200" cy="1118174"/>
          </a:xfrm>
        </p:grpSpPr>
        <p:sp>
          <p:nvSpPr>
            <p:cNvPr id="61" name="TextBox 60"/>
            <p:cNvSpPr txBox="1"/>
            <p:nvPr/>
          </p:nvSpPr>
          <p:spPr>
            <a:xfrm>
              <a:off x="1295400" y="3733801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219200" y="4267200"/>
              <a:ext cx="762000" cy="158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295400" y="42672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810000" y="5029200"/>
            <a:ext cx="5015345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পরস্পর কে সমকোণে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সমদ্বিখন্ডিত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করে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রম্বসের ক্ষেত্রফল </a:t>
            </a:r>
            <a:endParaRPr lang="en-US" sz="6600" b="1" dirty="0">
              <a:solidFill>
                <a:srgbClr val="FFFF00"/>
              </a:solidFill>
              <a:latin typeface="SutonnyCMJ" pitchFamily="2" charset="0"/>
              <a:cs typeface="TonnyMJ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91" y="14478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রম্বস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b="1" dirty="0" smtClean="0">
                <a:solidFill>
                  <a:srgbClr val="7030A0"/>
                </a:solidFill>
                <a:latin typeface="SutonnyCMJ" pitchFamily="2" charset="0"/>
                <a:cs typeface="TonnyMJ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ক্ষেত্রফল </a:t>
            </a:r>
            <a:endParaRPr lang="en-US" sz="4000" b="1" dirty="0">
              <a:solidFill>
                <a:srgbClr val="FFFF00"/>
              </a:solidFill>
              <a:latin typeface="SutonnyCMJ" pitchFamily="2" charset="0"/>
              <a:cs typeface="TonnyMJ" pitchFamily="2" charset="0"/>
            </a:endParaRPr>
          </a:p>
          <a:p>
            <a:pPr algn="ctr"/>
            <a:r>
              <a:rPr lang="en-US" sz="4000" b="1" dirty="0" smtClean="0">
                <a:latin typeface="SutonnyCMJ" pitchFamily="2" charset="0"/>
                <a:cs typeface="TonnyMJ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onnyMJ" pitchFamily="2" charset="0"/>
              </a:rPr>
              <a:t>=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>
                <a:solidFill>
                  <a:srgbClr val="0000CC"/>
                </a:solidFill>
                <a:latin typeface="TitashMJ"/>
                <a:cs typeface="Times New Roman" pitchFamily="18" charset="0"/>
              </a:rPr>
              <a:t>×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</a:t>
            </a:r>
            <a:r>
              <a:rPr lang="bn-IN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ত্রিভুজ ক্ষেত্র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bn-IN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এর ক্ষেত্রফল 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7" grpId="0"/>
      <p:bldP spid="58" grpId="0"/>
      <p:bldP spid="59" grpId="0"/>
      <p:bldP spid="27" grpId="0" animBg="1"/>
      <p:bldP spid="45" grpId="0"/>
      <p:bldP spid="36" grpId="0"/>
      <p:bldP spid="37" grpId="0"/>
      <p:bldP spid="64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610600" cy="3429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তোমার গণিত বইয়ের দৈর্ঘ্য, প্রস্থ নির্নয় করে এর ক্ষেত্রফল বের কর</a:t>
            </a:r>
          </a:p>
          <a:p>
            <a:endParaRPr lang="en-US" sz="6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10600" cy="17526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7526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14600"/>
            <a:ext cx="3245556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2514600"/>
            <a:ext cx="5638801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আয়তক্ষেত্র ক্ষেত্রফল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নিণয়ের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বর্গক্ষেত্রের ক্ষেত্রফল  নির্ণয় এর সূত্র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01134"/>
            <a:ext cx="86106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8839200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 আয়াতাকার ক্ষেত্রের ক্ষেত্রফল ১৯২বর্গ মিটার। দৈর্ঘ্য ৪ মি কমালে ও প্রস্থ ৪ মি, বাড়ালে এর ক্ষেত্রফল অপরিবরতিত থাকে। </a:t>
            </a:r>
            <a:r>
              <a:rPr lang="bn-IN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আয়াতাকার ক্ষেত্রের  </a:t>
            </a:r>
            <a:r>
              <a:rPr lang="bn-IN" sz="5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দৈর্ঘ্য, প্রস্থ নির্ণয় কর। 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02" name="Picture 2" descr="bouquet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200" y="2667000"/>
            <a:ext cx="3790950" cy="3962400"/>
          </a:xfrm>
          <a:noFill/>
        </p:spPr>
      </p:pic>
      <p:pic>
        <p:nvPicPr>
          <p:cNvPr id="716804" name="Picture 4" descr="B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67000"/>
            <a:ext cx="4495800" cy="4191000"/>
          </a:xfrm>
          <a:noFill/>
        </p:spPr>
      </p:pic>
      <p:sp>
        <p:nvSpPr>
          <p:cNvPr id="716803" name="WordArt 3"/>
          <p:cNvSpPr>
            <a:spLocks noChangeArrowheads="1" noChangeShapeType="1" noTextEdit="1"/>
          </p:cNvSpPr>
          <p:nvPr/>
        </p:nvSpPr>
        <p:spPr bwMode="auto">
          <a:xfrm>
            <a:off x="685800" y="723900"/>
            <a:ext cx="76200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5891" y="263547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310" y="2628543"/>
            <a:ext cx="56872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মো:সাইদুল</a:t>
            </a:r>
            <a:r>
              <a:rPr lang="en-US" sz="5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5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5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বালুঘাট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ক্যান্টনমেন্ট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15891" y="2628543"/>
            <a:ext cx="0" cy="24768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640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40683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9604" y="96793"/>
            <a:ext cx="3048002" cy="3921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42" y="3810000"/>
            <a:ext cx="4578383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44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066800"/>
            <a:ext cx="8839200" cy="540147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143000" indent="-1143000"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বিভিন্ন চতুর্ভুজ ক্ষেত্রের ক্ষেত্রফল  নির্ণয় 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4130"/>
            <a:ext cx="5867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581" y="1366859"/>
            <a:ext cx="8589819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শিক্ষার্থী----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26" y="2514600"/>
            <a:ext cx="8229600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আয়তক্ষেত্র ক্ষেত্রফল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নিণয়ের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রম্বসের ক্ষেত্রফল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নিণয়ের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 আয়তক্ষেত্র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করে সমস্যা সমাধান করতে পারবে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1"/>
            <a:ext cx="86868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itchFamily="2" charset="0"/>
                <a:cs typeface="NikoshBAN" pitchFamily="2" charset="0"/>
              </a:rPr>
              <a:t>চতুর্ভুজ ক্ষেত্র</a:t>
            </a:r>
            <a:endParaRPr lang="en-US" sz="6600" b="1" dirty="0" smtClean="0">
              <a:latin typeface="SutonnyCMJ" pitchFamily="2" charset="0"/>
              <a:cs typeface="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24085"/>
            <a:ext cx="8686800" cy="452431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9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96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>
              <a:buAutoNum type="arabicPeriod"/>
            </a:pPr>
            <a:r>
              <a:rPr lang="en-US" sz="9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96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9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en-US" sz="9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en-US" sz="96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2466975"/>
            <a:ext cx="4400550" cy="260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304800"/>
            <a:ext cx="4410075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3182" y="5341810"/>
            <a:ext cx="881841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6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866033"/>
              </p:ext>
            </p:extLst>
          </p:nvPr>
        </p:nvGraphicFramePr>
        <p:xfrm>
          <a:off x="1789113" y="3086100"/>
          <a:ext cx="55641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Packager Shell Object" showAsIcon="1" r:id="rId3" imgW="5563800" imgH="685800" progId="Package">
                  <p:embed/>
                </p:oleObj>
              </mc:Choice>
              <mc:Fallback>
                <p:oleObj name="Packager Shell Object" showAsIcon="1" r:id="rId3" imgW="55638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9113" y="3086100"/>
                        <a:ext cx="55641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589002"/>
            <a:ext cx="6553200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একটি ভিডিও দেখি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আয়তক্ষেত্রর ক্ষেত্রফল </a:t>
            </a:r>
            <a:endParaRPr lang="en-US" sz="6600" b="1" dirty="0">
              <a:solidFill>
                <a:srgbClr val="FFFF00"/>
              </a:solidFill>
              <a:latin typeface="SutonnyCMJ" pitchFamily="2" charset="0"/>
              <a:cs typeface="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057400"/>
            <a:ext cx="3017520" cy="1905000"/>
          </a:xfrm>
          <a:prstGeom prst="rect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3962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0" y="3962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0" y="1752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1828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10200" y="4343400"/>
            <a:ext cx="3048000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0" y="4262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7696994" y="2971006"/>
            <a:ext cx="1676400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53400" y="2590800"/>
            <a:ext cx="114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410200" y="2057400"/>
            <a:ext cx="3048000" cy="19050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Triangle 40"/>
          <p:cNvSpPr/>
          <p:nvPr/>
        </p:nvSpPr>
        <p:spPr>
          <a:xfrm rot="5400000">
            <a:off x="6039728" y="1600200"/>
            <a:ext cx="1676400" cy="274320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Right Triangle 42"/>
          <p:cNvSpPr/>
          <p:nvPr/>
        </p:nvSpPr>
        <p:spPr>
          <a:xfrm rot="16200000">
            <a:off x="6144064" y="1662332"/>
            <a:ext cx="1676400" cy="274320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342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ABC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91200" y="228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ADC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9812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আয়তক্ষেত্র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b="1" dirty="0" smtClean="0">
                <a:solidFill>
                  <a:srgbClr val="7030A0"/>
                </a:solidFill>
                <a:latin typeface="SutonnyCMJ" pitchFamily="2" charset="0"/>
                <a:cs typeface="TonnyMJ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ক্ষেত্রফল </a:t>
            </a:r>
            <a:endParaRPr lang="en-US" sz="4000" b="1" dirty="0">
              <a:solidFill>
                <a:srgbClr val="FFFF00"/>
              </a:solidFill>
              <a:latin typeface="SutonnyCMJ" pitchFamily="2" charset="0"/>
              <a:cs typeface="TonnyMJ" pitchFamily="2" charset="0"/>
            </a:endParaRPr>
          </a:p>
          <a:p>
            <a:pPr algn="ctr"/>
            <a:r>
              <a:rPr lang="en-US" sz="4000" b="1" dirty="0" smtClean="0">
                <a:latin typeface="SutonnyCMJ" pitchFamily="2" charset="0"/>
                <a:cs typeface="TonnyMJ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onnyMJ" pitchFamily="2" charset="0"/>
              </a:rPr>
              <a:t>=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>
                <a:solidFill>
                  <a:srgbClr val="0000CC"/>
                </a:solidFill>
                <a:latin typeface="TitashMJ"/>
                <a:cs typeface="Times New Roman" pitchFamily="18" charset="0"/>
              </a:rPr>
              <a:t>×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</a:t>
            </a:r>
            <a:r>
              <a:rPr lang="bn-IN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ত্রিভুজ ক্ষেত্র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bn-IN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এর ক্ষেত্রফল 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47785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SutonnyCMJ" pitchFamily="2" charset="0"/>
                <a:cs typeface="TonnyMJ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onnyMJ" pitchFamily="2" charset="0"/>
              </a:rPr>
              <a:t>=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onnyMJ" pitchFamily="2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tashMJ"/>
                <a:cs typeface="TonnyMJ" pitchFamily="2" charset="0"/>
              </a:rPr>
              <a:t>×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 </a:t>
            </a:r>
            <a:endParaRPr lang="en-US" sz="4000" b="1" dirty="0">
              <a:solidFill>
                <a:srgbClr val="0000CC"/>
              </a:solidFill>
              <a:latin typeface="SutonnyCMJ" pitchFamily="2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1295400" y="4520626"/>
            <a:ext cx="838200" cy="1118174"/>
            <a:chOff x="1219200" y="3733801"/>
            <a:chExt cx="838200" cy="1118174"/>
          </a:xfrm>
        </p:grpSpPr>
        <p:sp>
          <p:nvSpPr>
            <p:cNvPr id="51" name="TextBox 50"/>
            <p:cNvSpPr txBox="1"/>
            <p:nvPr/>
          </p:nvSpPr>
          <p:spPr>
            <a:xfrm>
              <a:off x="1295400" y="3733801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219200" y="4267200"/>
              <a:ext cx="762000" cy="158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295400" y="42672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981200" y="47023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 </a:t>
            </a:r>
            <a:endParaRPr lang="en-US" sz="4000" b="1" dirty="0">
              <a:solidFill>
                <a:srgbClr val="0000CC"/>
              </a:solidFill>
              <a:latin typeface="SutonnyCMJ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600" y="55405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utonnyCMJ" pitchFamily="2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000" b="1" dirty="0" smtClean="0">
                <a:solidFill>
                  <a:srgbClr val="0000CC"/>
                </a:solidFill>
                <a:latin typeface="TitashMJ"/>
                <a:cs typeface="TitashMJ"/>
              </a:rPr>
              <a:t> </a:t>
            </a:r>
            <a:endParaRPr lang="en-US" sz="4000" b="1" dirty="0">
              <a:solidFill>
                <a:srgbClr val="0000CC"/>
              </a:solidFill>
              <a:latin typeface="SutonnyC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23" grpId="0"/>
      <p:bldP spid="26" grpId="0"/>
      <p:bldP spid="41" grpId="0" animBg="1"/>
      <p:bldP spid="43" grpId="0" animBg="1"/>
      <p:bldP spid="44" grpId="0"/>
      <p:bldP spid="45" grpId="0"/>
      <p:bldP spid="46" grpId="0"/>
      <p:bldP spid="47" grpId="0"/>
      <p:bldP spid="58" grpId="0"/>
      <p:bldP spid="5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331</TotalTime>
  <Words>268</Words>
  <Application>Microsoft Office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Civic</vt:lpstr>
      <vt:lpstr>Flow</vt:lpstr>
      <vt:lpstr>Executive</vt:lpstr>
      <vt:lpstr>Packager Shell Object</vt:lpstr>
      <vt:lpstr>Equation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Badal</dc:creator>
  <cp:lastModifiedBy>AL-AMIN</cp:lastModifiedBy>
  <cp:revision>129</cp:revision>
  <dcterms:created xsi:type="dcterms:W3CDTF">2015-05-14T07:14:16Z</dcterms:created>
  <dcterms:modified xsi:type="dcterms:W3CDTF">2015-07-12T07:27:13Z</dcterms:modified>
</cp:coreProperties>
</file>