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9" r:id="rId7"/>
    <p:sldId id="267" r:id="rId8"/>
    <p:sldId id="261" r:id="rId9"/>
    <p:sldId id="274" r:id="rId10"/>
    <p:sldId id="275" r:id="rId11"/>
    <p:sldId id="262" r:id="rId12"/>
    <p:sldId id="263" r:id="rId13"/>
    <p:sldId id="280" r:id="rId14"/>
    <p:sldId id="266" r:id="rId15"/>
    <p:sldId id="264" r:id="rId16"/>
    <p:sldId id="268" r:id="rId17"/>
    <p:sldId id="271" r:id="rId18"/>
    <p:sldId id="278" r:id="rId19"/>
    <p:sldId id="272" r:id="rId20"/>
    <p:sldId id="273" r:id="rId21"/>
    <p:sldId id="276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2" autoAdjust="0"/>
    <p:restoredTop sz="94660"/>
  </p:normalViewPr>
  <p:slideViewPr>
    <p:cSldViewPr>
      <p:cViewPr>
        <p:scale>
          <a:sx n="75" d="100"/>
          <a:sy n="75" d="100"/>
        </p:scale>
        <p:origin x="-2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34150-0AD4-496D-97FE-8F997A6A6F6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135E50-F127-48C3-9DDC-67BF0610B2BA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পঞ্চম শ্রেণি</a:t>
          </a:r>
          <a:endParaRPr lang="en-US" sz="4800" dirty="0">
            <a:solidFill>
              <a:schemeClr val="tx1"/>
            </a:solidFill>
          </a:endParaRPr>
        </a:p>
      </dgm:t>
    </dgm:pt>
    <dgm:pt modelId="{84E6E0DD-E25F-44F3-A3B0-849860D7C236}" type="parTrans" cxnId="{6DD62AFA-D297-4CDF-AD84-7D16D8CE0CAB}">
      <dgm:prSet/>
      <dgm:spPr/>
      <dgm:t>
        <a:bodyPr/>
        <a:lstStyle/>
        <a:p>
          <a:endParaRPr lang="en-US"/>
        </a:p>
      </dgm:t>
    </dgm:pt>
    <dgm:pt modelId="{E4414BAD-A0AC-48F4-97F7-1FDF320D61B0}" type="sibTrans" cxnId="{6DD62AFA-D297-4CDF-AD84-7D16D8CE0CAB}">
      <dgm:prSet/>
      <dgm:spPr/>
      <dgm:t>
        <a:bodyPr/>
        <a:lstStyle/>
        <a:p>
          <a:endParaRPr lang="en-US"/>
        </a:p>
      </dgm:t>
    </dgm:pt>
    <dgm:pt modelId="{C3C5E46C-09F0-45A0-84B0-D117EA23B731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বিষয়- বাংলা</a:t>
          </a:r>
        </a:p>
      </dgm:t>
    </dgm:pt>
    <dgm:pt modelId="{8344D370-F468-4C15-BA5B-3AB2A355404D}" type="parTrans" cxnId="{835D5C6A-EB6D-4088-B682-D303D9DF8260}">
      <dgm:prSet/>
      <dgm:spPr/>
      <dgm:t>
        <a:bodyPr/>
        <a:lstStyle/>
        <a:p>
          <a:endParaRPr lang="en-US"/>
        </a:p>
      </dgm:t>
    </dgm:pt>
    <dgm:pt modelId="{D7C1413C-A899-4466-90DB-A078B25A5517}" type="sibTrans" cxnId="{835D5C6A-EB6D-4088-B682-D303D9DF8260}">
      <dgm:prSet/>
      <dgm:spPr/>
      <dgm:t>
        <a:bodyPr/>
        <a:lstStyle/>
        <a:p>
          <a:endParaRPr lang="en-US"/>
        </a:p>
      </dgm:t>
    </dgm:pt>
    <dgm:pt modelId="{2D516016-FDD6-4DE2-A015-371536ACFB4E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পাঠ শিরোনাম – সুন্দরবনের প্রাণী।</a:t>
          </a:r>
          <a:endParaRPr lang="bn-BD" sz="5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E6DACCA-8257-4270-8B1A-894DCE7F98CA}" type="parTrans" cxnId="{8E022A5B-D4E1-42F4-9A39-90949A5ABD0F}">
      <dgm:prSet/>
      <dgm:spPr/>
      <dgm:t>
        <a:bodyPr/>
        <a:lstStyle/>
        <a:p>
          <a:endParaRPr lang="en-US"/>
        </a:p>
      </dgm:t>
    </dgm:pt>
    <dgm:pt modelId="{9BA2405C-9CC0-499B-B4A8-43EDDB180DC7}" type="sibTrans" cxnId="{8E022A5B-D4E1-42F4-9A39-90949A5ABD0F}">
      <dgm:prSet/>
      <dgm:spPr/>
      <dgm:t>
        <a:bodyPr/>
        <a:lstStyle/>
        <a:p>
          <a:endParaRPr lang="en-US"/>
        </a:p>
      </dgm:t>
    </dgm:pt>
    <dgm:pt modelId="{4652609A-775F-423C-9E09-2216ACF72921}">
      <dgm:prSet custT="1"/>
      <dgm:spPr>
        <a:solidFill>
          <a:schemeClr val="accent5">
            <a:lumMod val="40000"/>
            <a:lumOff val="60000"/>
          </a:schemeClr>
        </a:solidFill>
      </dgm:spPr>
      <dgm:t>
        <a:bodyPr>
          <a:prstTxWarp prst="textPlain">
            <a:avLst/>
          </a:prstTxWarp>
        </a:bodyPr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পাঠ্যাংশ – বিশ্বে  কোনো কোনো প্রাণী </a:t>
          </a:r>
          <a:r>
            <a:rPr lang="bn-BD" sz="6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..........</a:t>
          </a:r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হাতি দেখা যায়</a:t>
          </a:r>
          <a:r>
            <a: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4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C8F4B4B-084D-4E23-85FE-9DBD56E1C1EE}" type="parTrans" cxnId="{07863042-359F-406E-9DAB-98F68316E9C2}">
      <dgm:prSet/>
      <dgm:spPr/>
      <dgm:t>
        <a:bodyPr/>
        <a:lstStyle/>
        <a:p>
          <a:endParaRPr lang="en-US"/>
        </a:p>
      </dgm:t>
    </dgm:pt>
    <dgm:pt modelId="{3A23E3CF-EF93-4C27-BFB9-D71E28CC047D}" type="sibTrans" cxnId="{07863042-359F-406E-9DAB-98F68316E9C2}">
      <dgm:prSet/>
      <dgm:spPr/>
      <dgm:t>
        <a:bodyPr/>
        <a:lstStyle/>
        <a:p>
          <a:endParaRPr lang="en-US"/>
        </a:p>
      </dgm:t>
    </dgm:pt>
    <dgm:pt modelId="{552DC840-FE48-421E-ABBB-E2A88B876040}" type="pres">
      <dgm:prSet presAssocID="{5EE34150-0AD4-496D-97FE-8F997A6A6F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A261E3-4C27-4851-AEF7-D4EF4938A958}" type="pres">
      <dgm:prSet presAssocID="{4652609A-775F-423C-9E09-2216ACF72921}" presName="boxAndChildren" presStyleCnt="0"/>
      <dgm:spPr/>
    </dgm:pt>
    <dgm:pt modelId="{4C309E7A-9B4D-4C11-B9DE-2E82941295A8}" type="pres">
      <dgm:prSet presAssocID="{4652609A-775F-423C-9E09-2216ACF72921}" presName="parentTextBox" presStyleLbl="node1" presStyleIdx="0" presStyleCnt="4" custScaleX="87082" custScaleY="15437" custLinFactNeighborX="1874" custLinFactNeighborY="-276"/>
      <dgm:spPr/>
      <dgm:t>
        <a:bodyPr/>
        <a:lstStyle/>
        <a:p>
          <a:endParaRPr lang="en-US"/>
        </a:p>
      </dgm:t>
    </dgm:pt>
    <dgm:pt modelId="{FEAD2CB0-72F1-4FF9-A3E3-8D0ECCDD5039}" type="pres">
      <dgm:prSet presAssocID="{9BA2405C-9CC0-499B-B4A8-43EDDB180DC7}" presName="sp" presStyleCnt="0"/>
      <dgm:spPr/>
    </dgm:pt>
    <dgm:pt modelId="{26F0358B-7A0B-4B41-8FF4-3F74E968994D}" type="pres">
      <dgm:prSet presAssocID="{2D516016-FDD6-4DE2-A015-371536ACFB4E}" presName="arrowAndChildren" presStyleCnt="0"/>
      <dgm:spPr/>
    </dgm:pt>
    <dgm:pt modelId="{52BF0744-7102-4BEA-9CE5-BE3E9B1CE1CE}" type="pres">
      <dgm:prSet presAssocID="{2D516016-FDD6-4DE2-A015-371536ACFB4E}" presName="parentTextArrow" presStyleLbl="node1" presStyleIdx="1" presStyleCnt="4" custScaleX="65415" custScaleY="13782" custLinFactNeighborX="-2292" custLinFactNeighborY="-2324"/>
      <dgm:spPr/>
      <dgm:t>
        <a:bodyPr/>
        <a:lstStyle/>
        <a:p>
          <a:endParaRPr lang="en-US"/>
        </a:p>
      </dgm:t>
    </dgm:pt>
    <dgm:pt modelId="{82D34D45-9A03-4120-821F-BD5EF7C46231}" type="pres">
      <dgm:prSet presAssocID="{D7C1413C-A899-4466-90DB-A078B25A5517}" presName="sp" presStyleCnt="0"/>
      <dgm:spPr/>
    </dgm:pt>
    <dgm:pt modelId="{CA16186A-A5B7-440A-949E-AE1FEAED1CC5}" type="pres">
      <dgm:prSet presAssocID="{C3C5E46C-09F0-45A0-84B0-D117EA23B731}" presName="arrowAndChildren" presStyleCnt="0"/>
      <dgm:spPr/>
    </dgm:pt>
    <dgm:pt modelId="{1F9FDE48-AB57-44B0-A08A-5797689FF02A}" type="pres">
      <dgm:prSet presAssocID="{C3C5E46C-09F0-45A0-84B0-D117EA23B731}" presName="parentTextArrow" presStyleLbl="node1" presStyleIdx="2" presStyleCnt="4" custScaleX="41666" custScaleY="13424" custLinFactNeighborX="-2501" custLinFactNeighborY="-5420"/>
      <dgm:spPr/>
      <dgm:t>
        <a:bodyPr/>
        <a:lstStyle/>
        <a:p>
          <a:endParaRPr lang="en-US"/>
        </a:p>
      </dgm:t>
    </dgm:pt>
    <dgm:pt modelId="{BEDAE01B-A00F-46C1-A83B-CB4EC507F95A}" type="pres">
      <dgm:prSet presAssocID="{E4414BAD-A0AC-48F4-97F7-1FDF320D61B0}" presName="sp" presStyleCnt="0"/>
      <dgm:spPr/>
    </dgm:pt>
    <dgm:pt modelId="{CB97E01C-7411-4338-AE11-466041ADA5B9}" type="pres">
      <dgm:prSet presAssocID="{7F135E50-F127-48C3-9DDC-67BF0610B2BA}" presName="arrowAndChildren" presStyleCnt="0"/>
      <dgm:spPr/>
    </dgm:pt>
    <dgm:pt modelId="{6E5AFE68-EFC9-4FDE-886A-6A7013B9A3D9}" type="pres">
      <dgm:prSet presAssocID="{7F135E50-F127-48C3-9DDC-67BF0610B2BA}" presName="parentTextArrow" presStyleLbl="node1" presStyleIdx="3" presStyleCnt="4" custScaleX="41665" custScaleY="12817" custLinFactNeighborX="-2501" custLinFactNeighborY="-7908"/>
      <dgm:spPr/>
      <dgm:t>
        <a:bodyPr/>
        <a:lstStyle/>
        <a:p>
          <a:endParaRPr lang="en-US"/>
        </a:p>
      </dgm:t>
    </dgm:pt>
  </dgm:ptLst>
  <dgm:cxnLst>
    <dgm:cxn modelId="{6DD62AFA-D297-4CDF-AD84-7D16D8CE0CAB}" srcId="{5EE34150-0AD4-496D-97FE-8F997A6A6F6F}" destId="{7F135E50-F127-48C3-9DDC-67BF0610B2BA}" srcOrd="0" destOrd="0" parTransId="{84E6E0DD-E25F-44F3-A3B0-849860D7C236}" sibTransId="{E4414BAD-A0AC-48F4-97F7-1FDF320D61B0}"/>
    <dgm:cxn modelId="{A5D5BAD2-A064-4D6F-A7F3-1C1DE885B488}" type="presOf" srcId="{C3C5E46C-09F0-45A0-84B0-D117EA23B731}" destId="{1F9FDE48-AB57-44B0-A08A-5797689FF02A}" srcOrd="0" destOrd="0" presId="urn:microsoft.com/office/officeart/2005/8/layout/process4"/>
    <dgm:cxn modelId="{5707C1C2-5432-43AA-BA3A-EA92C7603C4C}" type="presOf" srcId="{5EE34150-0AD4-496D-97FE-8F997A6A6F6F}" destId="{552DC840-FE48-421E-ABBB-E2A88B876040}" srcOrd="0" destOrd="0" presId="urn:microsoft.com/office/officeart/2005/8/layout/process4"/>
    <dgm:cxn modelId="{D21088EB-B676-4036-92C7-1186273756B4}" type="presOf" srcId="{2D516016-FDD6-4DE2-A015-371536ACFB4E}" destId="{52BF0744-7102-4BEA-9CE5-BE3E9B1CE1CE}" srcOrd="0" destOrd="0" presId="urn:microsoft.com/office/officeart/2005/8/layout/process4"/>
    <dgm:cxn modelId="{835D5C6A-EB6D-4088-B682-D303D9DF8260}" srcId="{5EE34150-0AD4-496D-97FE-8F997A6A6F6F}" destId="{C3C5E46C-09F0-45A0-84B0-D117EA23B731}" srcOrd="1" destOrd="0" parTransId="{8344D370-F468-4C15-BA5B-3AB2A355404D}" sibTransId="{D7C1413C-A899-4466-90DB-A078B25A5517}"/>
    <dgm:cxn modelId="{07863042-359F-406E-9DAB-98F68316E9C2}" srcId="{5EE34150-0AD4-496D-97FE-8F997A6A6F6F}" destId="{4652609A-775F-423C-9E09-2216ACF72921}" srcOrd="3" destOrd="0" parTransId="{BC8F4B4B-084D-4E23-85FE-9DBD56E1C1EE}" sibTransId="{3A23E3CF-EF93-4C27-BFB9-D71E28CC047D}"/>
    <dgm:cxn modelId="{A72B05ED-F035-40B5-820C-9652E1CC0434}" type="presOf" srcId="{4652609A-775F-423C-9E09-2216ACF72921}" destId="{4C309E7A-9B4D-4C11-B9DE-2E82941295A8}" srcOrd="0" destOrd="0" presId="urn:microsoft.com/office/officeart/2005/8/layout/process4"/>
    <dgm:cxn modelId="{C07A8F47-42F1-49D1-A354-70F7382DC4C2}" type="presOf" srcId="{7F135E50-F127-48C3-9DDC-67BF0610B2BA}" destId="{6E5AFE68-EFC9-4FDE-886A-6A7013B9A3D9}" srcOrd="0" destOrd="0" presId="urn:microsoft.com/office/officeart/2005/8/layout/process4"/>
    <dgm:cxn modelId="{8E022A5B-D4E1-42F4-9A39-90949A5ABD0F}" srcId="{5EE34150-0AD4-496D-97FE-8F997A6A6F6F}" destId="{2D516016-FDD6-4DE2-A015-371536ACFB4E}" srcOrd="2" destOrd="0" parTransId="{EE6DACCA-8257-4270-8B1A-894DCE7F98CA}" sibTransId="{9BA2405C-9CC0-499B-B4A8-43EDDB180DC7}"/>
    <dgm:cxn modelId="{35B22C1A-4A54-4BB2-B695-3CD3EDB4F38E}" type="presParOf" srcId="{552DC840-FE48-421E-ABBB-E2A88B876040}" destId="{24A261E3-4C27-4851-AEF7-D4EF4938A958}" srcOrd="0" destOrd="0" presId="urn:microsoft.com/office/officeart/2005/8/layout/process4"/>
    <dgm:cxn modelId="{934CA942-838F-433B-96A9-0221A86F8F34}" type="presParOf" srcId="{24A261E3-4C27-4851-AEF7-D4EF4938A958}" destId="{4C309E7A-9B4D-4C11-B9DE-2E82941295A8}" srcOrd="0" destOrd="0" presId="urn:microsoft.com/office/officeart/2005/8/layout/process4"/>
    <dgm:cxn modelId="{CF6E563F-154E-4FE6-9800-CB2F18D201D4}" type="presParOf" srcId="{552DC840-FE48-421E-ABBB-E2A88B876040}" destId="{FEAD2CB0-72F1-4FF9-A3E3-8D0ECCDD5039}" srcOrd="1" destOrd="0" presId="urn:microsoft.com/office/officeart/2005/8/layout/process4"/>
    <dgm:cxn modelId="{657F14E9-F32C-42FB-AF91-A2279E3DBA61}" type="presParOf" srcId="{552DC840-FE48-421E-ABBB-E2A88B876040}" destId="{26F0358B-7A0B-4B41-8FF4-3F74E968994D}" srcOrd="2" destOrd="0" presId="urn:microsoft.com/office/officeart/2005/8/layout/process4"/>
    <dgm:cxn modelId="{4E9863AF-6CDB-4B23-822C-0937FC4D5DA1}" type="presParOf" srcId="{26F0358B-7A0B-4B41-8FF4-3F74E968994D}" destId="{52BF0744-7102-4BEA-9CE5-BE3E9B1CE1CE}" srcOrd="0" destOrd="0" presId="urn:microsoft.com/office/officeart/2005/8/layout/process4"/>
    <dgm:cxn modelId="{818A2BAE-E4FD-4E5D-A2ED-012AFEC9591C}" type="presParOf" srcId="{552DC840-FE48-421E-ABBB-E2A88B876040}" destId="{82D34D45-9A03-4120-821F-BD5EF7C46231}" srcOrd="3" destOrd="0" presId="urn:microsoft.com/office/officeart/2005/8/layout/process4"/>
    <dgm:cxn modelId="{8CE4B7F9-224A-41D7-8AB8-00CFDCF6F5D1}" type="presParOf" srcId="{552DC840-FE48-421E-ABBB-E2A88B876040}" destId="{CA16186A-A5B7-440A-949E-AE1FEAED1CC5}" srcOrd="4" destOrd="0" presId="urn:microsoft.com/office/officeart/2005/8/layout/process4"/>
    <dgm:cxn modelId="{1E98D607-2A90-42DD-96EA-F3571164AB32}" type="presParOf" srcId="{CA16186A-A5B7-440A-949E-AE1FEAED1CC5}" destId="{1F9FDE48-AB57-44B0-A08A-5797689FF02A}" srcOrd="0" destOrd="0" presId="urn:microsoft.com/office/officeart/2005/8/layout/process4"/>
    <dgm:cxn modelId="{A31A22D0-EACE-47AB-8344-79A38711AD01}" type="presParOf" srcId="{552DC840-FE48-421E-ABBB-E2A88B876040}" destId="{BEDAE01B-A00F-46C1-A83B-CB4EC507F95A}" srcOrd="5" destOrd="0" presId="urn:microsoft.com/office/officeart/2005/8/layout/process4"/>
    <dgm:cxn modelId="{82C9DA87-F5BE-41E9-AF35-2FFAFC80B66C}" type="presParOf" srcId="{552DC840-FE48-421E-ABBB-E2A88B876040}" destId="{CB97E01C-7411-4338-AE11-466041ADA5B9}" srcOrd="6" destOrd="0" presId="urn:microsoft.com/office/officeart/2005/8/layout/process4"/>
    <dgm:cxn modelId="{98D52DC1-4EB0-484E-9684-3EE8B8F4E097}" type="presParOf" srcId="{CB97E01C-7411-4338-AE11-466041ADA5B9}" destId="{6E5AFE68-EFC9-4FDE-886A-6A7013B9A3D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415FDB-C1BF-41CA-8AFB-BC7AA61DF1D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6BA167-8185-4BDD-B87A-673684A45817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>
          <a:prstTxWarp prst="textPlain">
            <a:avLst/>
          </a:prstTxWarp>
        </a:bodyPr>
        <a:lstStyle/>
        <a:p>
          <a:r>
            <a:rPr lang="bn-BD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অবলুপ্ত</a:t>
          </a:r>
          <a:endParaRPr lang="en-US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55B28E13-F606-4012-A538-6A47A9DC92CD}" type="parTrans" cxnId="{9DA9E56A-7311-4953-9E01-34F2C3927CD0}">
      <dgm:prSet/>
      <dgm:spPr/>
      <dgm:t>
        <a:bodyPr/>
        <a:lstStyle/>
        <a:p>
          <a:endParaRPr lang="en-US"/>
        </a:p>
      </dgm:t>
    </dgm:pt>
    <dgm:pt modelId="{18824E87-6E78-4EB4-BA9F-B81630D98ED7}" type="sibTrans" cxnId="{9DA9E56A-7311-4953-9E01-34F2C3927CD0}">
      <dgm:prSet/>
      <dgm:spPr/>
      <dgm:t>
        <a:bodyPr/>
        <a:lstStyle/>
        <a:p>
          <a:endParaRPr lang="en-US"/>
        </a:p>
      </dgm:t>
    </dgm:pt>
    <dgm:pt modelId="{EFFF4D7F-5414-4205-BC93-293797E45078}">
      <dgm:prSet phldrT="[Text]"/>
      <dgm:spPr/>
      <dgm:t>
        <a:bodyPr>
          <a:prstTxWarp prst="textPlain">
            <a:avLst/>
          </a:prstTxWarp>
        </a:bodyPr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সুন্দরবনে এখন আর দেখা যায় না এমন ৩টি প্রাণীর নাম লেখ।</a:t>
          </a:r>
          <a:endParaRPr lang="en-US" dirty="0"/>
        </a:p>
      </dgm:t>
    </dgm:pt>
    <dgm:pt modelId="{A82AFF5A-696A-4CEE-908C-BBBF4800FD26}" type="parTrans" cxnId="{7203A319-2939-41BE-A822-89BDFD99EAA0}">
      <dgm:prSet/>
      <dgm:spPr/>
      <dgm:t>
        <a:bodyPr/>
        <a:lstStyle/>
        <a:p>
          <a:endParaRPr lang="en-US"/>
        </a:p>
      </dgm:t>
    </dgm:pt>
    <dgm:pt modelId="{A8961706-4BC8-480E-8CD5-BE026AB6CD11}" type="sibTrans" cxnId="{7203A319-2939-41BE-A822-89BDFD99EAA0}">
      <dgm:prSet/>
      <dgm:spPr/>
      <dgm:t>
        <a:bodyPr/>
        <a:lstStyle/>
        <a:p>
          <a:endParaRPr lang="en-US"/>
        </a:p>
      </dgm:t>
    </dgm:pt>
    <dgm:pt modelId="{555B7B6B-31CD-4CE8-9436-3493EC5C695A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>
          <a:prstTxWarp prst="textPlain">
            <a:avLst/>
          </a:prstTxWarp>
        </a:bodyPr>
        <a:lstStyle/>
        <a:p>
          <a:r>
            <a:rPr lang="bn-BD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যথেষ্ট</a:t>
          </a:r>
          <a:endParaRPr lang="en-US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93EFFAB5-02B8-4FD7-847B-7FC9627FC8FE}" type="parTrans" cxnId="{952FB868-33A4-4DB1-B516-47D4D90DAF8E}">
      <dgm:prSet/>
      <dgm:spPr/>
      <dgm:t>
        <a:bodyPr/>
        <a:lstStyle/>
        <a:p>
          <a:endParaRPr lang="en-US"/>
        </a:p>
      </dgm:t>
    </dgm:pt>
    <dgm:pt modelId="{5B3D6910-A3CE-4586-9FF7-57C6122453D3}" type="sibTrans" cxnId="{952FB868-33A4-4DB1-B516-47D4D90DAF8E}">
      <dgm:prSet/>
      <dgm:spPr/>
      <dgm:t>
        <a:bodyPr/>
        <a:lstStyle/>
        <a:p>
          <a:endParaRPr lang="en-US"/>
        </a:p>
      </dgm:t>
    </dgm:pt>
    <dgm:pt modelId="{3B3222CE-8605-49F3-A303-A0288C3044D5}">
      <dgm:prSet phldrT="[Text]"/>
      <dgm:spPr/>
      <dgm:t>
        <a:bodyPr>
          <a:prstTxWarp prst="textPlain">
            <a:avLst/>
          </a:prstTxWarp>
        </a:bodyPr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দলে আলোচনার মাধ্যমে সুন্দরবনে পাওয়া যায় এমন ৩ টি প্রাণীর নাম লেখ।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AEE2C29-A98F-4FE4-95BD-66DC77A0AC3D}" type="sibTrans" cxnId="{5DD25696-9992-4567-B6A4-58B3ACC2229A}">
      <dgm:prSet/>
      <dgm:spPr/>
      <dgm:t>
        <a:bodyPr/>
        <a:lstStyle/>
        <a:p>
          <a:endParaRPr lang="en-US"/>
        </a:p>
      </dgm:t>
    </dgm:pt>
    <dgm:pt modelId="{2981FFB7-AA16-479B-A701-B4ED3AB16068}" type="parTrans" cxnId="{5DD25696-9992-4567-B6A4-58B3ACC2229A}">
      <dgm:prSet/>
      <dgm:spPr/>
      <dgm:t>
        <a:bodyPr/>
        <a:lstStyle/>
        <a:p>
          <a:endParaRPr lang="en-US"/>
        </a:p>
      </dgm:t>
    </dgm:pt>
    <dgm:pt modelId="{1F6AB826-F381-4BB6-8713-FA74907EA9E3}" type="pres">
      <dgm:prSet presAssocID="{03415FDB-C1BF-41CA-8AFB-BC7AA61DF1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FB4EB4-06FC-4F19-AD8D-C7C0E0031899}" type="pres">
      <dgm:prSet presAssocID="{746BA167-8185-4BDD-B87A-673684A45817}" presName="composite" presStyleCnt="0"/>
      <dgm:spPr/>
    </dgm:pt>
    <dgm:pt modelId="{A421A71A-5220-4B05-A73B-41B4847A9DF1}" type="pres">
      <dgm:prSet presAssocID="{746BA167-8185-4BDD-B87A-673684A45817}" presName="parentText" presStyleLbl="alignNode1" presStyleIdx="0" presStyleCnt="2" custLinFactNeighborX="-5088" custLinFactNeighborY="-1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FB829-3890-4784-B201-B2E5B45BA80B}" type="pres">
      <dgm:prSet presAssocID="{746BA167-8185-4BDD-B87A-673684A45817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7A751-55B1-445F-9BE0-CB1AF6CF8129}" type="pres">
      <dgm:prSet presAssocID="{18824E87-6E78-4EB4-BA9F-B81630D98ED7}" presName="sp" presStyleCnt="0"/>
      <dgm:spPr/>
    </dgm:pt>
    <dgm:pt modelId="{4D806FA9-9C7F-4D92-9307-4ED99F4219FB}" type="pres">
      <dgm:prSet presAssocID="{555B7B6B-31CD-4CE8-9436-3493EC5C695A}" presName="composite" presStyleCnt="0"/>
      <dgm:spPr/>
    </dgm:pt>
    <dgm:pt modelId="{C8DFC535-99DF-434D-AF8C-D830524CDEC0}" type="pres">
      <dgm:prSet presAssocID="{555B7B6B-31CD-4CE8-9436-3493EC5C695A}" presName="parentText" presStyleLbl="alignNode1" presStyleIdx="1" presStyleCnt="2" custLinFactNeighborX="24" custLinFactNeighborY="51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DFF37-C421-4D3B-AC57-88FE126F8408}" type="pres">
      <dgm:prSet presAssocID="{555B7B6B-31CD-4CE8-9436-3493EC5C695A}" presName="descendantText" presStyleLbl="alignAcc1" presStyleIdx="1" presStyleCnt="2" custScaleX="100027" custScaleY="95594" custLinFactNeighborY="-1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112989-180E-4696-B6C7-387E3E744612}" type="presOf" srcId="{555B7B6B-31CD-4CE8-9436-3493EC5C695A}" destId="{C8DFC535-99DF-434D-AF8C-D830524CDEC0}" srcOrd="0" destOrd="0" presId="urn:microsoft.com/office/officeart/2005/8/layout/chevron2"/>
    <dgm:cxn modelId="{25C5BE85-74E9-43F1-A6DE-C84856A6D92E}" type="presOf" srcId="{3B3222CE-8605-49F3-A303-A0288C3044D5}" destId="{9CFDFF37-C421-4D3B-AC57-88FE126F8408}" srcOrd="0" destOrd="0" presId="urn:microsoft.com/office/officeart/2005/8/layout/chevron2"/>
    <dgm:cxn modelId="{5DD25696-9992-4567-B6A4-58B3ACC2229A}" srcId="{555B7B6B-31CD-4CE8-9436-3493EC5C695A}" destId="{3B3222CE-8605-49F3-A303-A0288C3044D5}" srcOrd="0" destOrd="0" parTransId="{2981FFB7-AA16-479B-A701-B4ED3AB16068}" sibTransId="{9AEE2C29-A98F-4FE4-95BD-66DC77A0AC3D}"/>
    <dgm:cxn modelId="{14E25E30-8C78-4D1D-A93A-ECAC1B2B936E}" type="presOf" srcId="{746BA167-8185-4BDD-B87A-673684A45817}" destId="{A421A71A-5220-4B05-A73B-41B4847A9DF1}" srcOrd="0" destOrd="0" presId="urn:microsoft.com/office/officeart/2005/8/layout/chevron2"/>
    <dgm:cxn modelId="{7203A319-2939-41BE-A822-89BDFD99EAA0}" srcId="{746BA167-8185-4BDD-B87A-673684A45817}" destId="{EFFF4D7F-5414-4205-BC93-293797E45078}" srcOrd="0" destOrd="0" parTransId="{A82AFF5A-696A-4CEE-908C-BBBF4800FD26}" sibTransId="{A8961706-4BC8-480E-8CD5-BE026AB6CD11}"/>
    <dgm:cxn modelId="{C61ADDD2-DD1C-472C-A0EE-73F02E8376CD}" type="presOf" srcId="{03415FDB-C1BF-41CA-8AFB-BC7AA61DF1DD}" destId="{1F6AB826-F381-4BB6-8713-FA74907EA9E3}" srcOrd="0" destOrd="0" presId="urn:microsoft.com/office/officeart/2005/8/layout/chevron2"/>
    <dgm:cxn modelId="{2424A5DF-E251-420E-8E63-8521681D55CC}" type="presOf" srcId="{EFFF4D7F-5414-4205-BC93-293797E45078}" destId="{E67FB829-3890-4784-B201-B2E5B45BA80B}" srcOrd="0" destOrd="0" presId="urn:microsoft.com/office/officeart/2005/8/layout/chevron2"/>
    <dgm:cxn modelId="{952FB868-33A4-4DB1-B516-47D4D90DAF8E}" srcId="{03415FDB-C1BF-41CA-8AFB-BC7AA61DF1DD}" destId="{555B7B6B-31CD-4CE8-9436-3493EC5C695A}" srcOrd="1" destOrd="0" parTransId="{93EFFAB5-02B8-4FD7-847B-7FC9627FC8FE}" sibTransId="{5B3D6910-A3CE-4586-9FF7-57C6122453D3}"/>
    <dgm:cxn modelId="{9DA9E56A-7311-4953-9E01-34F2C3927CD0}" srcId="{03415FDB-C1BF-41CA-8AFB-BC7AA61DF1DD}" destId="{746BA167-8185-4BDD-B87A-673684A45817}" srcOrd="0" destOrd="0" parTransId="{55B28E13-F606-4012-A538-6A47A9DC92CD}" sibTransId="{18824E87-6E78-4EB4-BA9F-B81630D98ED7}"/>
    <dgm:cxn modelId="{3C5CD036-F904-4DAF-9F47-820E13835B12}" type="presParOf" srcId="{1F6AB826-F381-4BB6-8713-FA74907EA9E3}" destId="{69FB4EB4-06FC-4F19-AD8D-C7C0E0031899}" srcOrd="0" destOrd="0" presId="urn:microsoft.com/office/officeart/2005/8/layout/chevron2"/>
    <dgm:cxn modelId="{94E8905F-4F97-4059-AB8D-BD9E086C7B44}" type="presParOf" srcId="{69FB4EB4-06FC-4F19-AD8D-C7C0E0031899}" destId="{A421A71A-5220-4B05-A73B-41B4847A9DF1}" srcOrd="0" destOrd="0" presId="urn:microsoft.com/office/officeart/2005/8/layout/chevron2"/>
    <dgm:cxn modelId="{D7CA7F0A-86D8-44EB-A252-60A505AEFE09}" type="presParOf" srcId="{69FB4EB4-06FC-4F19-AD8D-C7C0E0031899}" destId="{E67FB829-3890-4784-B201-B2E5B45BA80B}" srcOrd="1" destOrd="0" presId="urn:microsoft.com/office/officeart/2005/8/layout/chevron2"/>
    <dgm:cxn modelId="{E70340E7-59EE-4D47-8FCE-3A5D2ED43262}" type="presParOf" srcId="{1F6AB826-F381-4BB6-8713-FA74907EA9E3}" destId="{B5B7A751-55B1-445F-9BE0-CB1AF6CF8129}" srcOrd="1" destOrd="0" presId="urn:microsoft.com/office/officeart/2005/8/layout/chevron2"/>
    <dgm:cxn modelId="{878DE8FE-CE20-4645-8818-A0A66E37E502}" type="presParOf" srcId="{1F6AB826-F381-4BB6-8713-FA74907EA9E3}" destId="{4D806FA9-9C7F-4D92-9307-4ED99F4219FB}" srcOrd="2" destOrd="0" presId="urn:microsoft.com/office/officeart/2005/8/layout/chevron2"/>
    <dgm:cxn modelId="{CF9DB7FD-DC4A-4043-A98D-157E56E28BD7}" type="presParOf" srcId="{4D806FA9-9C7F-4D92-9307-4ED99F4219FB}" destId="{C8DFC535-99DF-434D-AF8C-D830524CDEC0}" srcOrd="0" destOrd="0" presId="urn:microsoft.com/office/officeart/2005/8/layout/chevron2"/>
    <dgm:cxn modelId="{A7FECDA1-E4D4-41A4-B592-2F21825AC72A}" type="presParOf" srcId="{4D806FA9-9C7F-4D92-9307-4ED99F4219FB}" destId="{9CFDFF37-C421-4D3B-AC57-88FE126F840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309E7A-9B4D-4C11-B9DE-2E82941295A8}">
      <dsp:nvSpPr>
        <dsp:cNvPr id="0" name=""/>
        <dsp:cNvSpPr/>
      </dsp:nvSpPr>
      <dsp:spPr>
        <a:xfrm>
          <a:off x="761969" y="3277591"/>
          <a:ext cx="7962778" cy="71684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prstTxWarp prst="textPlain">
            <a:avLst/>
          </a:prstTxWarp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পাঠ্যাংশ – বিশ্বে  কোনো কোনো প্রাণী </a:t>
          </a:r>
          <a:r>
            <a:rPr lang="bn-BD" sz="6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..........</a:t>
          </a: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হাতি দেখা যায়</a:t>
          </a:r>
          <a:r>
            <a:rPr lang="bn-BD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4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761969" y="3277591"/>
        <a:ext cx="7962778" cy="716841"/>
      </dsp:txXfrm>
    </dsp:sp>
    <dsp:sp modelId="{52BF0744-7102-4BEA-9CE5-BE3E9B1CE1CE}">
      <dsp:nvSpPr>
        <dsp:cNvPr id="0" name=""/>
        <dsp:cNvSpPr/>
      </dsp:nvSpPr>
      <dsp:spPr>
        <a:xfrm rot="10800000">
          <a:off x="1371645" y="2209780"/>
          <a:ext cx="5981547" cy="984303"/>
        </a:xfrm>
        <a:prstGeom prst="upArrowCallou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পাঠ শিরোনাম – সুন্দরবনের প্রাণী।</a:t>
          </a:r>
          <a:endParaRPr lang="bn-BD" sz="5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1371645" y="2209780"/>
        <a:ext cx="5981547" cy="984303"/>
      </dsp:txXfrm>
    </dsp:sp>
    <dsp:sp modelId="{1F9FDE48-AB57-44B0-A08A-5797689FF02A}">
      <dsp:nvSpPr>
        <dsp:cNvPr id="0" name=""/>
        <dsp:cNvSpPr/>
      </dsp:nvSpPr>
      <dsp:spPr>
        <a:xfrm rot="10800000">
          <a:off x="2438339" y="1099585"/>
          <a:ext cx="3809939" cy="958735"/>
        </a:xfrm>
        <a:prstGeom prst="upArrowCallou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বিষয়- বাংলা</a:t>
          </a:r>
        </a:p>
      </dsp:txBody>
      <dsp:txXfrm rot="10800000">
        <a:off x="2438339" y="1099585"/>
        <a:ext cx="3809939" cy="958735"/>
      </dsp:txXfrm>
    </dsp:sp>
    <dsp:sp modelId="{6E5AFE68-EFC9-4FDE-886A-6A7013B9A3D9}">
      <dsp:nvSpPr>
        <dsp:cNvPr id="0" name=""/>
        <dsp:cNvSpPr/>
      </dsp:nvSpPr>
      <dsp:spPr>
        <a:xfrm rot="10800000">
          <a:off x="2438384" y="76164"/>
          <a:ext cx="3809847" cy="915383"/>
        </a:xfrm>
        <a:prstGeom prst="upArrowCallou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পঞ্চম শ্রেণি</a:t>
          </a:r>
          <a:endParaRPr lang="en-US" sz="4800" kern="1200" dirty="0">
            <a:solidFill>
              <a:schemeClr val="tx1"/>
            </a:solidFill>
          </a:endParaRPr>
        </a:p>
      </dsp:txBody>
      <dsp:txXfrm rot="10800000">
        <a:off x="2438384" y="76164"/>
        <a:ext cx="3809847" cy="91538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87093-74CE-4D31-B1E2-D885CC8FAAC6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657F6-99AF-4ACD-AC47-55D336E47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57F6-99AF-4ACD-AC47-55D336E47B2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57F6-99AF-4ACD-AC47-55D336E47B2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57F6-99AF-4ACD-AC47-55D336E47B2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eefers_AnimatedFlowers232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9144000" cy="6890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2362200"/>
            <a:ext cx="7010400" cy="31547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99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on-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534400" cy="47529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85800" y="5587425"/>
            <a:ext cx="20574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সিংহ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5562600"/>
            <a:ext cx="31242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আফ্রিকা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ger_in_Ranthambh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7200" y="-76200"/>
            <a:ext cx="9601200" cy="708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ian leopar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8991600" cy="5486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362200" y="5486400"/>
            <a:ext cx="4191000" cy="1371600"/>
            <a:chOff x="2362200" y="5410200"/>
            <a:chExt cx="4191000" cy="1447800"/>
          </a:xfrm>
        </p:grpSpPr>
        <p:sp>
          <p:nvSpPr>
            <p:cNvPr id="7" name="Explosion 1 6"/>
            <p:cNvSpPr/>
            <p:nvPr/>
          </p:nvSpPr>
          <p:spPr>
            <a:xfrm>
              <a:off x="2362200" y="5410200"/>
              <a:ext cx="4191000" cy="1447800"/>
            </a:xfrm>
            <a:prstGeom prst="irregularSeal1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76600" y="5812367"/>
              <a:ext cx="2286000" cy="4572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চিতাবাঘ</a:t>
              </a:r>
              <a:endPara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4633462_d00bf9baf9_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0" y="5867400"/>
            <a:ext cx="15240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ওলবাঘ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rnean-rhino-300x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5791200"/>
            <a:ext cx="31242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গন্ডার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81000"/>
            <a:ext cx="9296400" cy="7086600"/>
            <a:chOff x="0" y="-381000"/>
            <a:chExt cx="9296400" cy="7086600"/>
          </a:xfrm>
        </p:grpSpPr>
        <p:pic>
          <p:nvPicPr>
            <p:cNvPr id="2" name="Picture 1" descr="kinabatangan3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381000"/>
              <a:ext cx="9296400" cy="7086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28600" y="5410200"/>
              <a:ext cx="3657600" cy="990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dirty="0" smtClean="0">
                  <a:blipFill>
                    <a:blip r:embed="rId3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 হাতি </a:t>
              </a:r>
              <a:endParaRPr lang="en-US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_bg_343168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8200" cy="3352800"/>
          </a:xfrm>
          <a:prstGeom prst="rect">
            <a:avLst/>
          </a:prstGeom>
        </p:spPr>
      </p:pic>
      <p:pic>
        <p:nvPicPr>
          <p:cNvPr id="4" name="Picture 3" descr="14704_indonesia_mangrove4_w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352800"/>
          </a:xfrm>
          <a:prstGeom prst="rect">
            <a:avLst/>
          </a:prstGeom>
        </p:spPr>
      </p:pic>
      <p:pic>
        <p:nvPicPr>
          <p:cNvPr id="5" name="Picture 4" descr="royal-bengal-tig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352800"/>
            <a:ext cx="4495800" cy="3733800"/>
          </a:xfrm>
          <a:prstGeom prst="rect">
            <a:avLst/>
          </a:prstGeom>
        </p:spPr>
      </p:pic>
      <p:pic>
        <p:nvPicPr>
          <p:cNvPr id="2" name="Picture 1" descr="11111_664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52800"/>
            <a:ext cx="4648200" cy="3541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304800" y="457200"/>
            <a:chExt cx="4419600" cy="1447800"/>
          </a:xfrm>
        </p:grpSpPr>
        <p:sp>
          <p:nvSpPr>
            <p:cNvPr id="3" name="Frame 2"/>
            <p:cNvSpPr/>
            <p:nvPr/>
          </p:nvSpPr>
          <p:spPr>
            <a:xfrm>
              <a:off x="304800" y="457200"/>
              <a:ext cx="4419600" cy="1447800"/>
            </a:xfrm>
            <a:prstGeom prst="frame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2000" y="685800"/>
              <a:ext cx="3505200" cy="92333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5400" dirty="0" smtClean="0">
                  <a:blipFill>
                    <a:blip r:embed="rId4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শিক্ষকের পাঠ</a:t>
              </a:r>
              <a:endParaRPr lang="en-US" sz="54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838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85720" y="274638"/>
            <a:ext cx="8401080" cy="654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শব্দের অর্থ গুলো  জেনে  বাক্য তৈরি করি  ।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9774" y="2071679"/>
            <a:ext cx="1928826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6"/>
            </a:solidFill>
          </a:ln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যা লোপ পেয়েছে   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191000" y="1981200"/>
            <a:ext cx="450059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মাটি খুড়ে অবলুপ্ত অনেক সভ্যতার </a:t>
            </a:r>
          </a:p>
          <a:p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ধ্বংসাবশেষ খুজে পাওয়া গেছে।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057400" y="3043535"/>
            <a:ext cx="19812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নিপুণ, পটু    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214810" y="3000372"/>
            <a:ext cx="442915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সাঁতারে ছেলেটি খুব দক্ষ।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981200" y="3886200"/>
            <a:ext cx="21336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যার মুল্য নির্ধারণ করাযায় না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343400" y="3886200"/>
            <a:ext cx="4343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সুস্বাস্থ্যই জীবনের অমূল্য সম্পদ।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286248" y="4719935"/>
            <a:ext cx="428628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ভালো মতো চর্বন করে ভক্ষণ  কর।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114536" y="5558135"/>
            <a:ext cx="1771664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মনে রাখা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286248" y="5558135"/>
            <a:ext cx="421484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সৃষ্ঠি কর্তার কথা স্মরণে রেখ।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7400" y="4766603"/>
            <a:ext cx="18288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খাওয়া    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10200" y="1219200"/>
            <a:ext cx="18288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বাক্য  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362200" y="1143000"/>
            <a:ext cx="1524000" cy="609599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6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অর্থ  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" y="1143000"/>
            <a:ext cx="1752600" cy="5979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মূল শব্দ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52400" y="2133600"/>
            <a:ext cx="17526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অবলুপ্ত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52400" y="2971800"/>
            <a:ext cx="1600200" cy="4455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দক্ষ 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6200" y="3886200"/>
            <a:ext cx="17526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অমুল্য  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" y="4736068"/>
            <a:ext cx="1600200" cy="5217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ভক্ষণ করা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6200" y="5650468"/>
            <a:ext cx="16764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স্মরণে রাখা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5" grpId="0" animBg="1"/>
      <p:bldP spid="26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1905000"/>
            <a:ext cx="8153400" cy="3124199"/>
            <a:chOff x="609600" y="1710267"/>
            <a:chExt cx="7922643" cy="1909233"/>
          </a:xfrm>
        </p:grpSpPr>
        <p:sp>
          <p:nvSpPr>
            <p:cNvPr id="2" name="Frame 1"/>
            <p:cNvSpPr/>
            <p:nvPr/>
          </p:nvSpPr>
          <p:spPr>
            <a:xfrm>
              <a:off x="609600" y="1710267"/>
              <a:ext cx="7922643" cy="1909233"/>
            </a:xfrm>
            <a:prstGeom prst="frame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43000" y="1849967"/>
              <a:ext cx="7315200" cy="16764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>
                  <a:gd name="adj" fmla="val 49807"/>
                </a:avLst>
              </a:prstTxWarp>
              <a:spAutoFit/>
            </a:bodyPr>
            <a:lstStyle/>
            <a:p>
              <a:r>
                <a:rPr lang="bn-BD" b="1" dirty="0" smtClean="0">
                  <a:blipFill>
                    <a:blip r:embed="rId4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শিক্ষার্থীর নীরব পাঠ</a:t>
              </a:r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1"/>
            <a:ext cx="8686800" cy="4495800"/>
          </a:xfrm>
          <a:blipFill>
            <a:blip r:embed="rId2" cstate="print"/>
            <a:tile tx="0" ty="0" sx="100000" sy="100000" flip="none" algn="tl"/>
          </a:blip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এস এম গোলাম রহমান</a:t>
            </a:r>
            <a:endParaRPr lang="bn-BD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r">
              <a:buNone/>
            </a:pP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r">
              <a:buNone/>
            </a:pPr>
            <a:r>
              <a:rPr lang="bn-BD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ড্যামরাইল সর</a:t>
            </a:r>
            <a:r>
              <a:rPr lang="en-US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প্রাথ</a:t>
            </a:r>
            <a:r>
              <a:rPr lang="en-US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বিদ্যালয়</a:t>
            </a:r>
          </a:p>
          <a:p>
            <a:pPr algn="r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কালিগঞ্জ, সাতক্ষীরা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 নং-০১৭১২-৯৫৮৩০১</a:t>
            </a:r>
          </a:p>
          <a:p>
            <a:pPr algn="r"/>
            <a:r>
              <a:rPr lang="bn-BD" dirty="0" smtClean="0">
                <a:latin typeface="NikoshBAN" pitchFamily="2" charset="0"/>
                <a:cs typeface="NikoshBAN" pitchFamily="2" charset="0"/>
              </a:rPr>
              <a:t>ই-মেইল =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  <a:cs typeface="NikoshBAN" pitchFamily="2" charset="0"/>
              </a:rPr>
              <a:t>golamrefa7@gmail.com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rial Rounded MT Bold" pitchFamily="34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2438400" y="228600"/>
            <a:ext cx="4419600" cy="990600"/>
          </a:xfrm>
          <a:prstGeom prst="beve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4114800" cy="609600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GOLAM  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751" y="2438400"/>
            <a:ext cx="2786449" cy="3436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6600" y="304800"/>
            <a:ext cx="3200400" cy="1143000"/>
            <a:chOff x="2438400" y="1905000"/>
            <a:chExt cx="3200400" cy="1143000"/>
          </a:xfrm>
        </p:grpSpPr>
        <p:sp>
          <p:nvSpPr>
            <p:cNvPr id="2" name="Frame 1"/>
            <p:cNvSpPr/>
            <p:nvPr/>
          </p:nvSpPr>
          <p:spPr>
            <a:xfrm>
              <a:off x="2438400" y="1905000"/>
              <a:ext cx="3200400" cy="1143000"/>
            </a:xfrm>
            <a:prstGeom prst="fram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43200" y="2057400"/>
              <a:ext cx="2819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10" name="Diagram 9"/>
          <p:cNvGraphicFramePr/>
          <p:nvPr/>
        </p:nvGraphicFramePr>
        <p:xfrm>
          <a:off x="457200" y="1905000"/>
          <a:ext cx="8534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67000" y="228600"/>
            <a:ext cx="3733800" cy="1295400"/>
            <a:chOff x="2667000" y="228600"/>
            <a:chExt cx="3733800" cy="1295400"/>
          </a:xfrm>
        </p:grpSpPr>
        <p:sp>
          <p:nvSpPr>
            <p:cNvPr id="2" name="Frame 1"/>
            <p:cNvSpPr/>
            <p:nvPr/>
          </p:nvSpPr>
          <p:spPr>
            <a:xfrm>
              <a:off x="2667000" y="228600"/>
              <a:ext cx="3733800" cy="1295400"/>
            </a:xfrm>
            <a:prstGeom prst="fram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19400" y="457200"/>
              <a:ext cx="3352800" cy="8382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>
                  <a:gd name="adj" fmla="val 50857"/>
                </a:avLst>
              </a:prstTxWarp>
              <a:spAutoFit/>
            </a:bodyPr>
            <a:lstStyle/>
            <a:p>
              <a:r>
                <a:rPr lang="bn-BD" dirty="0" smtClean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200" y="1828800"/>
            <a:ext cx="90678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প্রশ্নত্তোর এর মাধ্যমে।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048000"/>
            <a:ext cx="8153400" cy="2514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রাজা প্রতাপাদিত্য কোন প্রাণী স্বীকারে দক্ষ ছিলেন।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বাংলাদেশের কোন অঞ্চলে হাতি পাওয়া যায় 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সুন্দরবনের কয়েকটি প্রাণীর নাম বলো।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g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1778000" cy="1409065"/>
          </a:xfrm>
          <a:prstGeom prst="rect">
            <a:avLst/>
          </a:prstGeom>
        </p:spPr>
      </p:pic>
      <p:pic>
        <p:nvPicPr>
          <p:cNvPr id="9" name="Picture 8" descr="g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28600"/>
            <a:ext cx="1778000" cy="1409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v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600"/>
            <a:ext cx="9144000" cy="7086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2819400"/>
            <a:ext cx="7620000" cy="3200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130"/>
              </a:avLst>
            </a:prstTxWarp>
            <a:spAutoFit/>
          </a:bodyPr>
          <a:lstStyle/>
          <a:p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 rot="10800000" flipH="1" flipV="1">
            <a:off x="2057400" y="533400"/>
            <a:ext cx="4572000" cy="685800"/>
          </a:xfrm>
        </p:spPr>
        <p:txBody>
          <a:bodyPr>
            <a:prstTxWarp prst="textPlain">
              <a:avLst>
                <a:gd name="adj" fmla="val 50000"/>
              </a:avLst>
            </a:prstTxWarp>
            <a:normAutofit fontScale="90000"/>
          </a:bodyPr>
          <a:lstStyle/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828800" y="228600"/>
            <a:ext cx="5029200" cy="1295400"/>
          </a:xfrm>
          <a:prstGeom prst="fram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0" y="2209800"/>
          <a:ext cx="9144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76400" y="0"/>
            <a:ext cx="4800600" cy="1447800"/>
            <a:chOff x="457200" y="0"/>
            <a:chExt cx="4800600" cy="1447800"/>
          </a:xfrm>
        </p:grpSpPr>
        <p:sp>
          <p:nvSpPr>
            <p:cNvPr id="5" name="Horizontal Scroll 4"/>
            <p:cNvSpPr/>
            <p:nvPr/>
          </p:nvSpPr>
          <p:spPr>
            <a:xfrm>
              <a:off x="457200" y="0"/>
              <a:ext cx="4800600" cy="1447800"/>
            </a:xfrm>
            <a:prstGeom prst="horizontalScroll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5800" y="228600"/>
              <a:ext cx="4419600" cy="8382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" y="3200400"/>
            <a:ext cx="8229600" cy="1905000"/>
            <a:chOff x="457200" y="3048000"/>
            <a:chExt cx="7772400" cy="1905000"/>
          </a:xfrm>
        </p:grpSpPr>
        <p:sp>
          <p:nvSpPr>
            <p:cNvPr id="10" name="Flowchart: Alternate Process 9"/>
            <p:cNvSpPr/>
            <p:nvPr/>
          </p:nvSpPr>
          <p:spPr>
            <a:xfrm>
              <a:off x="457200" y="3048000"/>
              <a:ext cx="7772400" cy="1905000"/>
            </a:xfrm>
            <a:prstGeom prst="flowChartAlternateProcess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3124200"/>
              <a:ext cx="7543800" cy="18288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উচ্চারিত পঠিত বাক্য ,কথা মনোযোগ সহকারে শুনবে।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বাংলাদেশের প্রাকৃতিক বৈচিত্র সম্পর্কে বলতে পারবে।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পাঠ্যবইয়ের নির্দিষ্ট বিযয়ের বর্ণনা পড়ে বুঝতে ও লিখতে পারবে।</a:t>
              </a:r>
            </a:p>
            <a:p>
              <a:pPr marL="342900" indent="-342900">
                <a:buFont typeface="Arial" pitchFamily="34" charset="0"/>
                <a:buChar char="•"/>
              </a:pP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8000"/>
          <a:ext cx="990600" cy="687387"/>
        </p:xfrm>
        <a:graphic>
          <a:graphicData uri="http://schemas.openxmlformats.org/presentationml/2006/ole">
            <p:oleObj spid="_x0000_s1027" name="Packager Shell Object" showAsIcon="1" r:id="rId3" imgW="990000" imgH="6868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lam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200400"/>
            <a:ext cx="4953000" cy="3657600"/>
          </a:xfrm>
          <a:prstGeom prst="rect">
            <a:avLst/>
          </a:prstGeom>
        </p:spPr>
      </p:pic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200400"/>
          </a:xfrm>
          <a:prstGeom prst="rect">
            <a:avLst/>
          </a:prstGeom>
        </p:spPr>
      </p:pic>
      <p:pic>
        <p:nvPicPr>
          <p:cNvPr id="5" name="Picture 4" descr="crocodi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847" y="3200400"/>
            <a:ext cx="4471447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blic_1316248500_3-ironagep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5800" cy="3429000"/>
          </a:xfrm>
          <a:prstGeom prst="rect">
            <a:avLst/>
          </a:prstGeom>
        </p:spPr>
      </p:pic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0"/>
            <a:ext cx="4648200" cy="3429000"/>
          </a:xfrm>
          <a:prstGeom prst="rect">
            <a:avLst/>
          </a:prstGeom>
        </p:spPr>
      </p:pic>
      <p:pic>
        <p:nvPicPr>
          <p:cNvPr id="7" name="Picture 6" descr="monkeys-460p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6200" y="3505200"/>
            <a:ext cx="9220200" cy="3429000"/>
            <a:chOff x="228600" y="2743200"/>
            <a:chExt cx="9220200" cy="3276600"/>
          </a:xfrm>
        </p:grpSpPr>
        <p:pic>
          <p:nvPicPr>
            <p:cNvPr id="2" name="Picture 1" descr="red_mangrov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743200"/>
              <a:ext cx="4800600" cy="3276600"/>
            </a:xfrm>
            <a:prstGeom prst="rect">
              <a:avLst/>
            </a:prstGeom>
          </p:spPr>
        </p:pic>
        <p:pic>
          <p:nvPicPr>
            <p:cNvPr id="4" name="Picture 3" descr="সীতাকুন্ড-৩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3000" y="2743200"/>
              <a:ext cx="4495800" cy="32766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0" y="4648200"/>
            <a:ext cx="8915400" cy="13599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     পাঠ্যাংশ – বিশ্বে  কোনো কোনো প্রাণীর .....................হাতি দেখা যায় </a:t>
            </a:r>
            <a:r>
              <a:rPr lang="bn-BD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pic>
        <p:nvPicPr>
          <p:cNvPr id="12" name="Picture 11" descr="08.jpg"/>
          <p:cNvPicPr>
            <a:picLocks noChangeAspect="1"/>
          </p:cNvPicPr>
          <p:nvPr/>
        </p:nvPicPr>
        <p:blipFill>
          <a:blip r:embed="rId5" cstate="print"/>
          <a:srcRect r="1695" b="25437"/>
          <a:stretch>
            <a:fillRect/>
          </a:stretch>
        </p:blipFill>
        <p:spPr>
          <a:xfrm>
            <a:off x="0" y="0"/>
            <a:ext cx="9144000" cy="381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" y="2286000"/>
            <a:ext cx="8610600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prstTxWarp prst="textPlain">
              <a:avLst>
                <a:gd name="adj" fmla="val 49743"/>
              </a:avLst>
            </a:prstTxWarp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পাঠ শিরোনাম – সুন্দরবনের প্রাণী।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09800" y="228600"/>
            <a:ext cx="4038600" cy="1066800"/>
            <a:chOff x="4153678" y="685800"/>
            <a:chExt cx="3214396" cy="827498"/>
          </a:xfrm>
        </p:grpSpPr>
        <p:sp>
          <p:nvSpPr>
            <p:cNvPr id="8" name="Oval 7"/>
            <p:cNvSpPr/>
            <p:nvPr/>
          </p:nvSpPr>
          <p:spPr>
            <a:xfrm>
              <a:off x="4153678" y="685800"/>
              <a:ext cx="3214396" cy="82749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96274" y="744907"/>
              <a:ext cx="2607906" cy="70788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 পাঠ ঘোষণা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kangaro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28600"/>
            <a:ext cx="6350000" cy="459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95400" y="5410200"/>
            <a:ext cx="26670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ক্যাঙ্গারু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5410200"/>
            <a:ext cx="2971800" cy="6170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অস্ট্রলিয়া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257</Words>
  <Application>Microsoft Office PowerPoint</Application>
  <PresentationFormat>On-screen Show (4:3)</PresentationFormat>
  <Paragraphs>64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Slide 1</vt:lpstr>
      <vt:lpstr>শিক্ষক পরিচিতি</vt:lpstr>
      <vt:lpstr>পাঠ পরিচিতি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PTI-4</dc:creator>
  <cp:lastModifiedBy>pTI satkhira</cp:lastModifiedBy>
  <cp:revision>106</cp:revision>
  <dcterms:created xsi:type="dcterms:W3CDTF">2006-08-16T00:00:00Z</dcterms:created>
  <dcterms:modified xsi:type="dcterms:W3CDTF">2015-05-21T09:45:31Z</dcterms:modified>
</cp:coreProperties>
</file>