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69" r:id="rId4"/>
    <p:sldId id="264" r:id="rId5"/>
    <p:sldId id="258" r:id="rId6"/>
    <p:sldId id="259" r:id="rId7"/>
    <p:sldId id="260" r:id="rId8"/>
    <p:sldId id="262" r:id="rId9"/>
    <p:sldId id="268" r:id="rId10"/>
    <p:sldId id="270" r:id="rId11"/>
    <p:sldId id="265" r:id="rId12"/>
    <p:sldId id="266" r:id="rId13"/>
    <p:sldId id="267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C0181-8234-4839-B4C4-42CF9281C90E}" type="datetimeFigureOut">
              <a:rPr lang="en-US" smtClean="0"/>
              <a:pPr/>
              <a:t>10/20/2015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CEB36-47A8-4101-ACE8-9172607988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C0181-8234-4839-B4C4-42CF9281C90E}" type="datetimeFigureOut">
              <a:rPr lang="en-US" smtClean="0"/>
              <a:pPr/>
              <a:t>10/20/2015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CEB36-47A8-4101-ACE8-9172607988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C0181-8234-4839-B4C4-42CF9281C90E}" type="datetimeFigureOut">
              <a:rPr lang="en-US" smtClean="0"/>
              <a:pPr/>
              <a:t>10/20/2015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CEB36-47A8-4101-ACE8-9172607988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C0181-8234-4839-B4C4-42CF9281C90E}" type="datetimeFigureOut">
              <a:rPr lang="en-US" smtClean="0"/>
              <a:pPr/>
              <a:t>10/20/2015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CEB36-47A8-4101-ACE8-9172607988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C0181-8234-4839-B4C4-42CF9281C90E}" type="datetimeFigureOut">
              <a:rPr lang="en-US" smtClean="0"/>
              <a:pPr/>
              <a:t>10/20/2015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CEB36-47A8-4101-ACE8-9172607988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C0181-8234-4839-B4C4-42CF9281C90E}" type="datetimeFigureOut">
              <a:rPr lang="en-US" smtClean="0"/>
              <a:pPr/>
              <a:t>10/20/2015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CEB36-47A8-4101-ACE8-9172607988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C0181-8234-4839-B4C4-42CF9281C90E}" type="datetimeFigureOut">
              <a:rPr lang="en-US" smtClean="0"/>
              <a:pPr/>
              <a:t>10/20/2015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CEB36-47A8-4101-ACE8-9172607988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C0181-8234-4839-B4C4-42CF9281C90E}" type="datetimeFigureOut">
              <a:rPr lang="en-US" smtClean="0"/>
              <a:pPr/>
              <a:t>10/20/2015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CEB36-47A8-4101-ACE8-9172607988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C0181-8234-4839-B4C4-42CF9281C90E}" type="datetimeFigureOut">
              <a:rPr lang="en-US" smtClean="0"/>
              <a:pPr/>
              <a:t>10/20/2015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CEB36-47A8-4101-ACE8-9172607988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C0181-8234-4839-B4C4-42CF9281C90E}" type="datetimeFigureOut">
              <a:rPr lang="en-US" smtClean="0"/>
              <a:pPr/>
              <a:t>10/20/2015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CEB36-47A8-4101-ACE8-9172607988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C0181-8234-4839-B4C4-42CF9281C90E}" type="datetimeFigureOut">
              <a:rPr lang="en-US" smtClean="0"/>
              <a:pPr/>
              <a:t>10/20/2015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CEB36-47A8-4101-ACE8-9172607988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AC0181-8234-4839-B4C4-42CF9281C90E}" type="datetimeFigureOut">
              <a:rPr lang="en-US" smtClean="0"/>
              <a:pPr/>
              <a:t>10/20/2015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8CEB36-47A8-4101-ACE8-91726079882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AJID (44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7" name="TextBox 6"/>
          <p:cNvSpPr txBox="1"/>
          <p:nvPr/>
        </p:nvSpPr>
        <p:spPr>
          <a:xfrm>
            <a:off x="0" y="838200"/>
            <a:ext cx="9144000" cy="3770263"/>
          </a:xfrm>
          <a:prstGeom prst="rect">
            <a:avLst/>
          </a:prstGeom>
          <a:noFill/>
          <a:scene3d>
            <a:camera prst="perspectiveHeroicExtremeLeftFacing"/>
            <a:lightRig rig="threePt" dir="t"/>
          </a:scene3d>
        </p:spPr>
        <p:txBody>
          <a:bodyPr wrap="square" rtlCol="0">
            <a:spAutoFit/>
          </a:bodyPr>
          <a:lstStyle/>
          <a:p>
            <a:pPr algn="ctr"/>
            <a:r>
              <a:rPr lang="bn-BD" sz="239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239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28600"/>
            <a:ext cx="9144000" cy="830997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দলীয়</a:t>
            </a:r>
            <a:r>
              <a:rPr lang="en-US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কাজ</a:t>
            </a:r>
            <a:endParaRPr lang="en-US" sz="4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905000"/>
            <a:ext cx="9144000" cy="255454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000" b="1" dirty="0" err="1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40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NikoshBAN" pitchFamily="2" charset="0"/>
                <a:cs typeface="NikoshBAN" pitchFamily="2" charset="0"/>
              </a:rPr>
              <a:t>সমকোণ </a:t>
            </a:r>
            <a:r>
              <a:rPr lang="en-US" sz="4000" b="1" dirty="0" err="1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NikoshBAN" pitchFamily="2" charset="0"/>
                <a:cs typeface="NikoshBAN" pitchFamily="2" charset="0"/>
              </a:rPr>
              <a:t>আঁক</a:t>
            </a:r>
            <a:r>
              <a:rPr lang="en-US" sz="40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40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40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NikoshBAN" pitchFamily="2" charset="0"/>
                <a:cs typeface="NikoshBAN" pitchFamily="2" charset="0"/>
              </a:rPr>
              <a:t>বাহু</a:t>
            </a:r>
            <a:r>
              <a:rPr lang="en-US" sz="40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NikoshBAN" pitchFamily="2" charset="0"/>
                <a:cs typeface="NikoshBAN" pitchFamily="2" charset="0"/>
              </a:rPr>
              <a:t>দুইটির</a:t>
            </a:r>
            <a:r>
              <a:rPr lang="en-US" sz="40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NikoshBAN" pitchFamily="2" charset="0"/>
                <a:cs typeface="NikoshBAN" pitchFamily="2" charset="0"/>
              </a:rPr>
              <a:t>উপর </a:t>
            </a:r>
            <a:r>
              <a:rPr lang="en-US" sz="4000" b="1" dirty="0" err="1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NikoshBAN" pitchFamily="2" charset="0"/>
                <a:cs typeface="NikoshBAN" pitchFamily="2" charset="0"/>
              </a:rPr>
              <a:t>যথাক্রমে</a:t>
            </a:r>
            <a:r>
              <a:rPr lang="en-US" sz="40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40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NikoshBAN" pitchFamily="2" charset="0"/>
                <a:cs typeface="NikoshBAN" pitchFamily="2" charset="0"/>
              </a:rPr>
              <a:t>সে.মি</a:t>
            </a:r>
            <a:r>
              <a:rPr lang="en-US" sz="40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NikoshBAN" pitchFamily="2" charset="0"/>
                <a:cs typeface="NikoshBAN" pitchFamily="2" charset="0"/>
              </a:rPr>
              <a:t>. ও </a:t>
            </a:r>
            <a:r>
              <a:rPr lang="en-US" sz="40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40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NikoshBAN" pitchFamily="2" charset="0"/>
                <a:cs typeface="NikoshBAN" pitchFamily="2" charset="0"/>
              </a:rPr>
              <a:t>সে.মি</a:t>
            </a:r>
            <a:r>
              <a:rPr lang="en-US" sz="40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NikoshBAN" pitchFamily="2" charset="0"/>
                <a:cs typeface="NikoshBAN" pitchFamily="2" charset="0"/>
              </a:rPr>
              <a:t>. </a:t>
            </a:r>
            <a:r>
              <a:rPr lang="en-US" sz="4000" b="1" dirty="0" err="1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NikoshBAN" pitchFamily="2" charset="0"/>
                <a:cs typeface="NikoshBAN" pitchFamily="2" charset="0"/>
              </a:rPr>
              <a:t>দূরত্বে</a:t>
            </a:r>
            <a:r>
              <a:rPr lang="en-US" sz="40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NikoshBAN" pitchFamily="2" charset="0"/>
                <a:cs typeface="NikoshBAN" pitchFamily="2" charset="0"/>
              </a:rPr>
              <a:t>দুইটি</a:t>
            </a:r>
            <a:r>
              <a:rPr lang="en-US" sz="40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NikoshBAN" pitchFamily="2" charset="0"/>
                <a:cs typeface="NikoshBAN" pitchFamily="2" charset="0"/>
              </a:rPr>
              <a:t>বিন্দু</a:t>
            </a:r>
            <a:r>
              <a:rPr lang="en-US" sz="40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NikoshBAN" pitchFamily="2" charset="0"/>
                <a:cs typeface="NikoshBAN" pitchFamily="2" charset="0"/>
              </a:rPr>
              <a:t>চিহৃত</a:t>
            </a:r>
            <a:r>
              <a:rPr lang="en-US" sz="40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40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NikoshBAN" pitchFamily="2" charset="0"/>
                <a:cs typeface="NikoshBAN" pitchFamily="2" charset="0"/>
              </a:rPr>
              <a:t>। </a:t>
            </a:r>
            <a:r>
              <a:rPr lang="en-US" sz="4000" b="1" dirty="0" err="1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NikoshBAN" pitchFamily="2" charset="0"/>
                <a:cs typeface="NikoshBAN" pitchFamily="2" charset="0"/>
              </a:rPr>
              <a:t>বিন্দু</a:t>
            </a:r>
            <a:r>
              <a:rPr lang="en-US" sz="40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NikoshBAN" pitchFamily="2" charset="0"/>
                <a:cs typeface="NikoshBAN" pitchFamily="2" charset="0"/>
              </a:rPr>
              <a:t>দুইটি</a:t>
            </a:r>
            <a:r>
              <a:rPr lang="en-US" sz="40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NikoshBAN" pitchFamily="2" charset="0"/>
                <a:cs typeface="NikoshBAN" pitchFamily="2" charset="0"/>
              </a:rPr>
              <a:t>যোগ</a:t>
            </a:r>
            <a:r>
              <a:rPr lang="en-US" sz="40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40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40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NikoshBAN" pitchFamily="2" charset="0"/>
                <a:cs typeface="NikoshBAN" pitchFamily="2" charset="0"/>
              </a:rPr>
              <a:t>সমকোণী</a:t>
            </a:r>
            <a:r>
              <a:rPr lang="en-US" sz="40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NikoshBAN" pitchFamily="2" charset="0"/>
                <a:cs typeface="NikoshBAN" pitchFamily="2" charset="0"/>
              </a:rPr>
              <a:t>ত্রিভূজ</a:t>
            </a:r>
            <a:r>
              <a:rPr lang="en-US" sz="40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NikoshBAN" pitchFamily="2" charset="0"/>
                <a:cs typeface="NikoshBAN" pitchFamily="2" charset="0"/>
              </a:rPr>
              <a:t>আঁক</a:t>
            </a:r>
            <a:r>
              <a:rPr lang="en-US" sz="40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NikoshBAN" pitchFamily="2" charset="0"/>
                <a:cs typeface="NikoshBAN" pitchFamily="2" charset="0"/>
              </a:rPr>
              <a:t>। </a:t>
            </a:r>
            <a:r>
              <a:rPr lang="en-US" sz="4000" b="1" dirty="0" err="1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NikoshBAN" pitchFamily="2" charset="0"/>
                <a:cs typeface="NikoshBAN" pitchFamily="2" charset="0"/>
              </a:rPr>
              <a:t>ত্রিভূজটির</a:t>
            </a:r>
            <a:r>
              <a:rPr lang="en-US" sz="40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NikoshBAN" pitchFamily="2" charset="0"/>
                <a:cs typeface="NikoshBAN" pitchFamily="2" charset="0"/>
              </a:rPr>
              <a:t>অতিভূজের</a:t>
            </a:r>
            <a:r>
              <a:rPr lang="en-US" sz="40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NikoshBAN" pitchFamily="2" charset="0"/>
                <a:cs typeface="NikoshBAN" pitchFamily="2" charset="0"/>
              </a:rPr>
              <a:t>দৈ</a:t>
            </a:r>
            <a:r>
              <a:rPr lang="bn-BD" sz="40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NikoshBAN" pitchFamily="2" charset="0"/>
                <a:cs typeface="NikoshBAN" pitchFamily="2" charset="0"/>
              </a:rPr>
              <a:t>র্ঘ পরিমাপ কর।</a:t>
            </a:r>
            <a:endParaRPr lang="en-US" sz="40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28600"/>
            <a:ext cx="9144000" cy="101566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6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752600"/>
            <a:ext cx="9144000" cy="70788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(ক) অতিভূজ কাকে বলে 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2667000"/>
            <a:ext cx="9144000" cy="107721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2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NikoshBAN" pitchFamily="2" charset="0"/>
                <a:cs typeface="NikoshBAN" pitchFamily="2" charset="0"/>
              </a:rPr>
              <a:t>(খ) </a:t>
            </a:r>
            <a:r>
              <a:rPr lang="nn-NO" sz="32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NikoshBAN" pitchFamily="2" charset="0"/>
                <a:cs typeface="NikoshBAN" pitchFamily="2" charset="0"/>
              </a:rPr>
              <a:t>ΔABC </a:t>
            </a:r>
            <a:r>
              <a:rPr lang="bn-BD" sz="32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NikoshBAN" pitchFamily="2" charset="0"/>
                <a:cs typeface="NikoshBAN" pitchFamily="2" charset="0"/>
              </a:rPr>
              <a:t>এর</a:t>
            </a:r>
            <a:r>
              <a:rPr lang="nn-NO" sz="32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NikoshBAN" pitchFamily="2" charset="0"/>
                <a:cs typeface="NikoshBAN" pitchFamily="2" charset="0"/>
              </a:rPr>
              <a:t> AB</a:t>
            </a:r>
            <a:r>
              <a:rPr lang="nn-NO" sz="3200" b="1" baseline="3000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nn-NO" sz="32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NikoshBAN" pitchFamily="2" charset="0"/>
                <a:cs typeface="NikoshBAN" pitchFamily="2" charset="0"/>
              </a:rPr>
              <a:t> = AC</a:t>
            </a:r>
            <a:r>
              <a:rPr lang="nn-NO" sz="3200" b="1" baseline="3000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nn-NO" sz="32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NikoshBAN" pitchFamily="2" charset="0"/>
                <a:cs typeface="NikoshBAN" pitchFamily="2" charset="0"/>
              </a:rPr>
              <a:t> + BC</a:t>
            </a:r>
            <a:r>
              <a:rPr lang="nn-NO" sz="3200" b="1" baseline="3000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nn-NO" sz="32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NikoshBAN" pitchFamily="2" charset="0"/>
                <a:cs typeface="NikoshBAN" pitchFamily="2" charset="0"/>
              </a:rPr>
              <a:t>এবং </a:t>
            </a:r>
            <a:endParaRPr lang="en-US" sz="3200" b="1" dirty="0" smtClean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latin typeface="NikoshBAN" pitchFamily="2" charset="0"/>
              <a:cs typeface="NikoshBAN" pitchFamily="2" charset="0"/>
            </a:endParaRPr>
          </a:p>
          <a:p>
            <a:r>
              <a:rPr lang="en-US" sz="32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NikoshBAN" pitchFamily="2" charset="0"/>
                <a:cs typeface="NikoshBAN" pitchFamily="2" charset="0"/>
              </a:rPr>
              <a:t>   ∠B =60</a:t>
            </a:r>
            <a:r>
              <a:rPr lang="en-US" sz="32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NikoshBAN" pitchFamily="2" charset="0"/>
                <a:cs typeface="NikoshBAN" pitchFamily="2" charset="0"/>
                <a:sym typeface="Symbol"/>
              </a:rPr>
              <a:t></a:t>
            </a:r>
            <a:r>
              <a:rPr lang="bn-BD" sz="32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NikoshBAN" pitchFamily="2" charset="0"/>
                <a:cs typeface="NikoshBAN" pitchFamily="2" charset="0"/>
                <a:sym typeface="Symbol"/>
              </a:rPr>
              <a:t> </a:t>
            </a:r>
            <a:r>
              <a:rPr lang="bn-BD" sz="32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NikoshBAN" pitchFamily="2" charset="0"/>
                <a:cs typeface="NikoshBAN" pitchFamily="2" charset="0"/>
              </a:rPr>
              <a:t>হলে</a:t>
            </a:r>
            <a:r>
              <a:rPr lang="en-US" sz="32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NikoshBAN" pitchFamily="2" charset="0"/>
                <a:cs typeface="NikoshBAN" pitchFamily="2" charset="0"/>
              </a:rPr>
              <a:t> ∠A</a:t>
            </a:r>
            <a:r>
              <a:rPr lang="bn-BD" sz="32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NikoshBAN" pitchFamily="2" charset="0"/>
                <a:cs typeface="NikoshBAN" pitchFamily="2" charset="0"/>
              </a:rPr>
              <a:t> = কত ডিগ্রি?</a:t>
            </a:r>
            <a:endParaRPr lang="en-US" sz="32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 descr="c:\Program Files\Microsoft Office\Clipart\homeanim\ag00373_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77000" y="4572000"/>
            <a:ext cx="1752600" cy="1685925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438400"/>
            <a:ext cx="9144000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/>
            <a:r>
              <a:rPr lang="bn-BD" dirty="0" smtClean="0"/>
              <a:t>-</a:t>
            </a:r>
            <a:r>
              <a:rPr lang="bn-BD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এর বিস্তৃতিতে পিথাগোরাসের উপপাদ্যটি প্রমান করে আনবে</a:t>
            </a:r>
            <a:r>
              <a:rPr lang="bn-BD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।</a:t>
            </a:r>
            <a:endParaRPr lang="en-U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304800"/>
            <a:ext cx="9144000" cy="101566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বাড়ির কাজ</a:t>
            </a:r>
            <a:endParaRPr lang="en-US" sz="6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0" y="2362200"/>
          <a:ext cx="1676400" cy="685800"/>
        </p:xfrm>
        <a:graphic>
          <a:graphicData uri="http://schemas.openxmlformats.org/presentationml/2006/ole">
            <p:oleObj spid="_x0000_s25603" name="Equation" r:id="rId3" imgW="482400" imgH="241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AJID (56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3" name="TextBox 2"/>
          <p:cNvSpPr txBox="1"/>
          <p:nvPr/>
        </p:nvSpPr>
        <p:spPr>
          <a:xfrm>
            <a:off x="0" y="4191000"/>
            <a:ext cx="9144000" cy="2646878"/>
          </a:xfrm>
          <a:prstGeom prst="rect">
            <a:avLst/>
          </a:prstGeom>
          <a:noFill/>
          <a:effectLst>
            <a:softEdge rad="63500"/>
          </a:effectLst>
          <a:scene3d>
            <a:camera prst="perspectiveRight"/>
            <a:lightRig rig="threePt" dir="t"/>
          </a:scene3d>
        </p:spPr>
        <p:txBody>
          <a:bodyPr wrap="square" rtlCol="0">
            <a:spAutoFit/>
          </a:bodyPr>
          <a:lstStyle/>
          <a:p>
            <a:pPr algn="ctr"/>
            <a:r>
              <a:rPr lang="bn-BD" sz="16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16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381000"/>
            <a:ext cx="4572000" cy="18620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115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115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2819400"/>
            <a:ext cx="8991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মুহাম্মদ আমির হোসেন</a:t>
            </a:r>
          </a:p>
          <a:p>
            <a:r>
              <a:rPr lang="bn-BD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সহকারী শিক্ষক</a:t>
            </a:r>
          </a:p>
          <a:p>
            <a:r>
              <a:rPr lang="bn-BD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ফেনী বালিকা বিদ্যানিকেতন স্কুল এন্ড কলেজ</a:t>
            </a:r>
            <a:endParaRPr lang="en-US" sz="4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5105400"/>
            <a:ext cx="9144000" cy="156966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8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amir_33226@yahoo.com</a:t>
            </a:r>
            <a:endParaRPr lang="en-US" sz="4800" b="1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  <a:p>
            <a:r>
              <a:rPr lang="en-US" sz="4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Mobile: 01819033226</a:t>
            </a:r>
            <a:endParaRPr lang="en-US" sz="4800" dirty="0"/>
          </a:p>
        </p:txBody>
      </p:sp>
      <p:pic>
        <p:nvPicPr>
          <p:cNvPr id="5" name="Picture 4" descr="SAJID (88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0" y="0"/>
            <a:ext cx="4572000" cy="36576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381000"/>
            <a:ext cx="9144000" cy="2400657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6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শ্রেণি-অষ্টম</a:t>
            </a:r>
          </a:p>
          <a:p>
            <a:pPr algn="ctr"/>
            <a:r>
              <a:rPr lang="bn-BD" sz="6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বিষয়- সাধারণ গণিত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28600"/>
            <a:ext cx="9144000" cy="1015663"/>
          </a:xfrm>
          <a:prstGeom prst="rect">
            <a:avLst/>
          </a:prstGeo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/>
          <a:p>
            <a:r>
              <a:rPr lang="bn-BD" sz="60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NikoshBAN" pitchFamily="2" charset="0"/>
                <a:cs typeface="NikoshBAN" pitchFamily="2" charset="0"/>
              </a:rPr>
              <a:t>পাঠ শেষে শিক্ষার্থীরা জানতে পারবে-</a:t>
            </a:r>
            <a:endParaRPr lang="en-US" sz="60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600200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NikoshBAN" pitchFamily="2" charset="0"/>
                <a:cs typeface="NikoshBAN" pitchFamily="2" charset="0"/>
              </a:rPr>
              <a:t>*পিথাগোরাসের উপপাদ্যটি বিবৃত করতে পারবে।</a:t>
            </a:r>
            <a:endParaRPr lang="en-US" sz="48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28600" y="2286000"/>
          <a:ext cx="3505200" cy="1143000"/>
        </p:xfrm>
        <a:graphic>
          <a:graphicData uri="http://schemas.openxmlformats.org/presentationml/2006/ole">
            <p:oleObj spid="_x0000_s5121" name="Equation" r:id="rId3" imgW="977760" imgH="241200" progId="Equation.3">
              <p:embed/>
            </p:oleObj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0" y="342900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ikoshBAN" pitchFamily="2" charset="0"/>
                <a:cs typeface="NikoshBAN" pitchFamily="2" charset="0"/>
              </a:rPr>
              <a:t>সূত্রের বিস্তৃতির সাহায্যে উপপাদ্যটি প্রমান করতে পারবে</a:t>
            </a:r>
            <a:r>
              <a:rPr lang="bn-BD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।</a:t>
            </a:r>
            <a:endParaRPr lang="en-US" sz="4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4419600"/>
            <a:ext cx="9144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পিথাগোরাসের উপপাদ্য প্রয়োগ করে বাস্তব সমস্যা সমধান করতে পারবে</a:t>
            </a:r>
            <a:r>
              <a:rPr lang="bn-BD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।</a:t>
            </a:r>
            <a:endParaRPr lang="en-US" sz="2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ight Triangle 1"/>
          <p:cNvSpPr/>
          <p:nvPr/>
        </p:nvSpPr>
        <p:spPr>
          <a:xfrm>
            <a:off x="2667000" y="1524000"/>
            <a:ext cx="3886200" cy="3200400"/>
          </a:xfrm>
          <a:prstGeom prst="rtTriangl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2286000" y="5334000"/>
            <a:ext cx="4495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চিত্রঃ সমকোণী ত্রিভুজ</a:t>
            </a:r>
            <a:endParaRPr lang="en-US" sz="4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0" y="2743200"/>
            <a:ext cx="1752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অতিভুজ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429000" y="4724400"/>
            <a:ext cx="1676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ভূমি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52600" y="3429000"/>
            <a:ext cx="1066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লম্ব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438400" y="1143000"/>
            <a:ext cx="53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A</a:t>
            </a:r>
            <a:endParaRPr lang="en-US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2362200" y="4724400"/>
            <a:ext cx="53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B</a:t>
            </a:r>
            <a:endParaRPr lang="en-US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6553200" y="4648200"/>
            <a:ext cx="60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C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8" grpId="0"/>
      <p:bldP spid="9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ight Triangle 1"/>
          <p:cNvSpPr/>
          <p:nvPr/>
        </p:nvSpPr>
        <p:spPr>
          <a:xfrm>
            <a:off x="3429000" y="990600"/>
            <a:ext cx="2743200" cy="3200400"/>
          </a:xfrm>
          <a:prstGeom prst="rtTriangl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2971800" y="609600"/>
            <a:ext cx="99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A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124200" y="4114800"/>
            <a:ext cx="53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C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172200" y="3962400"/>
            <a:ext cx="53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B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971800" y="2743200"/>
            <a:ext cx="53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b</a:t>
            </a:r>
            <a:endParaRPr 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5029200" y="2514600"/>
            <a:ext cx="53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c</a:t>
            </a:r>
            <a:endParaRPr lang="en-US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4038600" y="4114800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a</a:t>
            </a:r>
            <a:endParaRPr lang="en-US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0" y="533400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চিত্রে একটি সমকোনী ত্রিভূজ যার বাহুগুলোর যথাক্রমে </a:t>
            </a:r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a, b, c</a:t>
            </a:r>
            <a:endParaRPr lang="en-US" sz="3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3429000" y="3232150"/>
          <a:ext cx="1905000" cy="806450"/>
        </p:xfrm>
        <a:graphic>
          <a:graphicData uri="http://schemas.openxmlformats.org/presentationml/2006/ole">
            <p:oleObj spid="_x0000_s22529" name="Equation" r:id="rId3" imgW="107928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ight Triangle 1"/>
          <p:cNvSpPr/>
          <p:nvPr/>
        </p:nvSpPr>
        <p:spPr>
          <a:xfrm>
            <a:off x="3657600" y="2438400"/>
            <a:ext cx="1600200" cy="1447800"/>
          </a:xfrm>
          <a:prstGeom prst="rtTriangl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 rot="2535430">
            <a:off x="4044089" y="1417082"/>
            <a:ext cx="2152793" cy="199409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657601" y="3886201"/>
            <a:ext cx="1600200" cy="1295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057400" y="2438400"/>
            <a:ext cx="1600200" cy="1447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114800" y="2362200"/>
            <a:ext cx="2057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অঙ্কিত বর্গ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057400" y="2819400"/>
            <a:ext cx="1600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অঙ্কিত বর্গ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505200" y="4114800"/>
            <a:ext cx="1828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অঙ্কিত বর্গ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962400" y="3810000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3962400" y="4572000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a</a:t>
            </a:r>
            <a:r>
              <a:rPr lang="en-US" sz="2400" baseline="30000" dirty="0" err="1" smtClean="0"/>
              <a:t>2</a:t>
            </a:r>
            <a:endParaRPr lang="en-US" sz="2400" baseline="30000" dirty="0"/>
          </a:p>
        </p:txBody>
      </p:sp>
      <p:sp>
        <p:nvSpPr>
          <p:cNvPr id="12" name="TextBox 11"/>
          <p:cNvSpPr txBox="1"/>
          <p:nvPr/>
        </p:nvSpPr>
        <p:spPr>
          <a:xfrm>
            <a:off x="3276600" y="3352800"/>
            <a:ext cx="30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b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2438400" y="2438400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b</a:t>
            </a:r>
            <a:r>
              <a:rPr lang="en-US" sz="2400" baseline="30000" dirty="0" err="1" smtClean="0"/>
              <a:t>2</a:t>
            </a:r>
            <a:endParaRPr lang="en-US" sz="2400" baseline="30000" dirty="0"/>
          </a:p>
        </p:txBody>
      </p:sp>
      <p:sp>
        <p:nvSpPr>
          <p:cNvPr id="14" name="TextBox 13"/>
          <p:cNvSpPr txBox="1"/>
          <p:nvPr/>
        </p:nvSpPr>
        <p:spPr>
          <a:xfrm>
            <a:off x="4648200" y="28956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4572000" y="1981200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c</a:t>
            </a:r>
            <a:r>
              <a:rPr lang="en-US" sz="2400" baseline="30000" dirty="0" err="1" smtClean="0"/>
              <a:t>2</a:t>
            </a:r>
            <a:endParaRPr lang="en-US" sz="2400" baseline="30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12" grpId="0"/>
      <p:bldP spid="13" grpId="0"/>
      <p:bldP spid="14" grpId="0"/>
      <p:bldP spid="1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icture1.psd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85800"/>
            <a:ext cx="5257800" cy="61722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grpSp>
        <p:nvGrpSpPr>
          <p:cNvPr id="3" name="Group 2"/>
          <p:cNvGrpSpPr/>
          <p:nvPr/>
        </p:nvGrpSpPr>
        <p:grpSpPr>
          <a:xfrm>
            <a:off x="5181600" y="685800"/>
            <a:ext cx="3922831" cy="5509084"/>
            <a:chOff x="6072629" y="762000"/>
            <a:chExt cx="2385571" cy="3409968"/>
          </a:xfrm>
        </p:grpSpPr>
        <p:pic>
          <p:nvPicPr>
            <p:cNvPr id="4" name="Picture 8" descr="C:\Windows\Desktop\Jaya&amp;Girija\pythagaras.jpg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6072980" y="762000"/>
              <a:ext cx="2385220" cy="3048000"/>
            </a:xfrm>
            <a:prstGeom prst="rect">
              <a:avLst/>
            </a:prstGeom>
            <a:ln w="88900" cap="sq" cmpd="thickThin">
              <a:solidFill>
                <a:srgbClr val="000000"/>
              </a:solidFill>
              <a:prstDash val="solid"/>
              <a:miter lim="800000"/>
            </a:ln>
            <a:effectLst>
              <a:innerShdw blurRad="76200">
                <a:srgbClr val="000000"/>
              </a:innerShdw>
            </a:effectLst>
          </p:spPr>
        </p:pic>
        <p:sp>
          <p:nvSpPr>
            <p:cNvPr id="5" name="TextBox 4"/>
            <p:cNvSpPr txBox="1"/>
            <p:nvPr/>
          </p:nvSpPr>
          <p:spPr>
            <a:xfrm>
              <a:off x="6072629" y="3505200"/>
              <a:ext cx="1466334" cy="666768"/>
            </a:xfrm>
            <a:prstGeom prst="rect">
              <a:avLst/>
            </a:prstGeom>
            <a:solidFill>
              <a:schemeClr val="tx1"/>
            </a:solidFill>
          </p:spPr>
          <p:txBody>
            <a:bodyPr wrap="none" rtlCol="0">
              <a:spAutoFit/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r>
                <a:rPr lang="en-US" sz="4000" b="1" dirty="0" smtClean="0">
                  <a:ln w="50800"/>
                  <a:solidFill>
                    <a:schemeClr val="bg1">
                      <a:shade val="50000"/>
                    </a:schemeClr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4000" b="1" dirty="0" err="1" smtClean="0">
                  <a:ln w="50800"/>
                  <a:solidFill>
                    <a:schemeClr val="bg1">
                      <a:shade val="50000"/>
                    </a:schemeClr>
                  </a:solidFill>
                  <a:latin typeface="NikoshBAN" pitchFamily="2" charset="0"/>
                  <a:cs typeface="NikoshBAN" pitchFamily="2" charset="0"/>
                </a:rPr>
                <a:t>পিথাগোরাস</a:t>
              </a:r>
              <a:r>
                <a:rPr lang="en-US" sz="3200" b="1" dirty="0" smtClean="0">
                  <a:ln w="50800"/>
                  <a:solidFill>
                    <a:schemeClr val="bg1">
                      <a:shade val="50000"/>
                    </a:schemeClr>
                  </a:solidFill>
                  <a:latin typeface="NikoshBAN" pitchFamily="2" charset="0"/>
                  <a:cs typeface="NikoshBAN" pitchFamily="2" charset="0"/>
                </a:rPr>
                <a:t> </a:t>
              </a:r>
            </a:p>
            <a:p>
              <a:r>
                <a:rPr lang="en-US" sz="2400" b="1" dirty="0" smtClean="0">
                  <a:ln w="50800"/>
                  <a:solidFill>
                    <a:schemeClr val="bg1">
                      <a:shade val="50000"/>
                    </a:schemeClr>
                  </a:solidFill>
                  <a:latin typeface="NikoshBAN" pitchFamily="2" charset="0"/>
                  <a:cs typeface="NikoshBAN" pitchFamily="2" charset="0"/>
                </a:rPr>
                <a:t>(</a:t>
              </a:r>
              <a:r>
                <a:rPr lang="en-US" sz="2400" b="1" dirty="0" smtClean="0">
                  <a:ln w="50800"/>
                  <a:solidFill>
                    <a:schemeClr val="bg1">
                      <a:shade val="50000"/>
                    </a:schemeClr>
                  </a:solidFill>
                  <a:latin typeface="Arial" pitchFamily="34" charset="0"/>
                  <a:cs typeface="Arial" pitchFamily="34" charset="0"/>
                </a:rPr>
                <a:t>580 – 500 </a:t>
              </a:r>
              <a:r>
                <a:rPr lang="en-US" sz="2400" b="1" dirty="0" smtClean="0">
                  <a:ln w="50800"/>
                  <a:solidFill>
                    <a:schemeClr val="bg1">
                      <a:shade val="50000"/>
                    </a:schemeClr>
                  </a:solidFill>
                  <a:latin typeface="NikoshBAN" pitchFamily="2" charset="0"/>
                  <a:cs typeface="NikoshBAN" pitchFamily="2" charset="0"/>
                </a:rPr>
                <a:t>B.C )</a:t>
              </a:r>
              <a:endParaRPr lang="en-US" sz="2400" b="1" dirty="0">
                <a:ln w="50800"/>
                <a:solidFill>
                  <a:schemeClr val="bg1">
                    <a:shade val="50000"/>
                  </a:schemeClr>
                </a:solidFill>
                <a:latin typeface="NikoshBAN" pitchFamily="2" charset="0"/>
                <a:cs typeface="NikoshBAN" pitchFamily="2" charset="0"/>
              </a:endParaRPr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0" y="0"/>
            <a:ext cx="914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আজকের পাঠ</a:t>
            </a:r>
            <a:endParaRPr lang="en-US" sz="4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0" y="228600"/>
            <a:ext cx="685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-</a:t>
            </a:r>
            <a:r>
              <a:rPr lang="bn-BD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এর বিস্তৃতিতে পিথাগোরাসের উপপাদ্যের প্রমান</a:t>
            </a:r>
            <a:r>
              <a:rPr lang="bn-BD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। </a:t>
            </a:r>
            <a:endParaRPr lang="en-US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0" y="0"/>
          <a:ext cx="2286000" cy="990600"/>
        </p:xfrm>
        <a:graphic>
          <a:graphicData uri="http://schemas.openxmlformats.org/presentationml/2006/ole">
            <p:oleObj spid="_x0000_s27650" name="Equation" r:id="rId3" imgW="482400" imgH="241200" progId="Equation.3">
              <p:embed/>
            </p:oleObj>
          </a:graphicData>
        </a:graphic>
      </p:graphicFrame>
      <p:sp>
        <p:nvSpPr>
          <p:cNvPr id="4" name="Right Triangle 3"/>
          <p:cNvSpPr/>
          <p:nvPr/>
        </p:nvSpPr>
        <p:spPr>
          <a:xfrm>
            <a:off x="2209800" y="3505200"/>
            <a:ext cx="1219200" cy="1828800"/>
          </a:xfrm>
          <a:prstGeom prst="rtTriangl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Triangle 4"/>
          <p:cNvSpPr/>
          <p:nvPr/>
        </p:nvSpPr>
        <p:spPr>
          <a:xfrm rot="16200000">
            <a:off x="3733800" y="3810000"/>
            <a:ext cx="1219200" cy="1828800"/>
          </a:xfrm>
          <a:prstGeom prst="rtTriangl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Triangle 5"/>
          <p:cNvSpPr/>
          <p:nvPr/>
        </p:nvSpPr>
        <p:spPr>
          <a:xfrm rot="10800000">
            <a:off x="4038600" y="2286000"/>
            <a:ext cx="1219200" cy="1828800"/>
          </a:xfrm>
          <a:prstGeom prst="rtTriangl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 rot="5400000">
            <a:off x="2514600" y="1981200"/>
            <a:ext cx="1219200" cy="1828800"/>
          </a:xfrm>
          <a:prstGeom prst="rtTriangl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828800" y="28956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828800" y="45720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438400" y="53340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038600" y="53340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2667000" y="19050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4419600" y="19050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257800" y="31242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5257800" y="47244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1066800" y="38100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</a:t>
            </a:r>
            <a:r>
              <a:rPr lang="en-US" dirty="0" err="1" smtClean="0"/>
              <a:t>a+b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3200400" y="16764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</a:t>
            </a:r>
            <a:r>
              <a:rPr lang="en-US" dirty="0" err="1" smtClean="0"/>
              <a:t>a+b</a:t>
            </a:r>
            <a:r>
              <a:rPr lang="en-US" dirty="0" smtClean="0"/>
              <a:t>)</a:t>
            </a:r>
            <a:endParaRPr lang="en-US" dirty="0"/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3810000" y="1828800"/>
            <a:ext cx="1447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rot="10800000">
            <a:off x="2133600" y="1828800"/>
            <a:ext cx="1066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16" idx="0"/>
          </p:cNvCxnSpPr>
          <p:nvPr/>
        </p:nvCxnSpPr>
        <p:spPr>
          <a:xfrm rot="5400000" flipH="1" flipV="1">
            <a:off x="666750" y="3028950"/>
            <a:ext cx="1524000" cy="381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16" idx="2"/>
          </p:cNvCxnSpPr>
          <p:nvPr/>
        </p:nvCxnSpPr>
        <p:spPr>
          <a:xfrm rot="5400000">
            <a:off x="813316" y="4737616"/>
            <a:ext cx="1154668" cy="381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2667000" y="27432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4495800" y="27432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2819400" y="42672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4038600" y="44196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graphicFrame>
        <p:nvGraphicFramePr>
          <p:cNvPr id="38" name="Object 37"/>
          <p:cNvGraphicFramePr>
            <a:graphicFrameLocks noChangeAspect="1"/>
          </p:cNvGraphicFramePr>
          <p:nvPr/>
        </p:nvGraphicFramePr>
        <p:xfrm>
          <a:off x="5562600" y="2438400"/>
          <a:ext cx="3581400" cy="1828800"/>
        </p:xfrm>
        <a:graphic>
          <a:graphicData uri="http://schemas.openxmlformats.org/presentationml/2006/ole">
            <p:oleObj spid="_x0000_s27651" name="Equation" r:id="rId4" imgW="1676160" imgH="8506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200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4" dur="2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9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4" dur="20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5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0" dur="2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5" dur="200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6" dur="2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1" dur="2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6" dur="2000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1" dur="2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8" dur="2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5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273</TotalTime>
  <Words>209</Words>
  <Application>Microsoft Office PowerPoint</Application>
  <PresentationFormat>On-screen Show (4:3)</PresentationFormat>
  <Paragraphs>63</Paragraphs>
  <Slides>13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Office Theme</vt:lpstr>
      <vt:lpstr>Equation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HIMU</dc:creator>
  <cp:lastModifiedBy>MOSTAFA</cp:lastModifiedBy>
  <cp:revision>56</cp:revision>
  <dcterms:created xsi:type="dcterms:W3CDTF">2014-05-01T06:47:28Z</dcterms:created>
  <dcterms:modified xsi:type="dcterms:W3CDTF">2015-10-20T07:28:35Z</dcterms:modified>
</cp:coreProperties>
</file>