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NGE_ME1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0000FF"/>
    <a:srgbClr val="000099"/>
    <a:srgbClr val="CE2253"/>
    <a:srgbClr val="009900"/>
    <a:srgbClr val="000066"/>
    <a:srgbClr val="00CC00"/>
    <a:srgbClr val="CCFFCC"/>
    <a:srgbClr val="08A8F8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5591" autoAdjust="0"/>
  </p:normalViewPr>
  <p:slideViewPr>
    <p:cSldViewPr>
      <p:cViewPr varScale="1">
        <p:scale>
          <a:sx n="65" d="100"/>
          <a:sy n="65" d="100"/>
        </p:scale>
        <p:origin x="-10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26T06:13:53.01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3F4BB-D2E2-459D-A9B2-FDE53D40CCE8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7FCF7-A528-4E6D-A998-EF360F3E3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7FCF7-A528-4E6D-A998-EF360F3E31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457A-81FA-48EF-B466-07BCDADBC3EE}" type="datetimeFigureOut">
              <a:rPr lang="en-US" smtClean="0"/>
              <a:pPr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C3D6D-3260-4910-9779-DB7651A70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09601"/>
            <a:ext cx="5638800" cy="1142999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স্বাগতম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erberas-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524000"/>
            <a:ext cx="8458200" cy="4156675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0066"/>
                </a:solidFill>
              </a:rPr>
              <a:t>  ধন্যবাদ</a:t>
            </a:r>
            <a:endParaRPr lang="en-US" sz="8000" dirty="0">
              <a:solidFill>
                <a:srgbClr val="FF006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93174" y="1740310"/>
          <a:ext cx="7846142" cy="4439264"/>
        </p:xfrm>
        <a:graphic>
          <a:graphicData uri="http://schemas.openxmlformats.org/drawingml/2006/table">
            <a:tbl>
              <a:tblPr/>
              <a:tblGrid>
                <a:gridCol w="7846142"/>
              </a:tblGrid>
              <a:tr h="4439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Gola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9144000" cy="5562599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bn-BD" dirty="0" smtClean="0"/>
              <a:t>        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228600"/>
          <a:ext cx="8077199" cy="5486400"/>
        </p:xfrm>
        <a:graphic>
          <a:graphicData uri="http://schemas.openxmlformats.org/drawingml/2006/table">
            <a:tbl>
              <a:tblPr/>
              <a:tblGrid>
                <a:gridCol w="8077199"/>
              </a:tblGrid>
              <a:tr h="4495800">
                <a:tc>
                  <a:txBody>
                    <a:bodyPr/>
                    <a:lstStyle/>
                    <a:p>
                      <a:pPr algn="ctr"/>
                      <a:endParaRPr lang="bn-BD" sz="3200" dirty="0" smtClean="0"/>
                    </a:p>
                    <a:p>
                      <a:pPr algn="ctr"/>
                      <a:r>
                        <a:rPr lang="bn-BD" sz="3200" dirty="0" smtClean="0"/>
                        <a:t>মোঃ ইয়াকুব</a:t>
                      </a:r>
                      <a:r>
                        <a:rPr lang="bn-BD" sz="3200" baseline="0" dirty="0" smtClean="0"/>
                        <a:t> আলী</a:t>
                      </a:r>
                    </a:p>
                    <a:p>
                      <a:endParaRPr lang="bn-BD" baseline="0" dirty="0" smtClean="0"/>
                    </a:p>
                    <a:p>
                      <a:pPr algn="ctr"/>
                      <a:endParaRPr lang="bn-BD" sz="2800" baseline="0" dirty="0" smtClean="0"/>
                    </a:p>
                    <a:p>
                      <a:pPr algn="ctr"/>
                      <a:r>
                        <a:rPr lang="bn-BD" sz="2800" baseline="0" dirty="0" smtClean="0"/>
                        <a:t>সহকারী শিক্ষক</a:t>
                      </a:r>
                    </a:p>
                    <a:p>
                      <a:endParaRPr lang="bn-BD" baseline="0" dirty="0" smtClean="0"/>
                    </a:p>
                    <a:p>
                      <a:pPr algn="ctr"/>
                      <a:endParaRPr lang="bn-BD" sz="4400" dirty="0" smtClean="0">
                        <a:solidFill>
                          <a:srgbClr val="CC00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4400" dirty="0" smtClean="0">
                          <a:solidFill>
                            <a:srgbClr val="CC00CC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শাহ্‌নূরী মডেল হাই</a:t>
                      </a:r>
                      <a:r>
                        <a:rPr lang="bn-BD" sz="4400" baseline="0" dirty="0" smtClean="0">
                          <a:solidFill>
                            <a:srgbClr val="CC00CC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স্কুল</a:t>
                      </a:r>
                    </a:p>
                    <a:p>
                      <a:endParaRPr lang="bn-BD" sz="1800" baseline="0" dirty="0" smtClean="0">
                        <a:solidFill>
                          <a:srgbClr val="CC00CC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800" baseline="0" dirty="0" smtClean="0">
                        <a:solidFill>
                          <a:srgbClr val="CC00CC"/>
                        </a:solidFill>
                        <a:latin typeface="NikoshBAN" pitchFamily="2" charset="0"/>
                      </a:endParaRPr>
                    </a:p>
                    <a:p>
                      <a:pPr algn="ctr"/>
                      <a:r>
                        <a:rPr lang="bn-BD" sz="2800" baseline="0" dirty="0" smtClean="0">
                          <a:solidFill>
                            <a:srgbClr val="CC00CC"/>
                          </a:solidFill>
                          <a:latin typeface="NikoshBAN" pitchFamily="2" charset="0"/>
                        </a:rPr>
                        <a:t>মগবাজার,ঢাকা</a:t>
                      </a:r>
                      <a:r>
                        <a:rPr lang="bn-BD" sz="1800" baseline="0" dirty="0" smtClean="0">
                          <a:solidFill>
                            <a:srgbClr val="CC00CC"/>
                          </a:solidFill>
                          <a:latin typeface="NikoshBAN" pitchFamily="2" charset="0"/>
                        </a:rPr>
                        <a:t>।</a:t>
                      </a:r>
                    </a:p>
                    <a:p>
                      <a:endParaRPr lang="bn-BD" sz="1800" baseline="0" dirty="0" smtClean="0">
                        <a:solidFill>
                          <a:srgbClr val="CC00CC"/>
                        </a:solidFill>
                        <a:latin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20000" cy="1374775"/>
          </a:xfrm>
        </p:spPr>
        <p:txBody>
          <a:bodyPr/>
          <a:lstStyle/>
          <a:p>
            <a:r>
              <a:rPr lang="bn-BD" dirty="0" smtClean="0">
                <a:solidFill>
                  <a:srgbClr val="009900"/>
                </a:solidFill>
              </a:rPr>
              <a:t>শিখনফল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bn-BD" dirty="0" smtClean="0">
                <a:solidFill>
                  <a:srgbClr val="000099"/>
                </a:solidFill>
              </a:rPr>
              <a:t>নগদান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2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age_72202_0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3500" y="1447800"/>
            <a:ext cx="3822700" cy="365760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rgbClr val="000099">
                <a:alpha val="60000"/>
              </a:srgbClr>
            </a:glow>
          </a:effectLst>
        </p:spPr>
        <p:txBody>
          <a:bodyPr/>
          <a:lstStyle/>
          <a:p>
            <a:r>
              <a:rPr lang="bn-BD" dirty="0" smtClean="0">
                <a:solidFill>
                  <a:srgbClr val="000099"/>
                </a:solidFill>
              </a:rPr>
              <a:t> লেনদেন 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6" name="Content Placeholder 5" descr="image_27327.jpg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4648200" y="2743200"/>
            <a:ext cx="4191000" cy="3962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9716" y="5545394"/>
          <a:ext cx="2433484" cy="731520"/>
        </p:xfrm>
        <a:graphic>
          <a:graphicData uri="http://schemas.openxmlformats.org/drawingml/2006/table">
            <a:tbl>
              <a:tblPr/>
              <a:tblGrid>
                <a:gridCol w="2433484"/>
              </a:tblGrid>
              <a:tr h="70300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9900"/>
                          </a:solidFill>
                        </a:rPr>
                        <a:t>নগদ</a:t>
                      </a:r>
                      <a:r>
                        <a:rPr lang="bn-BD" sz="2400" baseline="0" dirty="0" smtClean="0">
                          <a:solidFill>
                            <a:srgbClr val="009900"/>
                          </a:solidFill>
                        </a:rPr>
                        <a:t> লেনদেন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19135" y="1493520"/>
          <a:ext cx="2534265" cy="640080"/>
        </p:xfrm>
        <a:graphic>
          <a:graphicData uri="http://schemas.openxmlformats.org/drawingml/2006/table">
            <a:tbl>
              <a:tblPr/>
              <a:tblGrid>
                <a:gridCol w="2534265"/>
              </a:tblGrid>
              <a:tr h="533400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solidFill>
                            <a:srgbClr val="FF0066"/>
                          </a:solidFill>
                        </a:rPr>
                        <a:t>ব্যাংক</a:t>
                      </a:r>
                      <a:r>
                        <a:rPr lang="bn-BD" sz="1800" baseline="0" dirty="0" smtClean="0">
                          <a:solidFill>
                            <a:srgbClr val="FF0066"/>
                          </a:solidFill>
                        </a:rPr>
                        <a:t> লেনদেন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629400" cy="990600"/>
          </a:xfrm>
        </p:spPr>
        <p:txBody>
          <a:bodyPr>
            <a:normAutofit/>
          </a:bodyPr>
          <a:lstStyle/>
          <a:p>
            <a:r>
              <a:rPr lang="bn-BD" kern="0" dirty="0" smtClean="0">
                <a:solidFill>
                  <a:srgbClr val="FF0000"/>
                </a:solidFill>
              </a:rPr>
              <a:t>নগদান কত </a:t>
            </a:r>
            <a:r>
              <a:rPr lang="bn-BD" dirty="0" smtClean="0">
                <a:solidFill>
                  <a:srgbClr val="FF0000"/>
                </a:solidFill>
              </a:rPr>
              <a:t>প্রকার</a:t>
            </a:r>
            <a:r>
              <a:rPr lang="bn-BD" kern="0" dirty="0" smtClean="0">
                <a:solidFill>
                  <a:srgbClr val="FF0000"/>
                </a:solidFill>
              </a:rPr>
              <a:t>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0" y="14478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2000" y="26670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0" y="38862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0" y="49530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9303" y="1447800"/>
          <a:ext cx="2467897" cy="609600"/>
        </p:xfrm>
        <a:graphic>
          <a:graphicData uri="http://schemas.openxmlformats.org/drawingml/2006/table">
            <a:tbl>
              <a:tblPr/>
              <a:tblGrid>
                <a:gridCol w="2467897"/>
              </a:tblGrid>
              <a:tr h="60960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00FF"/>
                          </a:solidFill>
                        </a:rPr>
                        <a:t>এক ঘরা নগদান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8A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2667000"/>
          <a:ext cx="2438401" cy="609600"/>
        </p:xfrm>
        <a:graphic>
          <a:graphicData uri="http://schemas.openxmlformats.org/drawingml/2006/table">
            <a:tbl>
              <a:tblPr/>
              <a:tblGrid>
                <a:gridCol w="2438401"/>
              </a:tblGrid>
              <a:tr h="60960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FF0066"/>
                          </a:solidFill>
                        </a:rPr>
                        <a:t>দুই</a:t>
                      </a:r>
                      <a:r>
                        <a:rPr lang="bn-BD" baseline="0" dirty="0" smtClean="0">
                          <a:solidFill>
                            <a:srgbClr val="FF0066"/>
                          </a:solidFill>
                        </a:rPr>
                        <a:t> ঘরা</a:t>
                      </a:r>
                      <a:r>
                        <a:rPr lang="bn-BD" dirty="0" smtClean="0">
                          <a:solidFill>
                            <a:srgbClr val="FF0066"/>
                          </a:solidFill>
                        </a:rPr>
                        <a:t>নগদান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8A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99303" y="3834581"/>
          <a:ext cx="2467897" cy="585019"/>
        </p:xfrm>
        <a:graphic>
          <a:graphicData uri="http://schemas.openxmlformats.org/drawingml/2006/table">
            <a:tbl>
              <a:tblPr/>
              <a:tblGrid>
                <a:gridCol w="2467897"/>
              </a:tblGrid>
              <a:tr h="585019">
                <a:tc>
                  <a:txBody>
                    <a:bodyPr/>
                    <a:lstStyle/>
                    <a:p>
                      <a:r>
                        <a:rPr lang="bn-BD" baseline="0" dirty="0" smtClean="0"/>
                        <a:t> </a:t>
                      </a:r>
                      <a:r>
                        <a:rPr lang="bn-BD" baseline="0" dirty="0" smtClean="0">
                          <a:solidFill>
                            <a:srgbClr val="009900"/>
                          </a:solidFill>
                        </a:rPr>
                        <a:t>তিন ঘরা নগদান </a:t>
                      </a: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8A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828801" y="5029201"/>
          <a:ext cx="2438400" cy="609599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609599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FF3300"/>
                          </a:solidFill>
                        </a:rPr>
                        <a:t>খুচরা</a:t>
                      </a:r>
                      <a:r>
                        <a:rPr lang="bn-BD" baseline="0" dirty="0" smtClean="0">
                          <a:solidFill>
                            <a:srgbClr val="FF3300"/>
                          </a:solidFill>
                        </a:rPr>
                        <a:t> নগদান </a:t>
                      </a:r>
                      <a:endParaRPr lang="en-US" dirty="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8A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971800" y="955343"/>
          <a:ext cx="3505200" cy="365760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330503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000066"/>
                          </a:solidFill>
                        </a:rPr>
                        <a:t>নগদান বই </a:t>
                      </a:r>
                      <a:r>
                        <a:rPr lang="bn-BD" baseline="0" dirty="0" smtClean="0">
                          <a:solidFill>
                            <a:srgbClr val="000066"/>
                          </a:solidFill>
                        </a:rPr>
                        <a:t> চার প্রকার।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2819400"/>
          <a:ext cx="8153400" cy="3093720"/>
        </p:xfrm>
        <a:graphic>
          <a:graphicData uri="http://schemas.openxmlformats.org/drawingml/2006/table">
            <a:tbl>
              <a:tblPr/>
              <a:tblGrid>
                <a:gridCol w="815340"/>
                <a:gridCol w="1318260"/>
                <a:gridCol w="533400"/>
                <a:gridCol w="457200"/>
                <a:gridCol w="990600"/>
                <a:gridCol w="777240"/>
                <a:gridCol w="1203960"/>
                <a:gridCol w="609600"/>
                <a:gridCol w="533400"/>
                <a:gridCol w="914400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তারিখ</a:t>
                      </a:r>
                      <a:r>
                        <a:rPr lang="bn-BD" sz="1200" baseline="0" dirty="0" smtClean="0"/>
                        <a:t> </a:t>
                      </a:r>
                      <a:endParaRPr lang="bn-BD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প্রাপ্তি</a:t>
                      </a:r>
                      <a:r>
                        <a:rPr lang="bn-BD" sz="1200" baseline="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baseline="0" dirty="0" smtClean="0"/>
                        <a:t>রঃ নঃ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খঃ</a:t>
                      </a:r>
                      <a:r>
                        <a:rPr lang="bn-BD" sz="1200" baseline="0" dirty="0" smtClean="0"/>
                        <a:t> পৃ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টাকা</a:t>
                      </a:r>
                    </a:p>
                    <a:p>
                      <a:pPr algn="ctr"/>
                      <a:r>
                        <a:rPr lang="bn-BD" sz="1200" dirty="0" smtClean="0"/>
                        <a:t>(</a:t>
                      </a:r>
                      <a:r>
                        <a:rPr lang="bn-BD" sz="1200" baseline="0" dirty="0" smtClean="0"/>
                        <a:t> নগদ 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200" dirty="0" smtClean="0"/>
                        <a:t>তারিখ</a:t>
                      </a:r>
                      <a:r>
                        <a:rPr lang="bn-BD" sz="1200" baseline="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প্রদান</a:t>
                      </a:r>
                      <a:r>
                        <a:rPr lang="bn-BD" sz="1200" baseline="0" dirty="0" smtClean="0"/>
                        <a:t>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baseline="0" dirty="0" smtClean="0"/>
                        <a:t>ভাঃ নঃ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200" dirty="0" smtClean="0"/>
                        <a:t>খঃ</a:t>
                      </a:r>
                      <a:r>
                        <a:rPr lang="bn-BD" sz="1200" baseline="0" dirty="0" smtClean="0"/>
                        <a:t> পৃ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/>
                        <a:t>টাকা</a:t>
                      </a:r>
                    </a:p>
                    <a:p>
                      <a:pPr algn="ctr"/>
                      <a:r>
                        <a:rPr lang="bn-BD" sz="1200" dirty="0" smtClean="0"/>
                        <a:t>(</a:t>
                      </a:r>
                      <a:r>
                        <a:rPr lang="bn-BD" sz="1200" baseline="0" dirty="0" smtClean="0"/>
                        <a:t> নগদ 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53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438400" y="1600200"/>
          <a:ext cx="4038600" cy="9905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990599">
                <a:tc>
                  <a:txBody>
                    <a:bodyPr/>
                    <a:lstStyle/>
                    <a:p>
                      <a:pPr algn="ctr"/>
                      <a:r>
                        <a:rPr lang="bn-BD" dirty="0" smtClean="0"/>
                        <a:t>     প্রতিষ্ঠানের নাম</a:t>
                      </a:r>
                      <a:r>
                        <a:rPr lang="en-US" dirty="0" smtClean="0"/>
                        <a:t>………</a:t>
                      </a:r>
                      <a:r>
                        <a:rPr lang="bn-BD" dirty="0" smtClean="0"/>
                        <a:t>  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bn-BD" baseline="0" dirty="0" smtClean="0"/>
                        <a:t>এক ঘরা নগদান বই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2000" dirty="0" smtClean="0">
                <a:solidFill>
                  <a:srgbClr val="7030A0"/>
                </a:solidFill>
              </a:rPr>
              <a:t>এক ঘরা নগদান বইয়ের নিয়মাবলি</a:t>
            </a:r>
            <a:r>
              <a:rPr lang="bn-BD" sz="2000" dirty="0" smtClean="0"/>
              <a:t/>
            </a:r>
            <a:br>
              <a:rPr lang="bn-BD" sz="2000" dirty="0" smtClean="0"/>
            </a:br>
            <a:endParaRPr lang="en-US" sz="2000" dirty="0"/>
          </a:p>
        </p:txBody>
      </p:sp>
      <p:sp>
        <p:nvSpPr>
          <p:cNvPr id="5" name="Notched Right Arrow 4"/>
          <p:cNvSpPr/>
          <p:nvPr/>
        </p:nvSpPr>
        <p:spPr>
          <a:xfrm>
            <a:off x="304800" y="1371600"/>
            <a:ext cx="6858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1295400"/>
          <a:ext cx="6961238" cy="1463040"/>
        </p:xfrm>
        <a:graphic>
          <a:graphicData uri="http://schemas.openxmlformats.org/drawingml/2006/table">
            <a:tbl>
              <a:tblPr/>
              <a:tblGrid>
                <a:gridCol w="6961238"/>
              </a:tblGrid>
              <a:tr h="12192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bn-BD" dirty="0" smtClean="0">
                          <a:solidFill>
                            <a:srgbClr val="FFFF00"/>
                          </a:solidFill>
                        </a:rPr>
                        <a:t>যে কোন কিছু পাওয়া গেলে বুঝতে হবে</a:t>
                      </a:r>
                      <a:r>
                        <a:rPr lang="bn-BD" baseline="0" dirty="0" smtClean="0">
                          <a:solidFill>
                            <a:srgbClr val="FFFF00"/>
                          </a:solidFill>
                        </a:rPr>
                        <a:t> নগদে পাওয়া গেছে।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bn-BD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bn-BD" baseline="0" dirty="0" smtClean="0">
                          <a:solidFill>
                            <a:srgbClr val="FFFF00"/>
                          </a:solidFill>
                        </a:rPr>
                        <a:t>নগদান বইয়ের     প্রাপ্তি পাশে বসে।</a:t>
                      </a:r>
                    </a:p>
                    <a:p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Notched Right Arrow 6"/>
          <p:cNvSpPr/>
          <p:nvPr/>
        </p:nvSpPr>
        <p:spPr>
          <a:xfrm>
            <a:off x="304800" y="3352800"/>
            <a:ext cx="6858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2987040"/>
          <a:ext cx="7010401" cy="1737360"/>
        </p:xfrm>
        <a:graphic>
          <a:graphicData uri="http://schemas.openxmlformats.org/drawingml/2006/table">
            <a:tbl>
              <a:tblPr/>
              <a:tblGrid>
                <a:gridCol w="7010401"/>
              </a:tblGrid>
              <a:tr h="15240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bn-BD" dirty="0" smtClean="0">
                          <a:solidFill>
                            <a:srgbClr val="0000FF"/>
                          </a:solidFill>
                        </a:rPr>
                        <a:t>যে কোন কিছু প্রদান</a:t>
                      </a:r>
                      <a:r>
                        <a:rPr lang="bn-BD" baseline="0" dirty="0" smtClean="0">
                          <a:solidFill>
                            <a:srgbClr val="0000FF"/>
                          </a:solidFill>
                        </a:rPr>
                        <a:t> করা হলে </a:t>
                      </a:r>
                      <a:r>
                        <a:rPr lang="bn-BD" dirty="0" smtClean="0">
                          <a:solidFill>
                            <a:srgbClr val="0000FF"/>
                          </a:solidFill>
                        </a:rPr>
                        <a:t> বুঝতে হবে</a:t>
                      </a:r>
                      <a:r>
                        <a:rPr lang="bn-BD" baseline="0" dirty="0" smtClean="0">
                          <a:solidFill>
                            <a:srgbClr val="0000FF"/>
                          </a:solidFill>
                        </a:rPr>
                        <a:t> নগদে  দেওয়া হয়েছে।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bn-BD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bn-BD" baseline="0" dirty="0" smtClean="0">
                          <a:solidFill>
                            <a:srgbClr val="0000FF"/>
                          </a:solidFill>
                        </a:rPr>
                        <a:t>নগদান বইয়ের প্রদানের পাশে বসে।</a:t>
                      </a:r>
                    </a:p>
                    <a:p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Notched Right Arrow 10"/>
          <p:cNvSpPr/>
          <p:nvPr/>
        </p:nvSpPr>
        <p:spPr>
          <a:xfrm>
            <a:off x="304800" y="5334000"/>
            <a:ext cx="6858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71600" y="5029200"/>
          <a:ext cx="7010400" cy="152400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1524000">
                <a:tc>
                  <a:txBody>
                    <a:bodyPr/>
                    <a:lstStyle/>
                    <a:p>
                      <a:r>
                        <a:rPr lang="bn-BD" dirty="0" smtClean="0">
                          <a:solidFill>
                            <a:srgbClr val="FF0066"/>
                          </a:solidFill>
                        </a:rPr>
                        <a:t>নগদান বইয়ে প্রথমে ব্যালেন্স</a:t>
                      </a:r>
                      <a:r>
                        <a:rPr lang="bn-BD" baseline="0" dirty="0" smtClean="0">
                          <a:solidFill>
                            <a:srgbClr val="FF0066"/>
                          </a:solidFill>
                        </a:rPr>
                        <a:t> বি/ ডি দিয়ে শরু করতে হয়।</a:t>
                      </a:r>
                      <a:endParaRPr lang="en-US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ched Right Arrow 2"/>
          <p:cNvSpPr/>
          <p:nvPr/>
        </p:nvSpPr>
        <p:spPr>
          <a:xfrm>
            <a:off x="533400" y="762000"/>
            <a:ext cx="6858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12606" y="707923"/>
          <a:ext cx="7221794" cy="1273277"/>
        </p:xfrm>
        <a:graphic>
          <a:graphicData uri="http://schemas.openxmlformats.org/drawingml/2006/table">
            <a:tbl>
              <a:tblPr/>
              <a:tblGrid>
                <a:gridCol w="7221794"/>
              </a:tblGrid>
              <a:tr h="1273277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rgbClr val="FF0066"/>
                          </a:solidFill>
                        </a:rPr>
                        <a:t>এক ঘরা নগদান বইয়ে কন্ট্রা</a:t>
                      </a:r>
                      <a:r>
                        <a:rPr lang="bn-BD" sz="2800" baseline="0" dirty="0" smtClean="0">
                          <a:solidFill>
                            <a:srgbClr val="FF0066"/>
                          </a:solidFill>
                        </a:rPr>
                        <a:t> এন্ট্রি হয় না</a:t>
                      </a:r>
                      <a:endParaRPr lang="en-US" sz="2800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533400" y="3657600"/>
            <a:ext cx="6858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895600"/>
          <a:ext cx="7315200" cy="2225040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1017639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rgbClr val="FF0000"/>
                          </a:solidFill>
                        </a:rPr>
                        <a:t>(কন্ট্রা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</a:rPr>
                        <a:t> এন্ট্রি  ব্যাতীত)</a:t>
                      </a:r>
                      <a:r>
                        <a:rPr lang="bn-BD" sz="2800" dirty="0" smtClean="0">
                          <a:solidFill>
                            <a:srgbClr val="0000FF"/>
                          </a:solidFill>
                        </a:rPr>
                        <a:t>এক ঘরা নগদান বইয়ে</a:t>
                      </a:r>
                      <a:r>
                        <a:rPr lang="bn-BD" sz="2800" baseline="0" dirty="0" smtClean="0">
                          <a:solidFill>
                            <a:srgbClr val="0000FF"/>
                          </a:solidFill>
                        </a:rPr>
                        <a:t> ব্যাংক সংক্রান্ত কোন কথা বলা থাকলে,নগদান বইয়ে উভয়  দিকে বসবে।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FF0000"/>
                </a:solidFill>
              </a:rPr>
              <a:t>বাড়ির কাজ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>
                <a:solidFill>
                  <a:srgbClr val="0000FF"/>
                </a:solidFill>
              </a:rPr>
              <a:t>একটি এক ঘরা নগদান বই করে নিয়ে আসবে</a:t>
            </a:r>
            <a:r>
              <a:rPr lang="bn-BD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152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 </vt:lpstr>
      <vt:lpstr>         </vt:lpstr>
      <vt:lpstr>শিখনফল</vt:lpstr>
      <vt:lpstr> লেনদেন </vt:lpstr>
      <vt:lpstr>নগদান কত প্রকার ?</vt:lpstr>
      <vt:lpstr>Slide 6</vt:lpstr>
      <vt:lpstr>এক ঘরা নগদান বইয়ের নিয়মাবলি </vt:lpstr>
      <vt:lpstr>Slide 8</vt:lpstr>
      <vt:lpstr>বাড়ির কাজ     একটি এক ঘরা নগদান বই করে নিয়ে আসবে।</vt:lpstr>
      <vt:lpstr> 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CHANGE_ME1</dc:creator>
  <cp:lastModifiedBy>CHANGE_ME1</cp:lastModifiedBy>
  <cp:revision>43</cp:revision>
  <dcterms:created xsi:type="dcterms:W3CDTF">2014-06-25T14:35:43Z</dcterms:created>
  <dcterms:modified xsi:type="dcterms:W3CDTF">2014-06-27T16:32:22Z</dcterms:modified>
</cp:coreProperties>
</file>