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83" r:id="rId2"/>
    <p:sldId id="28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86" r:id="rId19"/>
    <p:sldId id="273" r:id="rId20"/>
    <p:sldId id="274" r:id="rId21"/>
    <p:sldId id="275" r:id="rId22"/>
    <p:sldId id="276" r:id="rId23"/>
    <p:sldId id="277" r:id="rId24"/>
    <p:sldId id="281" r:id="rId25"/>
    <p:sldId id="278" r:id="rId26"/>
    <p:sldId id="279" r:id="rId27"/>
    <p:sldId id="28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16BC55"/>
    <a:srgbClr val="C214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07BCF-5306-49A1-8DD6-2493CD4CA9C4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91F457-0E01-46B4-AAB9-CE8D00E75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49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58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5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4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  <p:sp>
        <p:nvSpPr>
          <p:cNvPr id="48" name="Date Placeholder 1"/>
          <p:cNvSpPr txBox="1">
            <a:spLocks/>
          </p:cNvSpPr>
          <p:nvPr userDrawn="1"/>
        </p:nvSpPr>
        <p:spPr>
          <a:xfrm>
            <a:off x="603250" y="12680951"/>
            <a:ext cx="2057400" cy="36512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3C687F-215E-44C4-906A-BADF22879DC2}" type="datetimeFigureOut">
              <a:rPr lang="en-US" smtClean="0"/>
              <a:pPr/>
              <a:t>07-Dec-16</a:t>
            </a:fld>
            <a:endParaRPr lang="en-US"/>
          </a:p>
        </p:txBody>
      </p:sp>
      <p:sp>
        <p:nvSpPr>
          <p:cNvPr id="49" name="Slide Number Placeholder 3"/>
          <p:cNvSpPr txBox="1">
            <a:spLocks/>
          </p:cNvSpPr>
          <p:nvPr userDrawn="1"/>
        </p:nvSpPr>
        <p:spPr>
          <a:xfrm>
            <a:off x="6432550" y="12680951"/>
            <a:ext cx="2057400" cy="36512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2B7BE-16A3-458C-96EC-D53B5895620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-12700" y="6515100"/>
            <a:ext cx="9144000" cy="12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1" y="6015450"/>
            <a:ext cx="423450" cy="42345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Action Button: End 70">
            <a:hlinkClick r:id="" action="ppaction://hlinkshowjump?jump=lastslide" highlightClick="1"/>
          </p:cNvPr>
          <p:cNvSpPr/>
          <p:nvPr userDrawn="1"/>
        </p:nvSpPr>
        <p:spPr>
          <a:xfrm>
            <a:off x="8611369" y="6080009"/>
            <a:ext cx="392076" cy="345015"/>
          </a:xfrm>
          <a:prstGeom prst="actionButtonEnd">
            <a:avLst/>
          </a:prstGeom>
          <a:solidFill>
            <a:srgbClr val="16BC5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ction Button: Forward or Next 71">
            <a:hlinkClick r:id="" action="ppaction://hlinkshowjump?jump=nextslide" highlightClick="1"/>
          </p:cNvPr>
          <p:cNvSpPr/>
          <p:nvPr userDrawn="1"/>
        </p:nvSpPr>
        <p:spPr>
          <a:xfrm>
            <a:off x="8166100" y="6080009"/>
            <a:ext cx="444331" cy="345015"/>
          </a:xfrm>
          <a:prstGeom prst="actionButtonForwardNext">
            <a:avLst/>
          </a:prstGeom>
          <a:solidFill>
            <a:srgbClr val="16BC5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Action Button: Back or Previous 72">
            <a:hlinkClick r:id="" action="ppaction://hlinkshowjump?jump=previousslide" highlightClick="1"/>
          </p:cNvPr>
          <p:cNvSpPr/>
          <p:nvPr userDrawn="1"/>
        </p:nvSpPr>
        <p:spPr>
          <a:xfrm>
            <a:off x="7721600" y="6080009"/>
            <a:ext cx="444331" cy="345015"/>
          </a:xfrm>
          <a:prstGeom prst="actionButtonBackPrevious">
            <a:avLst/>
          </a:prstGeom>
          <a:solidFill>
            <a:srgbClr val="16BC5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ction Button: Beginning 73">
            <a:hlinkClick r:id="" action="ppaction://hlinkshowjump?jump=firstslide" highlightClick="1"/>
          </p:cNvPr>
          <p:cNvSpPr/>
          <p:nvPr userDrawn="1"/>
        </p:nvSpPr>
        <p:spPr>
          <a:xfrm>
            <a:off x="7283038" y="6084031"/>
            <a:ext cx="446722" cy="342168"/>
          </a:xfrm>
          <a:prstGeom prst="actionButtonBeginning">
            <a:avLst/>
          </a:prstGeom>
          <a:solidFill>
            <a:srgbClr val="16BC5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1" y="377826"/>
            <a:ext cx="715012" cy="72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76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5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50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81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25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7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70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C687F-215E-44C4-906A-BADF22879DC2}" type="datetimeFigureOut">
              <a:rPr lang="en-US" smtClean="0"/>
              <a:t>07-Dec-16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2B7BE-16A3-458C-96EC-D53B5895620E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203200"/>
            <a:ext cx="9144000" cy="12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0" y="279400"/>
            <a:ext cx="9144000" cy="127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0" y="355600"/>
            <a:ext cx="9144000" cy="12700"/>
          </a:xfrm>
          <a:prstGeom prst="line">
            <a:avLst/>
          </a:prstGeom>
          <a:ln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603250" y="12680951"/>
            <a:ext cx="2057400" cy="36512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3C687F-215E-44C4-906A-BADF22879DC2}" type="datetimeFigureOut">
              <a:rPr lang="en-US" smtClean="0"/>
              <a:pPr/>
              <a:t>07-Dec-16</a:t>
            </a:fld>
            <a:endParaRPr lang="en-US"/>
          </a:p>
        </p:txBody>
      </p:sp>
      <p:sp>
        <p:nvSpPr>
          <p:cNvPr id="11" name="Slide Number Placeholder 3"/>
          <p:cNvSpPr txBox="1">
            <a:spLocks/>
          </p:cNvSpPr>
          <p:nvPr userDrawn="1"/>
        </p:nvSpPr>
        <p:spPr>
          <a:xfrm>
            <a:off x="6432550" y="12680951"/>
            <a:ext cx="2057400" cy="365125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22B7BE-16A3-458C-96EC-D53B5895620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-12700" y="6515100"/>
            <a:ext cx="9144000" cy="1270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-12700" y="6591300"/>
            <a:ext cx="9144000" cy="1270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-12700" y="6667500"/>
            <a:ext cx="9144000" cy="12700"/>
          </a:xfrm>
          <a:prstGeom prst="line">
            <a:avLst/>
          </a:prstGeom>
          <a:ln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 userDrawn="1"/>
        </p:nvGrpSpPr>
        <p:grpSpPr>
          <a:xfrm>
            <a:off x="8235950" y="6118957"/>
            <a:ext cx="317500" cy="273051"/>
            <a:chOff x="7391400" y="6083300"/>
            <a:chExt cx="317500" cy="273051"/>
          </a:xfrm>
        </p:grpSpPr>
        <p:sp>
          <p:nvSpPr>
            <p:cNvPr id="16" name="Right Arrow 15">
              <a:hlinkClick r:id="" action="ppaction://hlinkshowjump?jump=nextslide"/>
              <a:hlinkHover r:id="" action="ppaction://hlinkshowjump?jump=nextslide" highlightClick="1"/>
            </p:cNvPr>
            <p:cNvSpPr/>
            <p:nvPr userDrawn="1"/>
          </p:nvSpPr>
          <p:spPr>
            <a:xfrm>
              <a:off x="7442199" y="6147534"/>
              <a:ext cx="228601" cy="151666"/>
            </a:xfrm>
            <a:prstGeom prst="rightArrow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7391400" y="6083300"/>
              <a:ext cx="317500" cy="27305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 userDrawn="1"/>
        </p:nvGrpSpPr>
        <p:grpSpPr>
          <a:xfrm rot="10800000">
            <a:off x="7854950" y="6121400"/>
            <a:ext cx="317500" cy="273051"/>
            <a:chOff x="7391400" y="6083300"/>
            <a:chExt cx="317500" cy="273051"/>
          </a:xfrm>
        </p:grpSpPr>
        <p:sp>
          <p:nvSpPr>
            <p:cNvPr id="19" name="Right Arrow 18">
              <a:hlinkClick r:id="" action="ppaction://hlinkshowjump?jump=previousslide"/>
              <a:hlinkHover r:id="" action="ppaction://hlinkshowjump?jump=previousslide"/>
            </p:cNvPr>
            <p:cNvSpPr/>
            <p:nvPr userDrawn="1"/>
          </p:nvSpPr>
          <p:spPr>
            <a:xfrm>
              <a:off x="7454900" y="6134834"/>
              <a:ext cx="203200" cy="158017"/>
            </a:xfrm>
            <a:prstGeom prst="rightArrow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7391400" y="6083300"/>
              <a:ext cx="317500" cy="27305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 userDrawn="1"/>
        </p:nvGrpSpPr>
        <p:grpSpPr>
          <a:xfrm>
            <a:off x="7493000" y="6121400"/>
            <a:ext cx="317500" cy="273051"/>
            <a:chOff x="7023100" y="6083300"/>
            <a:chExt cx="317500" cy="273051"/>
          </a:xfrm>
        </p:grpSpPr>
        <p:grpSp>
          <p:nvGrpSpPr>
            <p:cNvPr id="22" name="Group 21"/>
            <p:cNvGrpSpPr/>
            <p:nvPr userDrawn="1"/>
          </p:nvGrpSpPr>
          <p:grpSpPr>
            <a:xfrm rot="16200000">
              <a:off x="7105971" y="6126067"/>
              <a:ext cx="159775" cy="173792"/>
              <a:chOff x="7264400" y="5676900"/>
              <a:chExt cx="196850" cy="241300"/>
            </a:xfrm>
          </p:grpSpPr>
          <p:sp>
            <p:nvSpPr>
              <p:cNvPr id="24" name="Isosceles Triangle 23">
                <a:hlinkClick r:id="" action="ppaction://hlinkshowjump?jump=firstslide" highlightClick="1"/>
                <a:hlinkHover r:id="" action="ppaction://hlinkshowjump?jump=firstslide"/>
              </p:cNvPr>
              <p:cNvSpPr/>
              <p:nvPr userDrawn="1"/>
            </p:nvSpPr>
            <p:spPr>
              <a:xfrm>
                <a:off x="7264400" y="5702300"/>
                <a:ext cx="190500" cy="215900"/>
              </a:xfrm>
              <a:prstGeom prst="triangl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/>
              <p:nvPr userDrawn="1"/>
            </p:nvCxnSpPr>
            <p:spPr>
              <a:xfrm>
                <a:off x="7264400" y="5676900"/>
                <a:ext cx="1968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tangle 22"/>
            <p:cNvSpPr/>
            <p:nvPr userDrawn="1"/>
          </p:nvSpPr>
          <p:spPr>
            <a:xfrm>
              <a:off x="7023100" y="6083300"/>
              <a:ext cx="317500" cy="27305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 userDrawn="1"/>
        </p:nvGrpSpPr>
        <p:grpSpPr>
          <a:xfrm>
            <a:off x="8635999" y="6111874"/>
            <a:ext cx="317500" cy="273051"/>
            <a:chOff x="7518399" y="5601212"/>
            <a:chExt cx="317500" cy="273051"/>
          </a:xfrm>
        </p:grpSpPr>
        <p:sp>
          <p:nvSpPr>
            <p:cNvPr id="27" name="Rectangle 26"/>
            <p:cNvSpPr/>
            <p:nvPr userDrawn="1"/>
          </p:nvSpPr>
          <p:spPr>
            <a:xfrm>
              <a:off x="7518399" y="5601212"/>
              <a:ext cx="317500" cy="27305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 userDrawn="1"/>
          </p:nvGrpSpPr>
          <p:grpSpPr>
            <a:xfrm rot="5400000">
              <a:off x="7588249" y="5645152"/>
              <a:ext cx="165100" cy="203199"/>
              <a:chOff x="7264400" y="5676900"/>
              <a:chExt cx="196850" cy="241300"/>
            </a:xfrm>
          </p:grpSpPr>
          <p:sp>
            <p:nvSpPr>
              <p:cNvPr id="29" name="Isosceles Triangle 28">
                <a:hlinkClick r:id="" action="ppaction://hlinkshowjump?jump=lastslide"/>
                <a:hlinkHover r:id="" action="ppaction://hlinkshowjump?jump=lastslide"/>
              </p:cNvPr>
              <p:cNvSpPr/>
              <p:nvPr userDrawn="1"/>
            </p:nvSpPr>
            <p:spPr>
              <a:xfrm>
                <a:off x="7264400" y="5702300"/>
                <a:ext cx="190500" cy="215900"/>
              </a:xfrm>
              <a:prstGeom prst="triangl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 userDrawn="1"/>
            </p:nvCxnSpPr>
            <p:spPr>
              <a:xfrm>
                <a:off x="7264400" y="5676900"/>
                <a:ext cx="19685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2" name="Picture 31">
            <a:hlinkClick r:id="" action="ppaction://hlinkshowjump?jump=endshow"/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1" y="6015450"/>
            <a:ext cx="423450" cy="423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578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  <p:sldLayoutId id="2147483671" r:id="rId10"/>
    <p:sldLayoutId id="2147483674" r:id="rId11"/>
    <p:sldLayoutId id="2147483667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gif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gif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3.w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953037" y="2588654"/>
            <a:ext cx="7418231" cy="145531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bn-BD" sz="8000" b="1" spc="5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  শিক্ষার্থীবৃন্দ</a:t>
            </a:r>
            <a:endParaRPr lang="en-US" sz="8000" b="1" spc="50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3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3" y="882033"/>
            <a:ext cx="1558344" cy="1125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1" y="2177315"/>
            <a:ext cx="1558346" cy="13860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871" y="3777756"/>
            <a:ext cx="1558346" cy="14865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06" y="1284632"/>
            <a:ext cx="1337645" cy="222809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847" y="2774268"/>
            <a:ext cx="1337645" cy="222809"/>
          </a:xfrm>
          <a:prstGeom prst="rect">
            <a:avLst/>
          </a:prstGeom>
          <a:ln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1487002" y="2981632"/>
            <a:ext cx="865292" cy="221749"/>
            <a:chOff x="1152432" y="3053426"/>
            <a:chExt cx="961537" cy="237531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152432" y="3290957"/>
              <a:ext cx="86356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015995" y="3053426"/>
              <a:ext cx="97974" cy="2375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1875519" y="4594632"/>
            <a:ext cx="889685" cy="25197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12" name="Straight Connector 11"/>
          <p:cNvCxnSpPr/>
          <p:nvPr/>
        </p:nvCxnSpPr>
        <p:spPr>
          <a:xfrm>
            <a:off x="1456363" y="4732160"/>
            <a:ext cx="164003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6494874" y="1139484"/>
            <a:ext cx="1783135" cy="573542"/>
          </a:xfrm>
          <a:prstGeom prst="roundRect">
            <a:avLst/>
          </a:prstGeom>
          <a:gradFill>
            <a:gsLst>
              <a:gs pos="87000">
                <a:srgbClr val="83AAA5"/>
              </a:gs>
              <a:gs pos="87000">
                <a:srgbClr val="FDA5F3"/>
              </a:gs>
              <a:gs pos="50000">
                <a:schemeClr val="bg1"/>
              </a:gs>
              <a:gs pos="92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atin typeface="NikoshBAN" panose="02000000000000000000" pitchFamily="2" charset="0"/>
                <a:cs typeface="NikoshBAN" panose="02000000000000000000" pitchFamily="2" charset="0"/>
              </a:rPr>
              <a:t>স্থির</a:t>
            </a:r>
            <a:r>
              <a:rPr lang="en-US" sz="2700" dirty="0">
                <a:latin typeface="NikoshBAN" panose="02000000000000000000" pitchFamily="2" charset="0"/>
                <a:cs typeface="NikoshBAN" panose="02000000000000000000" pitchFamily="2" charset="0"/>
              </a:rPr>
              <a:t> রোধ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507753" y="2719321"/>
            <a:ext cx="1783135" cy="541746"/>
          </a:xfrm>
          <a:prstGeom prst="roundRect">
            <a:avLst/>
          </a:prstGeom>
          <a:gradFill>
            <a:gsLst>
              <a:gs pos="87000">
                <a:srgbClr val="83AAA5"/>
              </a:gs>
              <a:gs pos="87000">
                <a:srgbClr val="FDA5F3"/>
              </a:gs>
              <a:gs pos="50000">
                <a:schemeClr val="bg1"/>
              </a:gs>
              <a:gs pos="92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পরিবর্তন</a:t>
            </a:r>
            <a:r>
              <a:rPr lang="en-US" sz="21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100" dirty="0" err="1">
                <a:latin typeface="NikoshBAN" panose="02000000000000000000" pitchFamily="2" charset="0"/>
                <a:cs typeface="NikoshBAN" panose="02000000000000000000" pitchFamily="2" charset="0"/>
              </a:rPr>
              <a:t>শীল</a:t>
            </a:r>
            <a:r>
              <a:rPr lang="en-US" sz="2100" dirty="0">
                <a:latin typeface="NikoshBAN" panose="02000000000000000000" pitchFamily="2" charset="0"/>
                <a:cs typeface="NikoshBAN" panose="02000000000000000000" pitchFamily="2" charset="0"/>
              </a:rPr>
              <a:t> রোধ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546390" y="4475498"/>
            <a:ext cx="1783135" cy="549306"/>
          </a:xfrm>
          <a:prstGeom prst="roundRect">
            <a:avLst/>
          </a:prstGeom>
          <a:gradFill>
            <a:gsLst>
              <a:gs pos="87000">
                <a:schemeClr val="tx2">
                  <a:lumMod val="60000"/>
                  <a:lumOff val="40000"/>
                </a:schemeClr>
              </a:gs>
              <a:gs pos="87000">
                <a:srgbClr val="FDA5F3"/>
              </a:gs>
              <a:gs pos="50000">
                <a:schemeClr val="bg1"/>
              </a:gs>
              <a:gs pos="92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ফিউজ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7407E-6 L 0.03524 0.0018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02359" y="1169538"/>
            <a:ext cx="1762275" cy="484750"/>
            <a:chOff x="1337481" y="1068906"/>
            <a:chExt cx="2349698" cy="646334"/>
          </a:xfrm>
        </p:grpSpPr>
        <p:grpSp>
          <p:nvGrpSpPr>
            <p:cNvPr id="3" name="Group 2"/>
            <p:cNvGrpSpPr/>
            <p:nvPr/>
          </p:nvGrpSpPr>
          <p:grpSpPr>
            <a:xfrm>
              <a:off x="1337481" y="1105469"/>
              <a:ext cx="2349698" cy="573206"/>
              <a:chOff x="1337481" y="1105469"/>
              <a:chExt cx="2349698" cy="573206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800075" y="1398438"/>
                <a:ext cx="8871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/>
              <p:cNvGrpSpPr/>
              <p:nvPr/>
            </p:nvGrpSpPr>
            <p:grpSpPr>
              <a:xfrm>
                <a:off x="1337481" y="1105469"/>
                <a:ext cx="1487606" cy="573206"/>
                <a:chOff x="1337481" y="1105469"/>
                <a:chExt cx="1487606" cy="573206"/>
              </a:xfrm>
            </p:grpSpPr>
            <p:cxnSp>
              <p:nvCxnSpPr>
                <p:cNvPr id="7" name="Straight Connector 6"/>
                <p:cNvCxnSpPr/>
                <p:nvPr/>
              </p:nvCxnSpPr>
              <p:spPr>
                <a:xfrm>
                  <a:off x="1337481" y="1396166"/>
                  <a:ext cx="88710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" name="Oval 7"/>
                <p:cNvSpPr/>
                <p:nvPr/>
              </p:nvSpPr>
              <p:spPr>
                <a:xfrm>
                  <a:off x="2224585" y="1105469"/>
                  <a:ext cx="600502" cy="57320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</p:grpSp>
        </p:grpSp>
        <p:sp>
          <p:nvSpPr>
            <p:cNvPr id="4" name="Rectangle 3"/>
            <p:cNvSpPr/>
            <p:nvPr/>
          </p:nvSpPr>
          <p:spPr>
            <a:xfrm>
              <a:off x="2275192" y="1068906"/>
              <a:ext cx="499288" cy="6463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lIns="68580" tIns="34291" rIns="68580" bIns="34291">
              <a:spAutoFit/>
            </a:bodyPr>
            <a:lstStyle/>
            <a:p>
              <a:pPr algn="ctr"/>
              <a:r>
                <a:rPr lang="en-US" sz="27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370377" y="2627409"/>
            <a:ext cx="1762275" cy="528732"/>
            <a:chOff x="1380697" y="2649945"/>
            <a:chExt cx="2349698" cy="704974"/>
          </a:xfrm>
        </p:grpSpPr>
        <p:grpSp>
          <p:nvGrpSpPr>
            <p:cNvPr id="10" name="Group 9"/>
            <p:cNvGrpSpPr/>
            <p:nvPr/>
          </p:nvGrpSpPr>
          <p:grpSpPr>
            <a:xfrm>
              <a:off x="1380697" y="2649945"/>
              <a:ext cx="2349698" cy="573206"/>
              <a:chOff x="1337481" y="1105469"/>
              <a:chExt cx="2349698" cy="573206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2800075" y="1398438"/>
                <a:ext cx="8871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Group 12"/>
              <p:cNvGrpSpPr/>
              <p:nvPr/>
            </p:nvGrpSpPr>
            <p:grpSpPr>
              <a:xfrm>
                <a:off x="1337481" y="1105469"/>
                <a:ext cx="1487606" cy="573206"/>
                <a:chOff x="1337481" y="1105469"/>
                <a:chExt cx="1487606" cy="573206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337481" y="1396166"/>
                  <a:ext cx="88710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Oval 14"/>
                <p:cNvSpPr/>
                <p:nvPr/>
              </p:nvSpPr>
              <p:spPr>
                <a:xfrm>
                  <a:off x="2224585" y="1105469"/>
                  <a:ext cx="600502" cy="57320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</p:grpSp>
        </p:grpSp>
        <p:sp>
          <p:nvSpPr>
            <p:cNvPr id="11" name="Rectangle 10"/>
            <p:cNvSpPr/>
            <p:nvPr/>
          </p:nvSpPr>
          <p:spPr>
            <a:xfrm>
              <a:off x="2284223" y="2739367"/>
              <a:ext cx="553997" cy="615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V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220177" y="4343159"/>
            <a:ext cx="1762275" cy="487788"/>
            <a:chOff x="1380697" y="2649945"/>
            <a:chExt cx="2349698" cy="650383"/>
          </a:xfrm>
        </p:grpSpPr>
        <p:grpSp>
          <p:nvGrpSpPr>
            <p:cNvPr id="17" name="Group 16"/>
            <p:cNvGrpSpPr/>
            <p:nvPr/>
          </p:nvGrpSpPr>
          <p:grpSpPr>
            <a:xfrm>
              <a:off x="1380697" y="2649945"/>
              <a:ext cx="2349698" cy="573206"/>
              <a:chOff x="1337481" y="1105469"/>
              <a:chExt cx="2349698" cy="573206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>
                <a:off x="2800075" y="1398438"/>
                <a:ext cx="8871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" name="Group 19"/>
              <p:cNvGrpSpPr/>
              <p:nvPr/>
            </p:nvGrpSpPr>
            <p:grpSpPr>
              <a:xfrm>
                <a:off x="1337481" y="1105469"/>
                <a:ext cx="1487606" cy="573206"/>
                <a:chOff x="1337481" y="1105469"/>
                <a:chExt cx="1487606" cy="573206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1337481" y="1396166"/>
                  <a:ext cx="88710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2224585" y="1105469"/>
                  <a:ext cx="600502" cy="57320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</p:grpSp>
        </p:grpSp>
        <p:sp>
          <p:nvSpPr>
            <p:cNvPr id="18" name="Rectangle 17"/>
            <p:cNvSpPr/>
            <p:nvPr/>
          </p:nvSpPr>
          <p:spPr>
            <a:xfrm>
              <a:off x="2266303" y="2684776"/>
              <a:ext cx="562546" cy="6155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G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83" y="2209420"/>
            <a:ext cx="1594107" cy="1528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307" y="3954801"/>
            <a:ext cx="1607383" cy="1237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300" y="909788"/>
            <a:ext cx="1552389" cy="10704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Rounded Rectangle 25"/>
          <p:cNvSpPr/>
          <p:nvPr/>
        </p:nvSpPr>
        <p:spPr>
          <a:xfrm>
            <a:off x="6487452" y="1197759"/>
            <a:ext cx="1683880" cy="466177"/>
          </a:xfrm>
          <a:prstGeom prst="roundRect">
            <a:avLst/>
          </a:prstGeom>
          <a:gradFill>
            <a:gsLst>
              <a:gs pos="73000">
                <a:schemeClr val="bg1"/>
              </a:gs>
              <a:gs pos="88000">
                <a:schemeClr val="bg1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NikoshBAN" panose="02000000000000000000" pitchFamily="2" charset="0"/>
                <a:cs typeface="NikoshBAN" panose="02000000000000000000" pitchFamily="2" charset="0"/>
              </a:rPr>
              <a:t>অ্যামিটার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48815" y="2751169"/>
            <a:ext cx="1683880" cy="416381"/>
          </a:xfrm>
          <a:prstGeom prst="roundRect">
            <a:avLst/>
          </a:prstGeom>
          <a:gradFill>
            <a:gsLst>
              <a:gs pos="73000">
                <a:schemeClr val="bg1"/>
              </a:gs>
              <a:gs pos="88000">
                <a:schemeClr val="bg1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atin typeface="NikoshBAN" panose="02000000000000000000" pitchFamily="2" charset="0"/>
                <a:cs typeface="NikoshBAN" panose="02000000000000000000" pitchFamily="2" charset="0"/>
              </a:rPr>
              <a:t>ভোল্টমিটার</a:t>
            </a:r>
            <a:endParaRPr lang="en-US" sz="27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400363" y="4328061"/>
            <a:ext cx="1832299" cy="416381"/>
          </a:xfrm>
          <a:prstGeom prst="roundRect">
            <a:avLst/>
          </a:prstGeom>
          <a:gradFill>
            <a:gsLst>
              <a:gs pos="73000">
                <a:schemeClr val="bg1"/>
              </a:gs>
              <a:gs pos="88000">
                <a:schemeClr val="bg1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গ্যালভানোমিটার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039" y="2545491"/>
            <a:ext cx="1693982" cy="1387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" name="Group 2"/>
          <p:cNvGrpSpPr/>
          <p:nvPr/>
        </p:nvGrpSpPr>
        <p:grpSpPr>
          <a:xfrm>
            <a:off x="1969056" y="2988483"/>
            <a:ext cx="665328" cy="707739"/>
            <a:chOff x="4151203" y="2006222"/>
            <a:chExt cx="887104" cy="94365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151203" y="2435668"/>
              <a:ext cx="8871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4587935" y="2006222"/>
              <a:ext cx="0" cy="9436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335" y="817347"/>
            <a:ext cx="1670434" cy="11093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2013664" y="991188"/>
            <a:ext cx="665328" cy="752521"/>
            <a:chOff x="4145518" y="1305258"/>
            <a:chExt cx="887104" cy="1003361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4267194" y="2183515"/>
              <a:ext cx="6247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4145518" y="1305258"/>
              <a:ext cx="887104" cy="1003361"/>
              <a:chOff x="4145518" y="1305258"/>
              <a:chExt cx="887104" cy="100336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145518" y="1305258"/>
                <a:ext cx="887104" cy="769198"/>
                <a:chOff x="4145518" y="1305258"/>
                <a:chExt cx="887104" cy="769198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>
                  <a:off x="4145518" y="2067188"/>
                  <a:ext cx="88710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4572001" y="1305258"/>
                  <a:ext cx="1" cy="76919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/>
              <p:cNvCxnSpPr/>
              <p:nvPr/>
            </p:nvCxnSpPr>
            <p:spPr>
              <a:xfrm>
                <a:off x="4365002" y="2308619"/>
                <a:ext cx="391252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oup 13"/>
          <p:cNvGrpSpPr/>
          <p:nvPr/>
        </p:nvGrpSpPr>
        <p:grpSpPr>
          <a:xfrm>
            <a:off x="1459533" y="4657128"/>
            <a:ext cx="1659912" cy="677283"/>
            <a:chOff x="3484738" y="3398288"/>
            <a:chExt cx="2213216" cy="903043"/>
          </a:xfrm>
        </p:grpSpPr>
        <p:grpSp>
          <p:nvGrpSpPr>
            <p:cNvPr id="15" name="Group 14"/>
            <p:cNvGrpSpPr/>
            <p:nvPr/>
          </p:nvGrpSpPr>
          <p:grpSpPr>
            <a:xfrm>
              <a:off x="3484738" y="3728125"/>
              <a:ext cx="2213216" cy="573206"/>
              <a:chOff x="3484738" y="3728125"/>
              <a:chExt cx="2213216" cy="57320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3484738" y="4007446"/>
                <a:ext cx="8871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810850" y="4009718"/>
                <a:ext cx="8871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Arc 18"/>
              <p:cNvSpPr/>
              <p:nvPr/>
            </p:nvSpPr>
            <p:spPr>
              <a:xfrm>
                <a:off x="4367294" y="3728125"/>
                <a:ext cx="443552" cy="573206"/>
              </a:xfrm>
              <a:prstGeom prst="arc">
                <a:avLst>
                  <a:gd name="adj1" fmla="val 10980758"/>
                  <a:gd name="adj2" fmla="val 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 flipV="1">
              <a:off x="4592481" y="3398288"/>
              <a:ext cx="6815" cy="84344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6428289" y="1089961"/>
            <a:ext cx="1683880" cy="416381"/>
          </a:xfrm>
          <a:prstGeom prst="roundRect">
            <a:avLst/>
          </a:prstGeom>
          <a:gradFill>
            <a:gsLst>
              <a:gs pos="63000">
                <a:schemeClr val="bg1"/>
              </a:gs>
              <a:gs pos="8600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latin typeface="NikoshBAN" panose="02000000000000000000" pitchFamily="2" charset="0"/>
                <a:cs typeface="NikoshBAN" panose="02000000000000000000" pitchFamily="2" charset="0"/>
              </a:rPr>
              <a:t>ভূসংযোগ</a:t>
            </a:r>
            <a:endParaRPr lang="en-US" sz="21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137221" y="3045996"/>
            <a:ext cx="2099797" cy="469920"/>
          </a:xfrm>
          <a:prstGeom prst="roundRect">
            <a:avLst/>
          </a:prstGeom>
          <a:gradFill>
            <a:gsLst>
              <a:gs pos="8400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আড়াআড়ি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873139" y="4911312"/>
            <a:ext cx="2377131" cy="416381"/>
          </a:xfrm>
          <a:prstGeom prst="roundRect">
            <a:avLst/>
          </a:prstGeom>
          <a:gradFill>
            <a:gsLst>
              <a:gs pos="86000">
                <a:schemeClr val="bg1"/>
              </a:gs>
              <a:gs pos="96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latin typeface="NikoshBAN" panose="02000000000000000000" pitchFamily="2" charset="0"/>
                <a:cs typeface="NikoshBAN" panose="02000000000000000000" pitchFamily="2" charset="0"/>
              </a:rPr>
              <a:t>সংযোগবিহীন</a:t>
            </a:r>
            <a:r>
              <a:rPr lang="en-US" sz="21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1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endParaRPr lang="en-US" sz="21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0093" y="4206807"/>
            <a:ext cx="1182633" cy="1695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85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55340" y="1778789"/>
            <a:ext cx="1659912" cy="625781"/>
            <a:chOff x="1443759" y="1414464"/>
            <a:chExt cx="2213216" cy="834375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443759" y="1912090"/>
              <a:ext cx="8871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2769871" y="1914362"/>
              <a:ext cx="88710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Arc 4"/>
            <p:cNvSpPr/>
            <p:nvPr/>
          </p:nvSpPr>
          <p:spPr>
            <a:xfrm>
              <a:off x="2326315" y="1632769"/>
              <a:ext cx="443552" cy="573206"/>
            </a:xfrm>
            <a:prstGeom prst="arc">
              <a:avLst>
                <a:gd name="adj1" fmla="val 10980758"/>
                <a:gd name="adj2" fmla="val 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6" name="Oval 5"/>
            <p:cNvSpPr/>
            <p:nvPr/>
          </p:nvSpPr>
          <p:spPr>
            <a:xfrm>
              <a:off x="2128838" y="1414464"/>
              <a:ext cx="842962" cy="834375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356669" y="1928807"/>
            <a:ext cx="1467572" cy="459487"/>
            <a:chOff x="1685925" y="3028950"/>
            <a:chExt cx="1956762" cy="612648"/>
          </a:xfrm>
        </p:grpSpPr>
        <p:sp>
          <p:nvSpPr>
            <p:cNvPr id="8" name="Flowchart: Summing Junction 7"/>
            <p:cNvSpPr/>
            <p:nvPr/>
          </p:nvSpPr>
          <p:spPr>
            <a:xfrm>
              <a:off x="2326315" y="3028950"/>
              <a:ext cx="612648" cy="612648"/>
            </a:xfrm>
            <a:prstGeom prst="flowChartSummingJunction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9" name="Straight Connector 8"/>
            <p:cNvCxnSpPr/>
            <p:nvPr/>
          </p:nvCxnSpPr>
          <p:spPr>
            <a:xfrm flipV="1">
              <a:off x="2957512" y="3328988"/>
              <a:ext cx="685175" cy="142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8" idx="2"/>
            </p:cNvCxnSpPr>
            <p:nvPr/>
          </p:nvCxnSpPr>
          <p:spPr>
            <a:xfrm flipH="1" flipV="1">
              <a:off x="1685925" y="3328988"/>
              <a:ext cx="640390" cy="62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705" y="3559683"/>
            <a:ext cx="2258720" cy="1694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5900" y="3397099"/>
            <a:ext cx="1692763" cy="19561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51" y="3515956"/>
            <a:ext cx="1923530" cy="16830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6847918" y="1778789"/>
            <a:ext cx="1085849" cy="517300"/>
          </a:xfrm>
          <a:prstGeom prst="rect">
            <a:avLst/>
          </a:prstGeom>
          <a:gradFill>
            <a:gsLst>
              <a:gs pos="64000">
                <a:schemeClr val="bg1"/>
              </a:gs>
              <a:gs pos="68000">
                <a:schemeClr val="tx1"/>
              </a:gs>
              <a:gs pos="91000">
                <a:schemeClr val="bg2">
                  <a:lumMod val="75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বাল্ব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2088" y="6114026"/>
            <a:ext cx="3288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মাউসের আকৃতি পরিবর্তন যেখানে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Click</a:t>
            </a:r>
            <a:r>
              <a:rPr lang="bn-BD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সেখানে ...।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5" y="1209671"/>
            <a:ext cx="2423431" cy="2029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945" y="1223124"/>
            <a:ext cx="2220227" cy="2029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195" y="1225523"/>
            <a:ext cx="2440179" cy="2029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60909" y="3426033"/>
            <a:ext cx="10778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তামা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6045" y="3426029"/>
            <a:ext cx="7264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8196" y="3399141"/>
            <a:ext cx="10204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ক্যান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5" y="4576917"/>
            <a:ext cx="1193115" cy="73475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91853" y="4736623"/>
            <a:ext cx="1338111" cy="41534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পরিবাহী</a:t>
            </a:r>
            <a:endParaRPr lang="en-US" sz="3300" b="1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0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17324" y="3245655"/>
            <a:ext cx="24762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অ্যালুমিনিয়াম</a:t>
            </a:r>
            <a:r>
              <a:rPr lang="en-US" sz="3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পাত্র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3018" y="3245655"/>
            <a:ext cx="14526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তরল</a:t>
            </a:r>
            <a:r>
              <a:rPr lang="en-US" sz="3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ঔষধ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23503" y="3218029"/>
            <a:ext cx="18523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বৈদ্যুতিক</a:t>
            </a:r>
            <a:r>
              <a:rPr lang="en-US" sz="3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তার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065" y="1109981"/>
            <a:ext cx="2295227" cy="2029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221" y="1119530"/>
            <a:ext cx="2282237" cy="2033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2" y="1106076"/>
            <a:ext cx="2560920" cy="20334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716" y="4651918"/>
            <a:ext cx="1193115" cy="73475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917324" y="4877027"/>
            <a:ext cx="1338111" cy="41534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পরিবাহী</a:t>
            </a:r>
            <a:endParaRPr lang="en-US" sz="3300" b="1" dirty="0">
              <a:solidFill>
                <a:schemeClr val="tx1">
                  <a:lumMod val="85000"/>
                  <a:lumOff val="1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51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6549" y="3508481"/>
            <a:ext cx="2091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রাবার</a:t>
            </a:r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গ্লাভস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7569" y="3556689"/>
            <a:ext cx="151035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শুকনো</a:t>
            </a:r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বাঁশ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6366" y="3531884"/>
            <a:ext cx="25514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সিরামিক</a:t>
            </a:r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ইনসুলেটর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7" y="1105198"/>
            <a:ext cx="2369830" cy="21532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63" y="1105198"/>
            <a:ext cx="2271051" cy="21700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977" y="1105198"/>
            <a:ext cx="2260202" cy="21711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547" y="4859441"/>
            <a:ext cx="1836267" cy="393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8863" y="4866548"/>
            <a:ext cx="1593761" cy="3934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অপরিবাহী</a:t>
            </a:r>
            <a:endParaRPr lang="en-US" sz="3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0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1994" y="3238607"/>
            <a:ext cx="2091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জুতা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8427" y="3238611"/>
            <a:ext cx="16898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প্লাষ্টিক</a:t>
            </a:r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বোল্ট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3711" y="3238608"/>
            <a:ext cx="2068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প্লাষ্টিক</a:t>
            </a:r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চেয়ার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40" y="1024836"/>
            <a:ext cx="2558099" cy="19593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99" y="1024836"/>
            <a:ext cx="2514287" cy="19366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396" y="1024836"/>
            <a:ext cx="1947279" cy="19609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156" y="4855918"/>
            <a:ext cx="1836267" cy="39348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29139" y="4865363"/>
            <a:ext cx="1593761" cy="393485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অপরিবাহী</a:t>
            </a:r>
            <a:endParaRPr lang="en-US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69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492" y="1256255"/>
            <a:ext cx="2944149" cy="29441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86" y="1256255"/>
            <a:ext cx="2944149" cy="2944149"/>
          </a:xfrm>
          <a:prstGeom prst="rect">
            <a:avLst/>
          </a:prstGeom>
        </p:spPr>
      </p:pic>
      <p:sp>
        <p:nvSpPr>
          <p:cNvPr id="4" name="Round Diagonal Corner Rectangle 3"/>
          <p:cNvSpPr/>
          <p:nvPr/>
        </p:nvSpPr>
        <p:spPr>
          <a:xfrm>
            <a:off x="6584262" y="4927001"/>
            <a:ext cx="1914279" cy="519058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Semiconductor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804339" y="4939109"/>
            <a:ext cx="1844732" cy="50695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অর্ধ-পরিবাহী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04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23534" y="3769453"/>
            <a:ext cx="2091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ডিস্ক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7404" y="3885311"/>
            <a:ext cx="15856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সার্কিট</a:t>
            </a:r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বোর্ড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4430" y="3736987"/>
            <a:ext cx="22895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ইলেকট্রনিক</a:t>
            </a:r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ডিভাইস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40" y="1489278"/>
            <a:ext cx="2054559" cy="20545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32" y="1473737"/>
            <a:ext cx="2894287" cy="20545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37" y="1481372"/>
            <a:ext cx="1954581" cy="20545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ound Diagonal Corner Rectangle 7"/>
          <p:cNvSpPr/>
          <p:nvPr/>
        </p:nvSpPr>
        <p:spPr>
          <a:xfrm>
            <a:off x="6584262" y="4927001"/>
            <a:ext cx="1914279" cy="519058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Semiconductor</a:t>
            </a:r>
          </a:p>
        </p:txBody>
      </p:sp>
      <p:sp>
        <p:nvSpPr>
          <p:cNvPr id="9" name="Round Diagonal Corner Rectangle 8"/>
          <p:cNvSpPr/>
          <p:nvPr/>
        </p:nvSpPr>
        <p:spPr>
          <a:xfrm>
            <a:off x="804339" y="4939109"/>
            <a:ext cx="1844732" cy="50695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অর্ধ-পরিবাহী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40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00"/>
                            </p:stCondLst>
                            <p:childTnLst>
                              <p:par>
                                <p:cTn id="3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1873" y="3047566"/>
            <a:ext cx="3021807" cy="1800749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মোঃ 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নূর</a:t>
            </a:r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-এ-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আলম</a:t>
            </a:r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IN" smtClean="0">
                <a:latin typeface="NikoshBAN" panose="02000000000000000000" pitchFamily="2" charset="0"/>
                <a:cs typeface="NikoshBAN" panose="02000000000000000000" pitchFamily="2" charset="0"/>
              </a:rPr>
              <a:t>ট্রেড ইন্সট্রাক্টর (ইলেকঃ) 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পুরুলিয়া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আদর্শ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বহুমূখী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উচ্চ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বিদ্যালয়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গুরুদাসপুর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, নাটোর।                                       </a:t>
            </a:r>
            <a:r>
              <a:rPr lang="en-US" sz="1351" b="1" dirty="0">
                <a:solidFill>
                  <a:srgbClr val="002060"/>
                </a:solidFill>
                <a:latin typeface="Calibri" panose="020F0502020204030204" pitchFamily="34" charset="0"/>
                <a:cs typeface="NikoshBAN" panose="02000000000000000000" pitchFamily="2" charset="0"/>
              </a:rPr>
              <a:t>e-mail:nooralamphs@gmail.com  Mob:01740966042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20447" y="3305142"/>
            <a:ext cx="3077331" cy="1569660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atin typeface="NikoshBAN" panose="02000000000000000000" pitchFamily="2" charset="0"/>
                <a:cs typeface="NikoshBAN" panose="02000000000000000000" pitchFamily="2" charset="0"/>
              </a:rPr>
              <a:t>দশম </a:t>
            </a:r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শ্রেণী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sz="3000" dirty="0" err="1">
                <a:latin typeface="NikoshBAN" panose="02000000000000000000" pitchFamily="2" charset="0"/>
                <a:cs typeface="NikoshBAN" panose="02000000000000000000" pitchFamily="2" charset="0"/>
              </a:rPr>
              <a:t>পদার্থ</a:t>
            </a:r>
            <a:endParaRPr lang="en-US" sz="3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অধ্যায়ঃ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একাদশ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r>
              <a:rPr lang="bn-IN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সময়ঃ ৪০ মিনিট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27" y="2550324"/>
            <a:ext cx="882255" cy="2653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40" y="1061554"/>
            <a:ext cx="1294037" cy="16961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DA5E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3684104" y="1040107"/>
            <a:ext cx="2537345" cy="1037622"/>
            <a:chOff x="2897746" y="953037"/>
            <a:chExt cx="3296992" cy="1184856"/>
          </a:xfrm>
        </p:grpSpPr>
        <p:sp>
          <p:nvSpPr>
            <p:cNvPr id="7" name="Pentagon 6"/>
            <p:cNvSpPr/>
            <p:nvPr/>
          </p:nvSpPr>
          <p:spPr>
            <a:xfrm rot="10800000">
              <a:off x="2897746" y="953037"/>
              <a:ext cx="3296992" cy="1184856"/>
            </a:xfrm>
            <a:prstGeom prst="homePlate">
              <a:avLst/>
            </a:prstGeom>
            <a:gradFill flip="none" rotWithShape="1">
              <a:gsLst>
                <a:gs pos="100000">
                  <a:srgbClr val="FF0000"/>
                </a:gs>
                <a:gs pos="62000">
                  <a:schemeClr val="tx1"/>
                </a:gs>
                <a:gs pos="31000">
                  <a:schemeClr val="accent1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27543" y="1281087"/>
              <a:ext cx="24645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NikoshBAN" panose="02000000000000000000" pitchFamily="2" charset="0"/>
                  <a:cs typeface="NikoshBAN" panose="02000000000000000000" pitchFamily="2" charset="0"/>
                </a:rPr>
                <a:t>পরিচিতি</a:t>
              </a:r>
              <a:endParaRPr lang="en-US" sz="32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68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73" y="1183960"/>
            <a:ext cx="6707981" cy="4476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Oval 2"/>
          <p:cNvSpPr/>
          <p:nvPr/>
        </p:nvSpPr>
        <p:spPr>
          <a:xfrm>
            <a:off x="1612101" y="1280538"/>
            <a:ext cx="289323" cy="25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078" y="2949959"/>
            <a:ext cx="6707981" cy="840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11832" y="1985513"/>
            <a:ext cx="462338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যার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ভিতর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চলাচল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97632" y="1939346"/>
            <a:ext cx="469864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পরিবাহী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11662" y="4344752"/>
            <a:ext cx="4833374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ভিতর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দিয়ে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চলাচল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পারে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না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তাকে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1526" y="4311464"/>
            <a:ext cx="491098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অপরিবাহী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211526" y="3183455"/>
            <a:ext cx="417911" cy="39647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/>
              <a:t>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58116" y="6166347"/>
            <a:ext cx="403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মাউসের আকৃতি পরিবর্তন যেখানে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Click</a:t>
            </a:r>
            <a:r>
              <a:rPr lang="bn-BD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সেখানে ...।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856384" y="5409127"/>
            <a:ext cx="1514108" cy="50227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Conductor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317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44444E-6 L 0.64983 -0.0057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8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7418" y="2106315"/>
            <a:ext cx="3774908" cy="1998632"/>
            <a:chOff x="3437160" y="2400298"/>
            <a:chExt cx="5033211" cy="266484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3437160" y="5044196"/>
              <a:ext cx="5033211" cy="53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flipH="1">
              <a:off x="8448688" y="2445971"/>
              <a:ext cx="8167" cy="103957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5719007" y="2456224"/>
              <a:ext cx="2751364" cy="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439879" y="3816466"/>
              <a:ext cx="0" cy="124593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448688" y="4025548"/>
              <a:ext cx="2715" cy="10395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445329" y="2454725"/>
              <a:ext cx="170361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5083628" y="2400298"/>
              <a:ext cx="97973" cy="8708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11" name="Oval 10"/>
            <p:cNvSpPr/>
            <p:nvPr/>
          </p:nvSpPr>
          <p:spPr>
            <a:xfrm>
              <a:off x="5676897" y="2405739"/>
              <a:ext cx="97973" cy="8708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3439879" y="2453266"/>
              <a:ext cx="4" cy="112667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2298880" y="3001292"/>
            <a:ext cx="47329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356835" y="3164542"/>
            <a:ext cx="376707" cy="65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lus 14"/>
          <p:cNvSpPr/>
          <p:nvPr/>
        </p:nvSpPr>
        <p:spPr>
          <a:xfrm>
            <a:off x="2345335" y="2769770"/>
            <a:ext cx="117752" cy="183523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Minus 15"/>
          <p:cNvSpPr/>
          <p:nvPr/>
        </p:nvSpPr>
        <p:spPr>
          <a:xfrm>
            <a:off x="2308538" y="3234675"/>
            <a:ext cx="143765" cy="74447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2794350" y="2986947"/>
            <a:ext cx="361304" cy="1010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5758756" y="1999101"/>
            <a:ext cx="896404" cy="954188"/>
            <a:chOff x="8180615" y="2024744"/>
            <a:chExt cx="1195205" cy="1272250"/>
          </a:xfrm>
        </p:grpSpPr>
        <p:sp>
          <p:nvSpPr>
            <p:cNvPr id="19" name="Arc 18"/>
            <p:cNvSpPr/>
            <p:nvPr/>
          </p:nvSpPr>
          <p:spPr>
            <a:xfrm>
              <a:off x="8180615" y="2024744"/>
              <a:ext cx="1195205" cy="1272250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9375820" y="2622232"/>
              <a:ext cx="0" cy="2474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 rot="10800000" flipH="1">
            <a:off x="5550692" y="3390021"/>
            <a:ext cx="1108929" cy="954188"/>
            <a:chOff x="8180615" y="2024744"/>
            <a:chExt cx="1195205" cy="1272250"/>
          </a:xfrm>
        </p:grpSpPr>
        <p:sp>
          <p:nvSpPr>
            <p:cNvPr id="22" name="Arc 21"/>
            <p:cNvSpPr/>
            <p:nvPr/>
          </p:nvSpPr>
          <p:spPr>
            <a:xfrm>
              <a:off x="8180615" y="2024744"/>
              <a:ext cx="1195205" cy="1272250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9375820" y="2622232"/>
              <a:ext cx="0" cy="24747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3770295" y="2211608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সুইচ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129568" y="2759813"/>
            <a:ext cx="68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ব্যাটারী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35842" y="2993966"/>
            <a:ext cx="815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বাল্ব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453429" y="3729638"/>
            <a:ext cx="164207" cy="16645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dirty="0"/>
              <a:t>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31266" y="1409766"/>
            <a:ext cx="1920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প্রচলিত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বিদ্যু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ৎ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প্রবাহ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41873" y="4447289"/>
            <a:ext cx="1318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dirty="0" err="1">
                <a:latin typeface="NikoshBAN" panose="02000000000000000000" pitchFamily="2" charset="0"/>
                <a:cs typeface="NikoshBAN" panose="02000000000000000000" pitchFamily="2" charset="0"/>
              </a:rPr>
              <a:t>প্রবাহ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Flowchart: Summing Junction 29"/>
          <p:cNvSpPr/>
          <p:nvPr/>
        </p:nvSpPr>
        <p:spPr>
          <a:xfrm>
            <a:off x="6095817" y="2917622"/>
            <a:ext cx="404132" cy="408220"/>
          </a:xfrm>
          <a:prstGeom prst="flowChartSummingJunction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grpSp>
        <p:nvGrpSpPr>
          <p:cNvPr id="31" name="Group 30"/>
          <p:cNvGrpSpPr/>
          <p:nvPr/>
        </p:nvGrpSpPr>
        <p:grpSpPr>
          <a:xfrm>
            <a:off x="3559336" y="1822979"/>
            <a:ext cx="572165" cy="682377"/>
            <a:chOff x="4797293" y="1287635"/>
            <a:chExt cx="762886" cy="909836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5108532" y="1287635"/>
              <a:ext cx="451647" cy="46122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4797293" y="1670028"/>
              <a:ext cx="377867" cy="527443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3689800" y="4334548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বৈদ্যুতিক</a:t>
            </a:r>
            <a:r>
              <a:rPr lang="en-US" b="1" dirty="0">
                <a:latin typeface="NikoshBAN" panose="02000000000000000000" pitchFamily="2" charset="0"/>
                <a:cs typeface="NikoshBAN" panose="02000000000000000000" pitchFamily="2" charset="0"/>
              </a:rPr>
              <a:t> বর্তনী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31568" y="6067047"/>
            <a:ext cx="4039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মাউসের আকৃতি পরিবর্তন যেখানে 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Click</a:t>
            </a:r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 সেখানে ...।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3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05556E-6 -0.08033 L 0.00295 0.04282 L 0.41111 0.04074 L 0.4125 -0.24352 L 0.18975 -0.24352 L 0.14045 -0.24352 L 0.00295 -0.24236 L 3.05556E-6 -0.08033 Z " pathEditMode="relative" rAng="0" ptsTypes="AAAAAAAA">
                                      <p:cBhvr>
                                        <p:cTn id="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5021" y="1043189"/>
            <a:ext cx="3000778" cy="965915"/>
          </a:xfrm>
          <a:prstGeom prst="rect">
            <a:avLst/>
          </a:prstGeom>
          <a:gradFill flip="none" rotWithShape="1">
            <a:gsLst>
              <a:gs pos="80000">
                <a:schemeClr val="accent1">
                  <a:lumMod val="45000"/>
                  <a:lumOff val="5500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US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2866" y="2884866"/>
            <a:ext cx="7093032" cy="954107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তড়ি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ৎ বর্তনী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কাকে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বলে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তড়ি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ৎ বর্তনী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কত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প্রকার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  <a:p>
            <a:pPr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কর। 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2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204349" y="2298163"/>
            <a:ext cx="2416399" cy="1271791"/>
            <a:chOff x="5844859" y="3902299"/>
            <a:chExt cx="3221870" cy="1695721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5844859" y="4698642"/>
              <a:ext cx="5795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6117465" y="3966693"/>
              <a:ext cx="57954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6130344" y="3966693"/>
              <a:ext cx="0" cy="7083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60774" y="4853189"/>
              <a:ext cx="336997" cy="21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128196" y="4866065"/>
              <a:ext cx="0" cy="7083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6671254" y="3902299"/>
              <a:ext cx="103031" cy="1287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sp>
          <p:nvSpPr>
            <p:cNvPr id="9" name="Oval 8"/>
            <p:cNvSpPr/>
            <p:nvPr/>
          </p:nvSpPr>
          <p:spPr>
            <a:xfrm>
              <a:off x="7235782" y="3913030"/>
              <a:ext cx="103031" cy="12878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113177" y="5574403"/>
              <a:ext cx="2953552" cy="236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051706" y="3990303"/>
              <a:ext cx="15023" cy="68472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64581" y="4866072"/>
              <a:ext cx="0" cy="70833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 flipV="1">
            <a:off x="2686076" y="2304587"/>
            <a:ext cx="391192" cy="220180"/>
          </a:xfrm>
          <a:prstGeom prst="line">
            <a:avLst/>
          </a:prstGeom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3500555" y="2194397"/>
            <a:ext cx="690602" cy="318819"/>
            <a:chOff x="7624361" y="3696607"/>
            <a:chExt cx="920803" cy="425090"/>
          </a:xfrm>
        </p:grpSpPr>
        <p:cxnSp>
          <p:nvCxnSpPr>
            <p:cNvPr id="15" name="Straight Connector 14"/>
            <p:cNvCxnSpPr/>
            <p:nvPr/>
          </p:nvCxnSpPr>
          <p:spPr>
            <a:xfrm flipV="1">
              <a:off x="7961356" y="3696607"/>
              <a:ext cx="583808" cy="25981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624361" y="3861886"/>
              <a:ext cx="583808" cy="259811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2162062" y="2563251"/>
            <a:ext cx="4137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/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81385" y="2814385"/>
            <a:ext cx="1948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-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63312" y="2725847"/>
            <a:ext cx="6655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Lamp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1978" y="1838814"/>
            <a:ext cx="676788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b="1" dirty="0"/>
              <a:t>Switch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37627" y="2756433"/>
            <a:ext cx="671209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b="1" dirty="0" err="1"/>
              <a:t>Batary</a:t>
            </a:r>
            <a:endParaRPr lang="en-US" sz="1351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2786689" y="3976705"/>
            <a:ext cx="965329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b="1" dirty="0"/>
              <a:t>Conductor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3300232" y="3612888"/>
            <a:ext cx="137047" cy="3702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229126" y="2115815"/>
            <a:ext cx="772729" cy="592323"/>
            <a:chOff x="3950594" y="2095102"/>
            <a:chExt cx="1030305" cy="789764"/>
          </a:xfrm>
        </p:grpSpPr>
        <p:sp>
          <p:nvSpPr>
            <p:cNvPr id="25" name="Arc 24"/>
            <p:cNvSpPr/>
            <p:nvPr/>
          </p:nvSpPr>
          <p:spPr>
            <a:xfrm>
              <a:off x="3950594" y="2095102"/>
              <a:ext cx="1030305" cy="789764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>
              <a:off x="4980899" y="2489984"/>
              <a:ext cx="0" cy="1503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 rot="935050">
            <a:off x="4363305" y="3092362"/>
            <a:ext cx="638547" cy="881129"/>
            <a:chOff x="4129504" y="3414488"/>
            <a:chExt cx="797216" cy="1090154"/>
          </a:xfrm>
        </p:grpSpPr>
        <p:sp>
          <p:nvSpPr>
            <p:cNvPr id="28" name="Arc 27"/>
            <p:cNvSpPr/>
            <p:nvPr/>
          </p:nvSpPr>
          <p:spPr>
            <a:xfrm rot="5044208">
              <a:off x="3983035" y="3560957"/>
              <a:ext cx="1090154" cy="797216"/>
            </a:xfrm>
            <a:prstGeom prst="arc">
              <a:avLst>
                <a:gd name="adj1" fmla="val 16200000"/>
                <a:gd name="adj2" fmla="val 99435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4922478" y="3747297"/>
              <a:ext cx="53" cy="15923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4730755" y="1813697"/>
            <a:ext cx="221862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err="1"/>
              <a:t>Direcection</a:t>
            </a:r>
            <a:r>
              <a:rPr lang="en-US" sz="1500" b="1" dirty="0"/>
              <a:t> of electricity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61891" y="3998843"/>
            <a:ext cx="2252091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b="1" dirty="0" err="1"/>
              <a:t>Direcection</a:t>
            </a:r>
            <a:r>
              <a:rPr lang="en-US" sz="1351" b="1" dirty="0"/>
              <a:t> of electron flow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923721" y="2656674"/>
            <a:ext cx="1017871" cy="485749"/>
          </a:xfrm>
          <a:prstGeom prst="rect">
            <a:avLst/>
          </a:prstGeom>
          <a:gradFill>
            <a:gsLst>
              <a:gs pos="87000">
                <a:srgbClr val="FF0000"/>
              </a:gs>
              <a:gs pos="67000">
                <a:schemeClr val="tx1"/>
              </a:gs>
              <a:gs pos="51000">
                <a:srgbClr val="FFC000"/>
              </a:gs>
            </a:gsLst>
            <a:path path="shape">
              <a:fillToRect l="50000" t="50000" r="50000" b="50000"/>
            </a:path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1" b="1" dirty="0"/>
              <a:t>ON/OFF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4601035" y="2744910"/>
            <a:ext cx="583738" cy="3459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89" y="2742011"/>
            <a:ext cx="596428" cy="357857"/>
          </a:xfrm>
          <a:prstGeom prst="rect">
            <a:avLst/>
          </a:prstGeom>
        </p:spPr>
      </p:pic>
      <p:cxnSp>
        <p:nvCxnSpPr>
          <p:cNvPr id="35" name="Straight Connector 34"/>
          <p:cNvCxnSpPr/>
          <p:nvPr/>
        </p:nvCxnSpPr>
        <p:spPr>
          <a:xfrm>
            <a:off x="3308181" y="2357190"/>
            <a:ext cx="4346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181798" y="2380800"/>
            <a:ext cx="43466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>
            <a:off x="3721914" y="2316942"/>
            <a:ext cx="77273" cy="965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8" name="Oval 37"/>
          <p:cNvSpPr/>
          <p:nvPr/>
        </p:nvSpPr>
        <p:spPr>
          <a:xfrm>
            <a:off x="4170524" y="2327674"/>
            <a:ext cx="77273" cy="9659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39" name="Freeform 38"/>
          <p:cNvSpPr/>
          <p:nvPr/>
        </p:nvSpPr>
        <p:spPr>
          <a:xfrm>
            <a:off x="2844687" y="2266184"/>
            <a:ext cx="454060" cy="167425"/>
          </a:xfrm>
          <a:custGeom>
            <a:avLst/>
            <a:gdLst>
              <a:gd name="connsiteX0" fmla="*/ 0 w 1120462"/>
              <a:gd name="connsiteY0" fmla="*/ 515155 h 721217"/>
              <a:gd name="connsiteX1" fmla="*/ 12879 w 1120462"/>
              <a:gd name="connsiteY1" fmla="*/ 167426 h 721217"/>
              <a:gd name="connsiteX2" fmla="*/ 25758 w 1120462"/>
              <a:gd name="connsiteY2" fmla="*/ 128789 h 721217"/>
              <a:gd name="connsiteX3" fmla="*/ 64394 w 1120462"/>
              <a:gd name="connsiteY3" fmla="*/ 90153 h 721217"/>
              <a:gd name="connsiteX4" fmla="*/ 141667 w 1120462"/>
              <a:gd name="connsiteY4" fmla="*/ 38637 h 721217"/>
              <a:gd name="connsiteX5" fmla="*/ 218941 w 1120462"/>
              <a:gd name="connsiteY5" fmla="*/ 0 h 721217"/>
              <a:gd name="connsiteX6" fmla="*/ 309093 w 1120462"/>
              <a:gd name="connsiteY6" fmla="*/ 12879 h 721217"/>
              <a:gd name="connsiteX7" fmla="*/ 347729 w 1120462"/>
              <a:gd name="connsiteY7" fmla="*/ 25758 h 721217"/>
              <a:gd name="connsiteX8" fmla="*/ 437881 w 1120462"/>
              <a:gd name="connsiteY8" fmla="*/ 128789 h 721217"/>
              <a:gd name="connsiteX9" fmla="*/ 450760 w 1120462"/>
              <a:gd name="connsiteY9" fmla="*/ 167426 h 721217"/>
              <a:gd name="connsiteX10" fmla="*/ 476518 w 1120462"/>
              <a:gd name="connsiteY10" fmla="*/ 206062 h 721217"/>
              <a:gd name="connsiteX11" fmla="*/ 489397 w 1120462"/>
              <a:gd name="connsiteY11" fmla="*/ 257578 h 721217"/>
              <a:gd name="connsiteX12" fmla="*/ 515155 w 1120462"/>
              <a:gd name="connsiteY12" fmla="*/ 334851 h 721217"/>
              <a:gd name="connsiteX13" fmla="*/ 528034 w 1120462"/>
              <a:gd name="connsiteY13" fmla="*/ 373488 h 721217"/>
              <a:gd name="connsiteX14" fmla="*/ 553791 w 1120462"/>
              <a:gd name="connsiteY14" fmla="*/ 412124 h 721217"/>
              <a:gd name="connsiteX15" fmla="*/ 579549 w 1120462"/>
              <a:gd name="connsiteY15" fmla="*/ 489398 h 721217"/>
              <a:gd name="connsiteX16" fmla="*/ 592428 w 1120462"/>
              <a:gd name="connsiteY16" fmla="*/ 528034 h 721217"/>
              <a:gd name="connsiteX17" fmla="*/ 631065 w 1120462"/>
              <a:gd name="connsiteY17" fmla="*/ 566671 h 721217"/>
              <a:gd name="connsiteX18" fmla="*/ 669701 w 1120462"/>
              <a:gd name="connsiteY18" fmla="*/ 656823 h 721217"/>
              <a:gd name="connsiteX19" fmla="*/ 682580 w 1120462"/>
              <a:gd name="connsiteY19" fmla="*/ 695460 h 721217"/>
              <a:gd name="connsiteX20" fmla="*/ 759853 w 1120462"/>
              <a:gd name="connsiteY20" fmla="*/ 721217 h 721217"/>
              <a:gd name="connsiteX21" fmla="*/ 927279 w 1120462"/>
              <a:gd name="connsiteY21" fmla="*/ 631065 h 721217"/>
              <a:gd name="connsiteX22" fmla="*/ 927279 w 1120462"/>
              <a:gd name="connsiteY22" fmla="*/ 631065 h 721217"/>
              <a:gd name="connsiteX23" fmla="*/ 1004552 w 1120462"/>
              <a:gd name="connsiteY23" fmla="*/ 579550 h 721217"/>
              <a:gd name="connsiteX24" fmla="*/ 1043189 w 1120462"/>
              <a:gd name="connsiteY24" fmla="*/ 553792 h 721217"/>
              <a:gd name="connsiteX25" fmla="*/ 1056067 w 1120462"/>
              <a:gd name="connsiteY25" fmla="*/ 489398 h 721217"/>
              <a:gd name="connsiteX26" fmla="*/ 1068946 w 1120462"/>
              <a:gd name="connsiteY26" fmla="*/ 412124 h 721217"/>
              <a:gd name="connsiteX27" fmla="*/ 1094704 w 1120462"/>
              <a:gd name="connsiteY27" fmla="*/ 334851 h 721217"/>
              <a:gd name="connsiteX28" fmla="*/ 1107583 w 1120462"/>
              <a:gd name="connsiteY28" fmla="*/ 296215 h 721217"/>
              <a:gd name="connsiteX29" fmla="*/ 1120462 w 1120462"/>
              <a:gd name="connsiteY29" fmla="*/ 257578 h 721217"/>
              <a:gd name="connsiteX30" fmla="*/ 1094704 w 1120462"/>
              <a:gd name="connsiteY30" fmla="*/ 193184 h 721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20462" h="721217">
                <a:moveTo>
                  <a:pt x="0" y="515155"/>
                </a:moveTo>
                <a:cubicBezTo>
                  <a:pt x="4293" y="399245"/>
                  <a:pt x="5163" y="283158"/>
                  <a:pt x="12879" y="167426"/>
                </a:cubicBezTo>
                <a:cubicBezTo>
                  <a:pt x="13782" y="153880"/>
                  <a:pt x="18228" y="140085"/>
                  <a:pt x="25758" y="128789"/>
                </a:cubicBezTo>
                <a:cubicBezTo>
                  <a:pt x="35861" y="113635"/>
                  <a:pt x="50017" y="101335"/>
                  <a:pt x="64394" y="90153"/>
                </a:cubicBezTo>
                <a:cubicBezTo>
                  <a:pt x="88830" y="71147"/>
                  <a:pt x="115909" y="55809"/>
                  <a:pt x="141667" y="38637"/>
                </a:cubicBezTo>
                <a:cubicBezTo>
                  <a:pt x="191599" y="5349"/>
                  <a:pt x="165620" y="17774"/>
                  <a:pt x="218941" y="0"/>
                </a:cubicBezTo>
                <a:cubicBezTo>
                  <a:pt x="248992" y="4293"/>
                  <a:pt x="279327" y="6926"/>
                  <a:pt x="309093" y="12879"/>
                </a:cubicBezTo>
                <a:cubicBezTo>
                  <a:pt x="322405" y="15541"/>
                  <a:pt x="338130" y="16159"/>
                  <a:pt x="347729" y="25758"/>
                </a:cubicBezTo>
                <a:cubicBezTo>
                  <a:pt x="497985" y="176014"/>
                  <a:pt x="328411" y="55807"/>
                  <a:pt x="437881" y="128789"/>
                </a:cubicBezTo>
                <a:cubicBezTo>
                  <a:pt x="442174" y="141668"/>
                  <a:pt x="444689" y="155284"/>
                  <a:pt x="450760" y="167426"/>
                </a:cubicBezTo>
                <a:cubicBezTo>
                  <a:pt x="457682" y="181270"/>
                  <a:pt x="470421" y="191835"/>
                  <a:pt x="476518" y="206062"/>
                </a:cubicBezTo>
                <a:cubicBezTo>
                  <a:pt x="483491" y="222331"/>
                  <a:pt x="484311" y="240624"/>
                  <a:pt x="489397" y="257578"/>
                </a:cubicBezTo>
                <a:cubicBezTo>
                  <a:pt x="497199" y="283584"/>
                  <a:pt x="506569" y="309093"/>
                  <a:pt x="515155" y="334851"/>
                </a:cubicBezTo>
                <a:cubicBezTo>
                  <a:pt x="519448" y="347730"/>
                  <a:pt x="520504" y="362192"/>
                  <a:pt x="528034" y="373488"/>
                </a:cubicBezTo>
                <a:cubicBezTo>
                  <a:pt x="536620" y="386367"/>
                  <a:pt x="547505" y="397980"/>
                  <a:pt x="553791" y="412124"/>
                </a:cubicBezTo>
                <a:cubicBezTo>
                  <a:pt x="564818" y="436935"/>
                  <a:pt x="570963" y="463640"/>
                  <a:pt x="579549" y="489398"/>
                </a:cubicBezTo>
                <a:cubicBezTo>
                  <a:pt x="583842" y="502277"/>
                  <a:pt x="582829" y="518435"/>
                  <a:pt x="592428" y="528034"/>
                </a:cubicBezTo>
                <a:lnTo>
                  <a:pt x="631065" y="566671"/>
                </a:lnTo>
                <a:cubicBezTo>
                  <a:pt x="661264" y="657273"/>
                  <a:pt x="621961" y="545430"/>
                  <a:pt x="669701" y="656823"/>
                </a:cubicBezTo>
                <a:cubicBezTo>
                  <a:pt x="675049" y="669301"/>
                  <a:pt x="671533" y="687569"/>
                  <a:pt x="682580" y="695460"/>
                </a:cubicBezTo>
                <a:cubicBezTo>
                  <a:pt x="704674" y="711241"/>
                  <a:pt x="759853" y="721217"/>
                  <a:pt x="759853" y="721217"/>
                </a:cubicBezTo>
                <a:cubicBezTo>
                  <a:pt x="906531" y="704919"/>
                  <a:pt x="854199" y="740683"/>
                  <a:pt x="927279" y="631065"/>
                </a:cubicBezTo>
                <a:lnTo>
                  <a:pt x="927279" y="631065"/>
                </a:lnTo>
                <a:lnTo>
                  <a:pt x="1004552" y="579550"/>
                </a:lnTo>
                <a:lnTo>
                  <a:pt x="1043189" y="553792"/>
                </a:lnTo>
                <a:cubicBezTo>
                  <a:pt x="1047482" y="532327"/>
                  <a:pt x="1052151" y="510935"/>
                  <a:pt x="1056067" y="489398"/>
                </a:cubicBezTo>
                <a:cubicBezTo>
                  <a:pt x="1060738" y="463706"/>
                  <a:pt x="1062613" y="437458"/>
                  <a:pt x="1068946" y="412124"/>
                </a:cubicBezTo>
                <a:cubicBezTo>
                  <a:pt x="1075531" y="385784"/>
                  <a:pt x="1086118" y="360609"/>
                  <a:pt x="1094704" y="334851"/>
                </a:cubicBezTo>
                <a:lnTo>
                  <a:pt x="1107583" y="296215"/>
                </a:lnTo>
                <a:lnTo>
                  <a:pt x="1120462" y="257578"/>
                </a:lnTo>
                <a:cubicBezTo>
                  <a:pt x="1104547" y="209834"/>
                  <a:pt x="1113654" y="231083"/>
                  <a:pt x="1094704" y="19318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779000" y="184824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Fuse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313028" y="4471329"/>
            <a:ext cx="6606862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কেন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এটি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একটি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আদর্শ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বৈদ্যুতিক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বর্তনী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কারণ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ব্যাখ্যা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কর।  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269353" y="851687"/>
            <a:ext cx="2438488" cy="830997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দলগত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002088" y="6114026"/>
            <a:ext cx="3288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মাউসের আকৃতি পরিবর্তন যেখানে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Click</a:t>
            </a:r>
            <a:r>
              <a:rPr lang="bn-BD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সেখানে ...।</a:t>
            </a:r>
            <a:endParaRPr lang="en-US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5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440000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1440000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52454" y="1664932"/>
            <a:ext cx="3110912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নিচের প্রশ্নগুলোর উত্তর দাও - 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18665144">
            <a:off x="71773" y="1077154"/>
            <a:ext cx="2620413" cy="84599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CC0000"/>
              </a:gs>
              <a:gs pos="81000">
                <a:schemeClr val="tx1">
                  <a:lumMod val="65000"/>
                  <a:lumOff val="35000"/>
                </a:schemeClr>
              </a:gs>
              <a:gs pos="94000">
                <a:srgbClr val="FFC000"/>
              </a:gs>
            </a:gsLst>
            <a:path path="shape">
              <a:fillToRect l="50000" t="50000" r="50000" b="50000"/>
            </a:path>
          </a:gradFill>
          <a:ln w="571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6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55440" y="2294928"/>
            <a:ext cx="48828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সার্কিটের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কারেন্ট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পরিমাপ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করা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কি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দ্বারা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60634" y="1348153"/>
            <a:ext cx="2360226" cy="1885077"/>
            <a:chOff x="6155139" y="1159214"/>
            <a:chExt cx="2360226" cy="1885077"/>
          </a:xfrm>
        </p:grpSpPr>
        <p:sp>
          <p:nvSpPr>
            <p:cNvPr id="13" name="TextBox 12"/>
            <p:cNvSpPr txBox="1"/>
            <p:nvPr/>
          </p:nvSpPr>
          <p:spPr>
            <a:xfrm>
              <a:off x="8098781" y="1159214"/>
              <a:ext cx="409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A</a:t>
              </a:r>
              <a:endParaRPr lang="en-US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05932" y="2635821"/>
              <a:ext cx="409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87152" y="2674959"/>
              <a:ext cx="409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55139" y="1275643"/>
              <a:ext cx="4094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96778" y="2847440"/>
            <a:ext cx="1571870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 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ভোল্ট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মিঃ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7152" y="2853826"/>
            <a:ext cx="1635299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 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অ্যামমিটার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66239" y="2853826"/>
            <a:ext cx="1480943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 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হম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মিঃ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20986" y="2840150"/>
            <a:ext cx="1609380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 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এনার্জি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মিঃ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35485" y="3412809"/>
            <a:ext cx="4776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2</a:t>
            </a:r>
            <a:r>
              <a:rPr lang="bn-BD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পরিবাহী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  <a:p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718950" y="3890147"/>
            <a:ext cx="1288837" cy="461665"/>
          </a:xfrm>
          <a:prstGeom prst="rect">
            <a:avLst/>
          </a:prstGeom>
          <a:gradFill>
            <a:gsLst>
              <a:gs pos="78710">
                <a:srgbClr val="00B050"/>
              </a:gs>
              <a:gs pos="67000">
                <a:schemeClr val="bg1"/>
              </a:gs>
              <a:gs pos="10000">
                <a:srgbClr val="FF0000">
                  <a:alpha val="52000"/>
                </a:srgbClr>
              </a:gs>
              <a:gs pos="23000">
                <a:srgbClr val="00B050"/>
              </a:gs>
              <a:gs pos="36000">
                <a:schemeClr val="bg1"/>
              </a:gs>
              <a:gs pos="89000">
                <a:srgbClr val="FF0000">
                  <a:alpha val="41000"/>
                </a:srgb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 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পানি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43566" y="3891141"/>
            <a:ext cx="1654461" cy="461665"/>
          </a:xfrm>
          <a:prstGeom prst="rect">
            <a:avLst/>
          </a:prstGeom>
          <a:gradFill>
            <a:gsLst>
              <a:gs pos="78710">
                <a:srgbClr val="00B050"/>
              </a:gs>
              <a:gs pos="67000">
                <a:schemeClr val="bg1"/>
              </a:gs>
              <a:gs pos="10000">
                <a:srgbClr val="FF0000">
                  <a:alpha val="52000"/>
                </a:srgbClr>
              </a:gs>
              <a:gs pos="23000">
                <a:srgbClr val="00B050"/>
              </a:gs>
              <a:gs pos="36000">
                <a:schemeClr val="bg1"/>
              </a:gs>
              <a:gs pos="89000">
                <a:srgbClr val="FF0000">
                  <a:alpha val="41000"/>
                </a:srgb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 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শুকনো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বাঁশ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84778" y="3893592"/>
            <a:ext cx="1288837" cy="461665"/>
          </a:xfrm>
          <a:prstGeom prst="rect">
            <a:avLst/>
          </a:prstGeom>
          <a:gradFill>
            <a:gsLst>
              <a:gs pos="78710">
                <a:srgbClr val="00B050"/>
              </a:gs>
              <a:gs pos="67000">
                <a:schemeClr val="bg1"/>
              </a:gs>
              <a:gs pos="10000">
                <a:srgbClr val="FF0000">
                  <a:alpha val="52000"/>
                </a:srgbClr>
              </a:gs>
              <a:gs pos="23000">
                <a:srgbClr val="00B050"/>
              </a:gs>
              <a:gs pos="36000">
                <a:schemeClr val="bg1"/>
              </a:gs>
              <a:gs pos="89000">
                <a:srgbClr val="FF0000">
                  <a:alpha val="41000"/>
                </a:srgb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  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প্লাষ্টিক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1724" y="3891141"/>
            <a:ext cx="1288837" cy="461665"/>
          </a:xfrm>
          <a:prstGeom prst="rect">
            <a:avLst/>
          </a:prstGeom>
          <a:gradFill>
            <a:gsLst>
              <a:gs pos="78710">
                <a:srgbClr val="00B050"/>
              </a:gs>
              <a:gs pos="67000">
                <a:schemeClr val="bg1"/>
              </a:gs>
              <a:gs pos="10000">
                <a:srgbClr val="FF0000">
                  <a:alpha val="52000"/>
                </a:srgbClr>
              </a:gs>
              <a:gs pos="23000">
                <a:srgbClr val="00B050"/>
              </a:gs>
              <a:gs pos="36000">
                <a:schemeClr val="bg1"/>
              </a:gs>
              <a:gs pos="89000">
                <a:srgbClr val="FF0000">
                  <a:alpha val="41000"/>
                </a:srgbClr>
              </a:gs>
            </a:gsLst>
            <a:lin ang="5400000" scaled="0"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  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</a:t>
            </a:r>
            <a:r>
              <a:rPr lang="en-US" sz="24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কাঁচ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1649" y="4650291"/>
            <a:ext cx="5885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BD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আদর্শ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বৈদ্যুতিক</a:t>
            </a:r>
            <a:r>
              <a:rPr lang="en-US" sz="24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বর্তনীর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কয়টি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উপাদান</a:t>
            </a:r>
            <a:r>
              <a:rPr lang="en-US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US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46710" y="5030268"/>
            <a:ext cx="1288837" cy="523220"/>
          </a:xfrm>
          <a:prstGeom prst="rect">
            <a:avLst/>
          </a:prstGeom>
          <a:pattFill prst="pct90">
            <a:fgClr>
              <a:srgbClr val="00B0F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 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১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16090" y="5028701"/>
            <a:ext cx="1288837" cy="523220"/>
          </a:xfrm>
          <a:prstGeom prst="rect">
            <a:avLst/>
          </a:prstGeom>
          <a:pattFill prst="pct90">
            <a:fgClr>
              <a:srgbClr val="00B0F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 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৩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4792" y="5019776"/>
            <a:ext cx="1288837" cy="523220"/>
          </a:xfrm>
          <a:prstGeom prst="rect">
            <a:avLst/>
          </a:prstGeom>
          <a:pattFill prst="pct90">
            <a:fgClr>
              <a:srgbClr val="00B0F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  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৫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43357" y="5019776"/>
            <a:ext cx="1288837" cy="523220"/>
          </a:xfrm>
          <a:prstGeom prst="rect">
            <a:avLst/>
          </a:prstGeom>
          <a:pattFill prst="pct90">
            <a:fgClr>
              <a:srgbClr val="00B0F0"/>
            </a:fgClr>
            <a:bgClr>
              <a:schemeClr val="bg1"/>
            </a:bgClr>
          </a:patt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ঘ  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) ৪ </a:t>
            </a: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72528" y="4481070"/>
            <a:ext cx="4514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৩।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রক্ষণ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যন্ত্র</a:t>
            </a:r>
            <a:r>
              <a:rPr lang="en-US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82329" y="4998436"/>
            <a:ext cx="1225544" cy="584775"/>
          </a:xfrm>
          <a:prstGeom prst="rect">
            <a:avLst/>
          </a:prstGeom>
          <a:pattFill prst="pct90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ক 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631897" y="5000180"/>
            <a:ext cx="1201642" cy="584775"/>
          </a:xfrm>
          <a:prstGeom prst="rect">
            <a:avLst/>
          </a:prstGeom>
          <a:pattFill prst="pct90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খ 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3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73980" y="4982122"/>
            <a:ext cx="1139864" cy="584775"/>
          </a:xfrm>
          <a:prstGeom prst="rect">
            <a:avLst/>
          </a:prstGeom>
          <a:pattFill prst="pct90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গ 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2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255720" y="4984277"/>
            <a:ext cx="1288550" cy="584775"/>
          </a:xfrm>
          <a:prstGeom prst="rect">
            <a:avLst/>
          </a:prstGeom>
          <a:pattFill prst="pct90">
            <a:fgClr>
              <a:schemeClr val="accent2">
                <a:lumMod val="75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NikoshBAN" panose="02000000000000000000" pitchFamily="2" charset="0"/>
              </a:rPr>
              <a:t>ঘ </a:t>
            </a:r>
            <a:r>
              <a:rPr lang="en-US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4</a:t>
            </a:r>
            <a:endParaRPr lang="en-US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12215" y="6146332"/>
            <a:ext cx="328889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1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মাউসের আকৃতি পরিবর্তন যেখানে </a:t>
            </a:r>
            <a:r>
              <a:rPr lang="en-US" sz="1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Click</a:t>
            </a:r>
            <a:r>
              <a:rPr lang="bn-BD" sz="1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সেখানে ...।</a:t>
            </a:r>
            <a:endParaRPr lang="en-US" sz="1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7" name="Plaque 36"/>
          <p:cNvSpPr/>
          <p:nvPr/>
        </p:nvSpPr>
        <p:spPr>
          <a:xfrm>
            <a:off x="2765830" y="630682"/>
            <a:ext cx="4043147" cy="760126"/>
          </a:xfrm>
          <a:prstGeom prst="plaque">
            <a:avLst>
              <a:gd name="adj" fmla="val 18777"/>
            </a:avLst>
          </a:prstGeom>
          <a:gradFill>
            <a:gsLst>
              <a:gs pos="85000">
                <a:srgbClr val="00B050"/>
              </a:gs>
              <a:gs pos="9000">
                <a:srgbClr val="0000CC"/>
              </a:gs>
              <a:gs pos="74058">
                <a:schemeClr val="bg1"/>
              </a:gs>
              <a:gs pos="32395">
                <a:schemeClr val="bg1"/>
              </a:gs>
              <a:gs pos="22000">
                <a:schemeClr val="accent6">
                  <a:satMod val="110000"/>
                  <a:lumMod val="100000"/>
                  <a:shade val="100000"/>
                </a:schemeClr>
              </a:gs>
              <a:gs pos="96000">
                <a:srgbClr val="0000CC">
                  <a:alpha val="40784"/>
                </a:srgbClr>
              </a:gs>
            </a:gsLst>
            <a:lin ang="5400000" scaled="0"/>
          </a:gradFill>
          <a:ln w="88900">
            <a:solidFill>
              <a:srgbClr val="FFFF00">
                <a:alpha val="76000"/>
              </a:srgb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bn-BD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bn-BD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 সঠিক হয়েছে ।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8" name="Plaque 37"/>
          <p:cNvSpPr/>
          <p:nvPr/>
        </p:nvSpPr>
        <p:spPr>
          <a:xfrm>
            <a:off x="2772528" y="660208"/>
            <a:ext cx="4043147" cy="760126"/>
          </a:xfrm>
          <a:prstGeom prst="plaque">
            <a:avLst>
              <a:gd name="adj" fmla="val 16389"/>
            </a:avLst>
          </a:prstGeom>
          <a:gradFill>
            <a:gsLst>
              <a:gs pos="78710">
                <a:srgbClr val="00B050"/>
              </a:gs>
              <a:gs pos="67000">
                <a:schemeClr val="bg1"/>
              </a:gs>
              <a:gs pos="10000">
                <a:srgbClr val="7030A0"/>
              </a:gs>
              <a:gs pos="23000">
                <a:srgbClr val="00B050"/>
              </a:gs>
              <a:gs pos="36000">
                <a:schemeClr val="bg1"/>
              </a:gs>
              <a:gs pos="89000">
                <a:srgbClr val="00B0F0"/>
              </a:gs>
            </a:gsLst>
            <a:lin ang="5400000" scaled="0"/>
          </a:gradFill>
          <a:ln w="95250">
            <a:solidFill>
              <a:srgbClr val="FFFF00">
                <a:alpha val="82000"/>
              </a:srgb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bn-BD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আ</a:t>
            </a:r>
            <a:r>
              <a:rPr lang="bn-BD" sz="4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বার চেষ্টা  করো। </a:t>
            </a:r>
            <a:endParaRPr lang="en-US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6471588" y="1255566"/>
            <a:ext cx="2261529" cy="1492199"/>
            <a:chOff x="6621714" y="1505979"/>
            <a:chExt cx="2261529" cy="1492199"/>
          </a:xfrm>
        </p:grpSpPr>
        <p:grpSp>
          <p:nvGrpSpPr>
            <p:cNvPr id="42" name="Group 41"/>
            <p:cNvGrpSpPr/>
            <p:nvPr/>
          </p:nvGrpSpPr>
          <p:grpSpPr>
            <a:xfrm>
              <a:off x="6621714" y="1856371"/>
              <a:ext cx="2261529" cy="1141807"/>
              <a:chOff x="5009232" y="2632425"/>
              <a:chExt cx="2975377" cy="1375412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6119625" y="2795073"/>
                <a:ext cx="434661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7"/>
              <p:cNvGrpSpPr/>
              <p:nvPr/>
            </p:nvGrpSpPr>
            <p:grpSpPr>
              <a:xfrm>
                <a:off x="5009232" y="2632425"/>
                <a:ext cx="2975377" cy="1375412"/>
                <a:chOff x="5015795" y="2632280"/>
                <a:chExt cx="2968852" cy="1375557"/>
              </a:xfrm>
            </p:grpSpPr>
            <p:grpSp>
              <p:nvGrpSpPr>
                <p:cNvPr id="49" name="Group 48"/>
                <p:cNvGrpSpPr/>
                <p:nvPr/>
              </p:nvGrpSpPr>
              <p:grpSpPr>
                <a:xfrm>
                  <a:off x="5015795" y="2736046"/>
                  <a:ext cx="2416399" cy="1271791"/>
                  <a:chOff x="5844859" y="3902299"/>
                  <a:chExt cx="3221870" cy="1695721"/>
                </a:xfrm>
              </p:grpSpPr>
              <p:cxnSp>
                <p:nvCxnSpPr>
                  <p:cNvPr id="57" name="Straight Connector 56"/>
                  <p:cNvCxnSpPr/>
                  <p:nvPr/>
                </p:nvCxnSpPr>
                <p:spPr>
                  <a:xfrm>
                    <a:off x="5844859" y="4698642"/>
                    <a:ext cx="57954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" name="Straight Connector 57"/>
                  <p:cNvCxnSpPr/>
                  <p:nvPr/>
                </p:nvCxnSpPr>
                <p:spPr>
                  <a:xfrm>
                    <a:off x="6117465" y="3966693"/>
                    <a:ext cx="579549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/>
                  <p:cNvCxnSpPr/>
                  <p:nvPr/>
                </p:nvCxnSpPr>
                <p:spPr>
                  <a:xfrm>
                    <a:off x="6130344" y="3966693"/>
                    <a:ext cx="0" cy="70833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/>
                  <p:cNvCxnSpPr/>
                  <p:nvPr/>
                </p:nvCxnSpPr>
                <p:spPr>
                  <a:xfrm>
                    <a:off x="5960774" y="4853189"/>
                    <a:ext cx="336997" cy="214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/>
                  <p:cNvCxnSpPr/>
                  <p:nvPr/>
                </p:nvCxnSpPr>
                <p:spPr>
                  <a:xfrm>
                    <a:off x="6128196" y="4866065"/>
                    <a:ext cx="0" cy="70833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2" name="Oval 61"/>
                  <p:cNvSpPr/>
                  <p:nvPr/>
                </p:nvSpPr>
                <p:spPr>
                  <a:xfrm>
                    <a:off x="6671254" y="3902299"/>
                    <a:ext cx="103031" cy="12878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>
                  <a:xfrm>
                    <a:off x="7235782" y="3913030"/>
                    <a:ext cx="103031" cy="128789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1"/>
                  </a:p>
                </p:txBody>
              </p:sp>
              <p:cxnSp>
                <p:nvCxnSpPr>
                  <p:cNvPr id="64" name="Straight Connector 63"/>
                  <p:cNvCxnSpPr/>
                  <p:nvPr/>
                </p:nvCxnSpPr>
                <p:spPr>
                  <a:xfrm flipV="1">
                    <a:off x="6113177" y="5574403"/>
                    <a:ext cx="2953552" cy="23617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9051706" y="3990303"/>
                    <a:ext cx="15023" cy="68472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9040692" y="4866073"/>
                    <a:ext cx="0" cy="70833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" name="Group 49"/>
                <p:cNvGrpSpPr/>
                <p:nvPr/>
              </p:nvGrpSpPr>
              <p:grpSpPr>
                <a:xfrm>
                  <a:off x="6285497" y="2632280"/>
                  <a:ext cx="690602" cy="318819"/>
                  <a:chOff x="7624361" y="3696607"/>
                  <a:chExt cx="920803" cy="425090"/>
                </a:xfrm>
              </p:grpSpPr>
              <p:cxnSp>
                <p:nvCxnSpPr>
                  <p:cNvPr id="55" name="Straight Connector 54"/>
                  <p:cNvCxnSpPr/>
                  <p:nvPr/>
                </p:nvCxnSpPr>
                <p:spPr>
                  <a:xfrm flipV="1">
                    <a:off x="7961356" y="3696607"/>
                    <a:ext cx="583808" cy="25981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 flipV="1">
                    <a:off x="7624361" y="3861886"/>
                    <a:ext cx="583808" cy="259811"/>
                  </a:xfrm>
                  <a:prstGeom prst="line">
                    <a:avLst/>
                  </a:prstGeom>
                  <a:ln w="38100">
                    <a:noFill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8219" y="3179894"/>
                  <a:ext cx="596428" cy="357857"/>
                </a:xfrm>
                <a:prstGeom prst="rect">
                  <a:avLst/>
                </a:prstGeom>
              </p:spPr>
            </p:pic>
            <p:cxnSp>
              <p:nvCxnSpPr>
                <p:cNvPr id="52" name="Straight Connector 51"/>
                <p:cNvCxnSpPr/>
                <p:nvPr/>
              </p:nvCxnSpPr>
              <p:spPr>
                <a:xfrm>
                  <a:off x="6993244" y="2818683"/>
                  <a:ext cx="434661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Freeform 52"/>
                <p:cNvSpPr/>
                <p:nvPr/>
              </p:nvSpPr>
              <p:spPr>
                <a:xfrm>
                  <a:off x="5656133" y="2704067"/>
                  <a:ext cx="454060" cy="167425"/>
                </a:xfrm>
                <a:custGeom>
                  <a:avLst/>
                  <a:gdLst>
                    <a:gd name="connsiteX0" fmla="*/ 0 w 1120462"/>
                    <a:gd name="connsiteY0" fmla="*/ 515155 h 721217"/>
                    <a:gd name="connsiteX1" fmla="*/ 12879 w 1120462"/>
                    <a:gd name="connsiteY1" fmla="*/ 167426 h 721217"/>
                    <a:gd name="connsiteX2" fmla="*/ 25758 w 1120462"/>
                    <a:gd name="connsiteY2" fmla="*/ 128789 h 721217"/>
                    <a:gd name="connsiteX3" fmla="*/ 64394 w 1120462"/>
                    <a:gd name="connsiteY3" fmla="*/ 90153 h 721217"/>
                    <a:gd name="connsiteX4" fmla="*/ 141667 w 1120462"/>
                    <a:gd name="connsiteY4" fmla="*/ 38637 h 721217"/>
                    <a:gd name="connsiteX5" fmla="*/ 218941 w 1120462"/>
                    <a:gd name="connsiteY5" fmla="*/ 0 h 721217"/>
                    <a:gd name="connsiteX6" fmla="*/ 309093 w 1120462"/>
                    <a:gd name="connsiteY6" fmla="*/ 12879 h 721217"/>
                    <a:gd name="connsiteX7" fmla="*/ 347729 w 1120462"/>
                    <a:gd name="connsiteY7" fmla="*/ 25758 h 721217"/>
                    <a:gd name="connsiteX8" fmla="*/ 437881 w 1120462"/>
                    <a:gd name="connsiteY8" fmla="*/ 128789 h 721217"/>
                    <a:gd name="connsiteX9" fmla="*/ 450760 w 1120462"/>
                    <a:gd name="connsiteY9" fmla="*/ 167426 h 721217"/>
                    <a:gd name="connsiteX10" fmla="*/ 476518 w 1120462"/>
                    <a:gd name="connsiteY10" fmla="*/ 206062 h 721217"/>
                    <a:gd name="connsiteX11" fmla="*/ 489397 w 1120462"/>
                    <a:gd name="connsiteY11" fmla="*/ 257578 h 721217"/>
                    <a:gd name="connsiteX12" fmla="*/ 515155 w 1120462"/>
                    <a:gd name="connsiteY12" fmla="*/ 334851 h 721217"/>
                    <a:gd name="connsiteX13" fmla="*/ 528034 w 1120462"/>
                    <a:gd name="connsiteY13" fmla="*/ 373488 h 721217"/>
                    <a:gd name="connsiteX14" fmla="*/ 553791 w 1120462"/>
                    <a:gd name="connsiteY14" fmla="*/ 412124 h 721217"/>
                    <a:gd name="connsiteX15" fmla="*/ 579549 w 1120462"/>
                    <a:gd name="connsiteY15" fmla="*/ 489398 h 721217"/>
                    <a:gd name="connsiteX16" fmla="*/ 592428 w 1120462"/>
                    <a:gd name="connsiteY16" fmla="*/ 528034 h 721217"/>
                    <a:gd name="connsiteX17" fmla="*/ 631065 w 1120462"/>
                    <a:gd name="connsiteY17" fmla="*/ 566671 h 721217"/>
                    <a:gd name="connsiteX18" fmla="*/ 669701 w 1120462"/>
                    <a:gd name="connsiteY18" fmla="*/ 656823 h 721217"/>
                    <a:gd name="connsiteX19" fmla="*/ 682580 w 1120462"/>
                    <a:gd name="connsiteY19" fmla="*/ 695460 h 721217"/>
                    <a:gd name="connsiteX20" fmla="*/ 759853 w 1120462"/>
                    <a:gd name="connsiteY20" fmla="*/ 721217 h 721217"/>
                    <a:gd name="connsiteX21" fmla="*/ 927279 w 1120462"/>
                    <a:gd name="connsiteY21" fmla="*/ 631065 h 721217"/>
                    <a:gd name="connsiteX22" fmla="*/ 927279 w 1120462"/>
                    <a:gd name="connsiteY22" fmla="*/ 631065 h 721217"/>
                    <a:gd name="connsiteX23" fmla="*/ 1004552 w 1120462"/>
                    <a:gd name="connsiteY23" fmla="*/ 579550 h 721217"/>
                    <a:gd name="connsiteX24" fmla="*/ 1043189 w 1120462"/>
                    <a:gd name="connsiteY24" fmla="*/ 553792 h 721217"/>
                    <a:gd name="connsiteX25" fmla="*/ 1056067 w 1120462"/>
                    <a:gd name="connsiteY25" fmla="*/ 489398 h 721217"/>
                    <a:gd name="connsiteX26" fmla="*/ 1068946 w 1120462"/>
                    <a:gd name="connsiteY26" fmla="*/ 412124 h 721217"/>
                    <a:gd name="connsiteX27" fmla="*/ 1094704 w 1120462"/>
                    <a:gd name="connsiteY27" fmla="*/ 334851 h 721217"/>
                    <a:gd name="connsiteX28" fmla="*/ 1107583 w 1120462"/>
                    <a:gd name="connsiteY28" fmla="*/ 296215 h 721217"/>
                    <a:gd name="connsiteX29" fmla="*/ 1120462 w 1120462"/>
                    <a:gd name="connsiteY29" fmla="*/ 257578 h 721217"/>
                    <a:gd name="connsiteX30" fmla="*/ 1094704 w 1120462"/>
                    <a:gd name="connsiteY30" fmla="*/ 193184 h 721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120462" h="721217">
                      <a:moveTo>
                        <a:pt x="0" y="515155"/>
                      </a:moveTo>
                      <a:cubicBezTo>
                        <a:pt x="4293" y="399245"/>
                        <a:pt x="5163" y="283158"/>
                        <a:pt x="12879" y="167426"/>
                      </a:cubicBezTo>
                      <a:cubicBezTo>
                        <a:pt x="13782" y="153880"/>
                        <a:pt x="18228" y="140085"/>
                        <a:pt x="25758" y="128789"/>
                      </a:cubicBezTo>
                      <a:cubicBezTo>
                        <a:pt x="35861" y="113635"/>
                        <a:pt x="50017" y="101335"/>
                        <a:pt x="64394" y="90153"/>
                      </a:cubicBezTo>
                      <a:cubicBezTo>
                        <a:pt x="88830" y="71147"/>
                        <a:pt x="115909" y="55809"/>
                        <a:pt x="141667" y="38637"/>
                      </a:cubicBezTo>
                      <a:cubicBezTo>
                        <a:pt x="191599" y="5349"/>
                        <a:pt x="165620" y="17774"/>
                        <a:pt x="218941" y="0"/>
                      </a:cubicBezTo>
                      <a:cubicBezTo>
                        <a:pt x="248992" y="4293"/>
                        <a:pt x="279327" y="6926"/>
                        <a:pt x="309093" y="12879"/>
                      </a:cubicBezTo>
                      <a:cubicBezTo>
                        <a:pt x="322405" y="15541"/>
                        <a:pt x="338130" y="16159"/>
                        <a:pt x="347729" y="25758"/>
                      </a:cubicBezTo>
                      <a:cubicBezTo>
                        <a:pt x="497985" y="176014"/>
                        <a:pt x="328411" y="55807"/>
                        <a:pt x="437881" y="128789"/>
                      </a:cubicBezTo>
                      <a:cubicBezTo>
                        <a:pt x="442174" y="141668"/>
                        <a:pt x="444689" y="155284"/>
                        <a:pt x="450760" y="167426"/>
                      </a:cubicBezTo>
                      <a:cubicBezTo>
                        <a:pt x="457682" y="181270"/>
                        <a:pt x="470421" y="191835"/>
                        <a:pt x="476518" y="206062"/>
                      </a:cubicBezTo>
                      <a:cubicBezTo>
                        <a:pt x="483491" y="222331"/>
                        <a:pt x="484311" y="240624"/>
                        <a:pt x="489397" y="257578"/>
                      </a:cubicBezTo>
                      <a:cubicBezTo>
                        <a:pt x="497199" y="283584"/>
                        <a:pt x="506569" y="309093"/>
                        <a:pt x="515155" y="334851"/>
                      </a:cubicBezTo>
                      <a:cubicBezTo>
                        <a:pt x="519448" y="347730"/>
                        <a:pt x="520504" y="362192"/>
                        <a:pt x="528034" y="373488"/>
                      </a:cubicBezTo>
                      <a:cubicBezTo>
                        <a:pt x="536620" y="386367"/>
                        <a:pt x="547505" y="397980"/>
                        <a:pt x="553791" y="412124"/>
                      </a:cubicBezTo>
                      <a:cubicBezTo>
                        <a:pt x="564818" y="436935"/>
                        <a:pt x="570963" y="463640"/>
                        <a:pt x="579549" y="489398"/>
                      </a:cubicBezTo>
                      <a:cubicBezTo>
                        <a:pt x="583842" y="502277"/>
                        <a:pt x="582829" y="518435"/>
                        <a:pt x="592428" y="528034"/>
                      </a:cubicBezTo>
                      <a:lnTo>
                        <a:pt x="631065" y="566671"/>
                      </a:lnTo>
                      <a:cubicBezTo>
                        <a:pt x="661264" y="657273"/>
                        <a:pt x="621961" y="545430"/>
                        <a:pt x="669701" y="656823"/>
                      </a:cubicBezTo>
                      <a:cubicBezTo>
                        <a:pt x="675049" y="669301"/>
                        <a:pt x="671533" y="687569"/>
                        <a:pt x="682580" y="695460"/>
                      </a:cubicBezTo>
                      <a:cubicBezTo>
                        <a:pt x="704674" y="711241"/>
                        <a:pt x="759853" y="721217"/>
                        <a:pt x="759853" y="721217"/>
                      </a:cubicBezTo>
                      <a:cubicBezTo>
                        <a:pt x="906531" y="704919"/>
                        <a:pt x="854199" y="740683"/>
                        <a:pt x="927279" y="631065"/>
                      </a:cubicBezTo>
                      <a:lnTo>
                        <a:pt x="927279" y="631065"/>
                      </a:lnTo>
                      <a:lnTo>
                        <a:pt x="1004552" y="579550"/>
                      </a:lnTo>
                      <a:lnTo>
                        <a:pt x="1043189" y="553792"/>
                      </a:lnTo>
                      <a:cubicBezTo>
                        <a:pt x="1047482" y="532327"/>
                        <a:pt x="1052151" y="510935"/>
                        <a:pt x="1056067" y="489398"/>
                      </a:cubicBezTo>
                      <a:cubicBezTo>
                        <a:pt x="1060738" y="463706"/>
                        <a:pt x="1062613" y="437458"/>
                        <a:pt x="1068946" y="412124"/>
                      </a:cubicBezTo>
                      <a:cubicBezTo>
                        <a:pt x="1075531" y="385784"/>
                        <a:pt x="1086118" y="360609"/>
                        <a:pt x="1094704" y="334851"/>
                      </a:cubicBezTo>
                      <a:lnTo>
                        <a:pt x="1107583" y="296215"/>
                      </a:lnTo>
                      <a:lnTo>
                        <a:pt x="1120462" y="257578"/>
                      </a:lnTo>
                      <a:cubicBezTo>
                        <a:pt x="1104547" y="209834"/>
                        <a:pt x="1113654" y="231083"/>
                        <a:pt x="1094704" y="193184"/>
                      </a:cubicBezTo>
                    </a:path>
                  </a:pathLst>
                </a:cu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6533360" y="2754824"/>
                  <a:ext cx="77273" cy="96592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7245047" y="162555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957007" y="1505979"/>
              <a:ext cx="439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33420" y="224197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07137" y="2269269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191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entr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42" presetClass="entr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42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  <p:bldP spid="18" grpId="0" animBg="1"/>
      <p:bldP spid="19" grpId="0" animBg="1"/>
      <p:bldP spid="20" grpId="0" animBg="1"/>
      <p:bldP spid="21" grpId="0"/>
      <p:bldP spid="22" grpId="0" animBg="1"/>
      <p:bldP spid="23" grpId="0" animBg="1"/>
      <p:bldP spid="24" grpId="0" animBg="1"/>
      <p:bldP spid="25" grpId="0" animBg="1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  <p:bldP spid="37" grpId="2" animBg="1"/>
      <p:bldP spid="37" grpId="3" animBg="1"/>
      <p:bldP spid="38" grpId="0" animBg="1"/>
      <p:bldP spid="38" grpId="1" animBg="1"/>
      <p:bldP spid="38" grpId="2" animBg="1"/>
      <p:bldP spid="38" grpId="3" animBg="1"/>
      <p:bldP spid="38" grpId="4" animBg="1"/>
      <p:bldP spid="38" grpId="5" animBg="1"/>
      <p:bldP spid="38" grpId="6" animBg="1"/>
      <p:bldP spid="38" grpId="7" animBg="1"/>
      <p:bldP spid="38" grpId="8" animBg="1"/>
      <p:bldP spid="38" grpId="9" animBg="1"/>
      <p:bldP spid="38" grpId="10" animBg="1"/>
      <p:bldP spid="38" grpId="1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71941" y="1383484"/>
            <a:ext cx="2353529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en-US" sz="4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7108" y="3709115"/>
            <a:ext cx="7239909" cy="138499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সুইচ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তড়ি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ৎ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কোষ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স্থির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মানের রোধ ও অ্যামিটার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ব্যবহার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করে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এবং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ভোল্টমিটার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সমান্তরালে </a:t>
            </a:r>
            <a:r>
              <a:rPr lang="en-US" sz="28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যুক্ত</a:t>
            </a:r>
            <a:r>
              <a:rPr lang="en-US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করে একটি বর্তনী অংকন কর।   </a:t>
            </a:r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8" y="1032520"/>
            <a:ext cx="2729946" cy="15329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1781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933121"/>
              </p:ext>
            </p:extLst>
          </p:nvPr>
        </p:nvGraphicFramePr>
        <p:xfrm>
          <a:off x="3418703" y="2592862"/>
          <a:ext cx="2422477" cy="2043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18703" y="2592862"/>
                        <a:ext cx="2422477" cy="2043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own Arrow Callout 2"/>
          <p:cNvSpPr/>
          <p:nvPr/>
        </p:nvSpPr>
        <p:spPr>
          <a:xfrm>
            <a:off x="2748133" y="1188670"/>
            <a:ext cx="3763616" cy="1086678"/>
          </a:xfrm>
          <a:prstGeom prst="downArrowCallout">
            <a:avLst/>
          </a:prstGeom>
          <a:gradFill flip="none" rotWithShape="1">
            <a:gsLst>
              <a:gs pos="77000">
                <a:srgbClr val="FFFF00"/>
              </a:gs>
              <a:gs pos="57000">
                <a:schemeClr val="accent1">
                  <a:lumMod val="45000"/>
                  <a:lumOff val="55000"/>
                </a:schemeClr>
              </a:gs>
              <a:gs pos="21000">
                <a:schemeClr val="tx2">
                  <a:lumMod val="20000"/>
                  <a:lumOff val="80000"/>
                </a:schemeClr>
              </a:gs>
              <a:gs pos="86000">
                <a:schemeClr val="accent1">
                  <a:lumMod val="40000"/>
                  <a:lumOff val="6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4749" y="1056070"/>
            <a:ext cx="6524090" cy="4713665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1500" b="1" dirty="0" err="1" smtClean="0">
                <a:ln/>
                <a:solidFill>
                  <a:schemeClr val="accent2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r>
              <a:rPr lang="en-US" sz="11500" b="1" dirty="0" smtClean="0">
                <a:ln/>
                <a:solidFill>
                  <a:schemeClr val="accent3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11500" b="1" dirty="0">
              <a:ln/>
              <a:solidFill>
                <a:schemeClr val="accent3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10" y="2702004"/>
            <a:ext cx="3195168" cy="306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2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920370"/>
              </p:ext>
            </p:extLst>
          </p:nvPr>
        </p:nvGraphicFramePr>
        <p:xfrm>
          <a:off x="4273828" y="3045682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5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73828" y="3045682"/>
                        <a:ext cx="914400" cy="771525"/>
                      </a:xfrm>
                      <a:prstGeom prst="rect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own Arrow Callout 2"/>
          <p:cNvSpPr/>
          <p:nvPr/>
        </p:nvSpPr>
        <p:spPr>
          <a:xfrm>
            <a:off x="2854150" y="1325628"/>
            <a:ext cx="3763616" cy="1086678"/>
          </a:xfrm>
          <a:prstGeom prst="downArrowCallout">
            <a:avLst/>
          </a:prstGeom>
          <a:gradFill>
            <a:gsLst>
              <a:gs pos="0">
                <a:srgbClr val="FFFF00"/>
              </a:gs>
              <a:gs pos="31000">
                <a:schemeClr val="accent1">
                  <a:lumMod val="45000"/>
                  <a:lumOff val="55000"/>
                </a:schemeClr>
              </a:gs>
              <a:gs pos="0">
                <a:schemeClr val="bg2">
                  <a:lumMod val="50000"/>
                </a:schemeClr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এসো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endParaRPr 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8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6348" y="791438"/>
            <a:ext cx="4967785" cy="1015663"/>
          </a:xfrm>
          <a:prstGeom prst="rect">
            <a:avLst/>
          </a:prstGeom>
          <a:gradFill>
            <a:gsLst>
              <a:gs pos="45000">
                <a:srgbClr val="FFC000"/>
              </a:gs>
              <a:gs pos="66000">
                <a:srgbClr val="00B0F0"/>
              </a:gs>
              <a:gs pos="90000">
                <a:schemeClr val="tx1">
                  <a:lumMod val="50000"/>
                  <a:lumOff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আজকের</a:t>
            </a:r>
            <a:r>
              <a:rPr lang="en-US" sz="60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6000" dirty="0" err="1">
                <a:latin typeface="NikoshBAN" panose="02000000000000000000" pitchFamily="2" charset="0"/>
                <a:cs typeface="NikoshBAN" panose="02000000000000000000" pitchFamily="2" charset="0"/>
              </a:rPr>
              <a:t>বিষয়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09" y="2547083"/>
            <a:ext cx="2589609" cy="2589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23" y="2550586"/>
            <a:ext cx="2596819" cy="25968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48628" y="2539873"/>
            <a:ext cx="460772" cy="263149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latin typeface="NikoshBAN" panose="02000000000000000000" pitchFamily="2" charset="0"/>
                <a:cs typeface="NikoshBAN" panose="02000000000000000000" pitchFamily="2" charset="0"/>
              </a:rPr>
              <a:t>চল</a:t>
            </a:r>
            <a:r>
              <a:rPr lang="en-US" sz="33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300" dirty="0" err="1">
                <a:latin typeface="NikoshBAN" panose="02000000000000000000" pitchFamily="2" charset="0"/>
                <a:cs typeface="NikoshBAN" panose="02000000000000000000" pitchFamily="2" charset="0"/>
              </a:rPr>
              <a:t>তড়ি</a:t>
            </a:r>
            <a:r>
              <a:rPr lang="en-US" sz="3300" dirty="0">
                <a:latin typeface="NikoshBAN" panose="02000000000000000000" pitchFamily="2" charset="0"/>
                <a:cs typeface="NikoshBAN" panose="02000000000000000000" pitchFamily="2" charset="0"/>
              </a:rPr>
              <a:t>ৎ</a:t>
            </a:r>
          </a:p>
        </p:txBody>
      </p:sp>
    </p:spTree>
    <p:extLst>
      <p:ext uri="{BB962C8B-B14F-4D97-AF65-F5344CB8AC3E}">
        <p14:creationId xmlns:p14="http://schemas.microsoft.com/office/powerpoint/2010/main" val="397309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/>
          <p:cNvSpPr/>
          <p:nvPr/>
        </p:nvSpPr>
        <p:spPr>
          <a:xfrm>
            <a:off x="3084565" y="651977"/>
            <a:ext cx="3246663" cy="830569"/>
          </a:xfrm>
          <a:prstGeom prst="plaque">
            <a:avLst/>
          </a:prstGeom>
          <a:gradFill flip="none" rotWithShape="1">
            <a:gsLst>
              <a:gs pos="32000">
                <a:schemeClr val="bg1"/>
              </a:gs>
              <a:gs pos="79000">
                <a:schemeClr val="tx1"/>
              </a:gs>
              <a:gs pos="67000">
                <a:schemeClr val="accent1">
                  <a:lumMod val="45000"/>
                  <a:lumOff val="55000"/>
                </a:schemeClr>
              </a:gs>
              <a:gs pos="45000">
                <a:schemeClr val="accent1">
                  <a:lumMod val="45000"/>
                  <a:lumOff val="55000"/>
                </a:schemeClr>
              </a:gs>
              <a:gs pos="100000">
                <a:srgbClr val="FF0000">
                  <a:alpha val="82000"/>
                </a:srgbClr>
              </a:gs>
            </a:gsLst>
            <a:path path="shape">
              <a:fillToRect l="50000" t="50000" r="50000" b="50000"/>
            </a:path>
            <a:tileRect/>
          </a:gradFill>
          <a:ln w="1143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91440" rtlCol="0" anchor="ctr"/>
          <a:lstStyle/>
          <a:p>
            <a:pPr algn="ctr"/>
            <a:r>
              <a:rPr lang="bn-BD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r>
              <a:rPr lang="bn-BD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" name="Diagram group"/>
          <p:cNvGrpSpPr/>
          <p:nvPr/>
        </p:nvGrpSpPr>
        <p:grpSpPr>
          <a:xfrm>
            <a:off x="1518049" y="1762689"/>
            <a:ext cx="6141334" cy="1543307"/>
            <a:chOff x="-15125" y="25319"/>
            <a:chExt cx="6134785" cy="1363118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grpSp>
          <p:nvGrpSpPr>
            <p:cNvPr id="4" name="Group 3"/>
            <p:cNvGrpSpPr/>
            <p:nvPr/>
          </p:nvGrpSpPr>
          <p:grpSpPr>
            <a:xfrm>
              <a:off x="-15125" y="106604"/>
              <a:ext cx="1085051" cy="1281833"/>
              <a:chOff x="-15125" y="106604"/>
              <a:chExt cx="1085051" cy="1281833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8" name="Chevron 7"/>
              <p:cNvSpPr/>
              <p:nvPr/>
            </p:nvSpPr>
            <p:spPr>
              <a:xfrm rot="5400000">
                <a:off x="-125695" y="266217"/>
                <a:ext cx="1281833" cy="962607"/>
              </a:xfrm>
              <a:prstGeom prst="chevron">
                <a:avLst/>
              </a:prstGeom>
              <a:gradFill flip="none" rotWithShape="1">
                <a:gsLst>
                  <a:gs pos="32000">
                    <a:schemeClr val="bg1"/>
                  </a:gs>
                  <a:gs pos="37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41275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9" name="Chevron 4"/>
              <p:cNvSpPr/>
              <p:nvPr/>
            </p:nvSpPr>
            <p:spPr>
              <a:xfrm>
                <a:off x="-15125" y="331082"/>
                <a:ext cx="1085051" cy="82267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415" tIns="18415" rIns="18415" bIns="18415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bn-BD" sz="2900" b="0" kern="120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১।</a:t>
                </a:r>
                <a:endParaRPr lang="en-US" sz="29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115957" y="25319"/>
              <a:ext cx="5003703" cy="960501"/>
              <a:chOff x="1115957" y="25319"/>
              <a:chExt cx="5003703" cy="960501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6" name="Round Same Side Corner Rectangle 5"/>
              <p:cNvSpPr/>
              <p:nvPr/>
            </p:nvSpPr>
            <p:spPr>
              <a:xfrm rot="5400000">
                <a:off x="3158485" y="-1935924"/>
                <a:ext cx="879216" cy="4964271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2">
                      <a:lumMod val="50000"/>
                    </a:schemeClr>
                  </a:gs>
                  <a:gs pos="63000">
                    <a:schemeClr val="bg1"/>
                  </a:gs>
                  <a:gs pos="91000">
                    <a:schemeClr val="bg1">
                      <a:lumMod val="85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76200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7" name="Round Same Side Corner Rectangle 6"/>
              <p:cNvSpPr/>
              <p:nvPr/>
            </p:nvSpPr>
            <p:spPr>
              <a:xfrm>
                <a:off x="1161430" y="25319"/>
                <a:ext cx="4958230" cy="78502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3360" tIns="19050" rIns="19050" bIns="19050" numCol="1" spcCol="1270" anchor="ctr" anchorCtr="0">
                <a:noAutofit/>
              </a:bodyPr>
              <a:lstStyle/>
              <a:p>
                <a:pPr marL="285750" lvl="1" indent="-285750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2400" dirty="0" smtClean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marL="285750" lvl="1" indent="-285750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marL="285750" lvl="1" indent="-285750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US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তড়িৎ </a:t>
                </a:r>
                <a:r>
                  <a:rPr lang="en-US" sz="28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প্রবাহের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দিক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ও </a:t>
                </a:r>
                <a:r>
                  <a:rPr lang="en-US" sz="2800" dirty="0" err="1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ইলেকট্রোন</a:t>
                </a:r>
                <a:r>
                  <a:rPr lang="en-US" sz="28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প্রবাহের</a:t>
                </a:r>
                <a:r>
                  <a:rPr lang="en-US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দিক</a:t>
                </a:r>
                <a:r>
                  <a:rPr lang="en-US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ব্যাখ্যা</a:t>
                </a:r>
                <a:r>
                  <a:rPr lang="en-US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করতে</a:t>
                </a:r>
                <a:r>
                  <a:rPr lang="en-US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পারবে</a:t>
                </a:r>
                <a:r>
                  <a:rPr lang="en-US" sz="280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।</a:t>
                </a:r>
              </a:p>
              <a:p>
                <a:pPr marL="285750" lvl="1" indent="-28575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30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10" name="Diagram group"/>
          <p:cNvGrpSpPr/>
          <p:nvPr/>
        </p:nvGrpSpPr>
        <p:grpSpPr>
          <a:xfrm>
            <a:off x="1492291" y="3005604"/>
            <a:ext cx="6314783" cy="1555090"/>
            <a:chOff x="30907" y="1317955"/>
            <a:chExt cx="6362897" cy="1579093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grpSp>
          <p:nvGrpSpPr>
            <p:cNvPr id="11" name="Group 10"/>
            <p:cNvGrpSpPr/>
            <p:nvPr/>
          </p:nvGrpSpPr>
          <p:grpSpPr>
            <a:xfrm>
              <a:off x="30907" y="1317958"/>
              <a:ext cx="1039018" cy="1579090"/>
              <a:chOff x="30907" y="1317958"/>
              <a:chExt cx="1039018" cy="1579090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15" name="Chevron 14"/>
              <p:cNvSpPr/>
              <p:nvPr/>
            </p:nvSpPr>
            <p:spPr>
              <a:xfrm rot="5400000">
                <a:off x="-225158" y="1615319"/>
                <a:ext cx="1579090" cy="984368"/>
              </a:xfrm>
              <a:prstGeom prst="chevron">
                <a:avLst/>
              </a:prstGeom>
              <a:gradFill rotWithShape="0">
                <a:gsLst>
                  <a:gs pos="32000">
                    <a:schemeClr val="bg1"/>
                  </a:gs>
                  <a:gs pos="38000">
                    <a:schemeClr val="accent1">
                      <a:lumMod val="40000"/>
                      <a:lumOff val="60000"/>
                    </a:schemeClr>
                  </a:gs>
                  <a:gs pos="100000">
                    <a:schemeClr val="bg2">
                      <a:lumMod val="7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41275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16" name="Chevron 4"/>
              <p:cNvSpPr/>
              <p:nvPr/>
            </p:nvSpPr>
            <p:spPr>
              <a:xfrm>
                <a:off x="30907" y="1815288"/>
                <a:ext cx="1039018" cy="58913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415" tIns="18415" rIns="18415" bIns="18415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bn-BD" sz="2900" b="0" kern="120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২।</a:t>
                </a:r>
                <a:endParaRPr lang="en-US" sz="29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1171544" y="1317955"/>
              <a:ext cx="5222260" cy="1117549"/>
              <a:chOff x="1171544" y="1317955"/>
              <a:chExt cx="5222260" cy="1117549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13" name="Round Same Side Corner Rectangle 12"/>
              <p:cNvSpPr/>
              <p:nvPr/>
            </p:nvSpPr>
            <p:spPr>
              <a:xfrm rot="5400000">
                <a:off x="3144058" y="-654559"/>
                <a:ext cx="1102463" cy="5047491"/>
              </a:xfrm>
              <a:prstGeom prst="round2SameRect">
                <a:avLst/>
              </a:prstGeom>
              <a:gradFill rotWithShape="0">
                <a:gsLst>
                  <a:gs pos="99000">
                    <a:schemeClr val="bg2">
                      <a:lumMod val="50000"/>
                    </a:schemeClr>
                  </a:gs>
                  <a:gs pos="92000">
                    <a:schemeClr val="bg1">
                      <a:lumMod val="75000"/>
                    </a:schemeClr>
                  </a:gs>
                  <a:gs pos="83000">
                    <a:schemeClr val="bg1">
                      <a:lumMod val="9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63500" cmpd="sng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4" name="Round Same Side Corner Rectangle 6"/>
              <p:cNvSpPr/>
              <p:nvPr/>
            </p:nvSpPr>
            <p:spPr>
              <a:xfrm>
                <a:off x="1197456" y="1356101"/>
                <a:ext cx="5196348" cy="107940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3360" tIns="19050" rIns="19050" bIns="19050" numCol="1" spcCol="1270" anchor="ctr" anchorCtr="0">
                <a:noAutofit/>
              </a:bodyPr>
              <a:lstStyle/>
              <a:p>
                <a:pPr marL="285750" lvl="1" indent="-285750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তড়িৎ </a:t>
                </a:r>
                <a:r>
                  <a:rPr lang="en-US" sz="2800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যন্ত্র</a:t>
                </a:r>
                <a:r>
                  <a:rPr lang="en-US" sz="28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ও </a:t>
                </a:r>
                <a:r>
                  <a:rPr lang="en-US" sz="2800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উপকরণের</a:t>
                </a:r>
                <a:r>
                  <a:rPr lang="en-US" sz="28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প্রতীক</a:t>
                </a:r>
                <a:r>
                  <a:rPr lang="en-US" sz="28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ব্যবহার</a:t>
                </a:r>
                <a:r>
                  <a:rPr lang="en-US" sz="28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করে </a:t>
                </a:r>
                <a:r>
                  <a:rPr lang="en-US" sz="28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বর্তনী অংকন </a:t>
                </a:r>
                <a:r>
                  <a:rPr lang="en-US" sz="2800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করতে</a:t>
                </a:r>
                <a:r>
                  <a:rPr lang="en-US" sz="28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পারবে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।</a:t>
                </a:r>
                <a:endParaRPr lang="en-US" sz="30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grpSp>
        <p:nvGrpSpPr>
          <p:cNvPr id="17" name="Diagram group"/>
          <p:cNvGrpSpPr/>
          <p:nvPr/>
        </p:nvGrpSpPr>
        <p:grpSpPr>
          <a:xfrm>
            <a:off x="1531765" y="4168871"/>
            <a:ext cx="6127618" cy="1707493"/>
            <a:chOff x="97183" y="2612156"/>
            <a:chExt cx="6730151" cy="1658810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grpSp>
          <p:nvGrpSpPr>
            <p:cNvPr id="18" name="Group 17"/>
            <p:cNvGrpSpPr/>
            <p:nvPr/>
          </p:nvGrpSpPr>
          <p:grpSpPr>
            <a:xfrm>
              <a:off x="97183" y="2701477"/>
              <a:ext cx="1077661" cy="1569489"/>
              <a:chOff x="97183" y="2701477"/>
              <a:chExt cx="1077661" cy="1569489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22" name="Chevron 21"/>
              <p:cNvSpPr/>
              <p:nvPr/>
            </p:nvSpPr>
            <p:spPr>
              <a:xfrm rot="5400000">
                <a:off x="-148731" y="2947391"/>
                <a:ext cx="1569489" cy="1077661"/>
              </a:xfrm>
              <a:prstGeom prst="chevron">
                <a:avLst/>
              </a:prstGeom>
              <a:gradFill rotWithShape="0">
                <a:gsLst>
                  <a:gs pos="32000">
                    <a:schemeClr val="bg1"/>
                  </a:gs>
                  <a:gs pos="38000">
                    <a:schemeClr val="bg2">
                      <a:lumMod val="75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41275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</p:sp>
          <p:sp>
            <p:nvSpPr>
              <p:cNvPr id="23" name="Chevron 4"/>
              <p:cNvSpPr/>
              <p:nvPr/>
            </p:nvSpPr>
            <p:spPr>
              <a:xfrm>
                <a:off x="220445" y="3196077"/>
                <a:ext cx="857058" cy="620144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8415" tIns="18415" rIns="18415" bIns="18415" numCol="1" spcCol="1270" anchor="ctr" anchorCtr="0">
                <a:noAutofit/>
              </a:bodyPr>
              <a:lstStyle/>
              <a:p>
                <a:pPr lvl="0" algn="ctr" defTabSz="12890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bn-BD" sz="2900" b="0" kern="120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৩।</a:t>
                </a:r>
                <a:endParaRPr lang="en-US" sz="29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145549" y="2612156"/>
              <a:ext cx="5681785" cy="1168522"/>
              <a:chOff x="1145549" y="2612156"/>
              <a:chExt cx="5681785" cy="1168522"/>
            </a:xfrm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</p:grpSpPr>
          <p:sp>
            <p:nvSpPr>
              <p:cNvPr id="20" name="Round Same Side Corner Rectangle 19"/>
              <p:cNvSpPr/>
              <p:nvPr/>
            </p:nvSpPr>
            <p:spPr>
              <a:xfrm rot="5400000">
                <a:off x="3508464" y="461809"/>
                <a:ext cx="1100255" cy="5537484"/>
              </a:xfrm>
              <a:prstGeom prst="round2SameRect">
                <a:avLst/>
              </a:prstGeom>
              <a:gradFill rotWithShape="0">
                <a:gsLst>
                  <a:gs pos="91000">
                    <a:schemeClr val="bg1">
                      <a:lumMod val="75000"/>
                    </a:schemeClr>
                  </a:gs>
                  <a:gs pos="95000">
                    <a:schemeClr val="bg2">
                      <a:lumMod val="50000"/>
                    </a:schemeClr>
                  </a:gs>
                  <a:gs pos="75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 w="63500" cmpd="sng">
                <a:noFill/>
              </a:ln>
              <a:effectLst>
                <a:outerShdw blurRad="149987" dist="250190" dir="8460000" algn="ctr">
                  <a:srgbClr val="000000">
                    <a:alpha val="28000"/>
                  </a:srgbClr>
                </a:outerShdw>
              </a:effectLst>
              <a:sp3d prstMaterial="metal">
                <a:bevelT w="88900" h="88900"/>
              </a:sp3d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Round Same Side Corner Rectangle 6"/>
              <p:cNvSpPr/>
              <p:nvPr/>
            </p:nvSpPr>
            <p:spPr>
              <a:xfrm>
                <a:off x="1145549" y="2612156"/>
                <a:ext cx="5286250" cy="870607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3360" tIns="19050" rIns="19050" bIns="19050" numCol="1" spcCol="1270" anchor="ctr" anchorCtr="0">
                <a:noAutofit/>
              </a:bodyPr>
              <a:lstStyle/>
              <a:p>
                <a:pPr marL="285750" lvl="1" indent="-285750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2800" dirty="0" smtClean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marL="285750" lvl="1" indent="-285750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n-US" sz="28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  <a:p>
                <a:pPr marL="285750" lvl="1" indent="-285750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পরিবাহী</a:t>
                </a:r>
                <a:r>
                  <a:rPr lang="en-US" sz="28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, </a:t>
                </a:r>
                <a:r>
                  <a:rPr lang="en-US" sz="2800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অপরিবাহী</a:t>
                </a:r>
                <a:r>
                  <a:rPr lang="en-US" sz="28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এবং </a:t>
                </a:r>
                <a:r>
                  <a:rPr lang="en-US" sz="2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অর্ধপরিবাহী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                     </a:t>
                </a:r>
                <a:r>
                  <a:rPr lang="en-US" sz="2800" dirty="0" err="1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ব্যাখ্যা</a:t>
                </a:r>
                <a:r>
                  <a:rPr lang="en-US" sz="28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করতে</a:t>
                </a:r>
                <a:r>
                  <a:rPr lang="en-US" sz="28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r>
                  <a:rPr lang="en-US" sz="2800" dirty="0" err="1">
                    <a:latin typeface="NikoshBAN" panose="02000000000000000000" pitchFamily="2" charset="0"/>
                    <a:cs typeface="NikoshBAN" panose="02000000000000000000" pitchFamily="2" charset="0"/>
                  </a:rPr>
                  <a:t>পারবে</a:t>
                </a:r>
                <a:r>
                  <a:rPr lang="en-US" sz="2800" dirty="0">
                    <a:latin typeface="NikoshBAN" panose="02000000000000000000" pitchFamily="2" charset="0"/>
                    <a:cs typeface="NikoshBAN" panose="02000000000000000000" pitchFamily="2" charset="0"/>
                  </a:rPr>
                  <a:t>।   </a:t>
                </a:r>
              </a:p>
              <a:p>
                <a:pPr marL="0" lvl="1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r>
                  <a:rPr lang="bn-BD" sz="3000" b="0" kern="120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NikoshBAN" panose="02000000000000000000" pitchFamily="2" charset="0"/>
                    <a:cs typeface="NikoshBAN" panose="02000000000000000000" pitchFamily="2" charset="0"/>
                  </a:rPr>
                  <a:t> </a:t>
                </a:r>
                <a:endParaRPr lang="en-US" sz="30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72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5709" y="799785"/>
            <a:ext cx="3829784" cy="1024160"/>
          </a:xfrm>
          <a:prstGeom prst="rect">
            <a:avLst/>
          </a:prstGeom>
          <a:gradFill>
            <a:gsLst>
              <a:gs pos="100000">
                <a:srgbClr val="FF0000"/>
              </a:gs>
              <a:gs pos="72000">
                <a:srgbClr val="00B050"/>
              </a:gs>
              <a:gs pos="86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তড়ি</a:t>
            </a:r>
            <a:r>
              <a:rPr lang="en-US" sz="36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ৎ </a:t>
            </a:r>
            <a:r>
              <a:rPr lang="en-US" sz="36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প্রবাহের</a:t>
            </a:r>
            <a:r>
              <a:rPr lang="en-US" sz="36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দিক</a:t>
            </a:r>
            <a:r>
              <a:rPr lang="en-US" sz="36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19" y="2506152"/>
            <a:ext cx="3586374" cy="2675435"/>
          </a:xfrm>
          <a:prstGeom prst="rect">
            <a:avLst/>
          </a:prstGeom>
          <a:solidFill>
            <a:srgbClr val="FF0000"/>
          </a:solidFill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6060349" y="1955292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7451" y="420694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67556" y="2889008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arro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6095">
            <a:off x="5999736" y="2452706"/>
            <a:ext cx="655904" cy="315615"/>
          </a:xfrm>
          <a:prstGeom prst="rect">
            <a:avLst/>
          </a:prstGeom>
        </p:spPr>
      </p:pic>
      <p:pic>
        <p:nvPicPr>
          <p:cNvPr id="36" name="Picture 35" descr="arro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91303">
            <a:off x="6444031" y="2698000"/>
            <a:ext cx="589199" cy="315615"/>
          </a:xfrm>
          <a:prstGeom prst="rect">
            <a:avLst/>
          </a:prstGeom>
        </p:spPr>
      </p:pic>
      <p:pic>
        <p:nvPicPr>
          <p:cNvPr id="37" name="Picture 36" descr="arro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22710">
            <a:off x="6334914" y="4632875"/>
            <a:ext cx="638988" cy="315615"/>
          </a:xfrm>
          <a:prstGeom prst="rect">
            <a:avLst/>
          </a:prstGeom>
        </p:spPr>
      </p:pic>
      <p:pic>
        <p:nvPicPr>
          <p:cNvPr id="38" name="Picture 37" descr="arro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328468">
            <a:off x="6641367" y="4109191"/>
            <a:ext cx="658417" cy="315615"/>
          </a:xfrm>
          <a:prstGeom prst="rect">
            <a:avLst/>
          </a:prstGeom>
        </p:spPr>
      </p:pic>
      <p:pic>
        <p:nvPicPr>
          <p:cNvPr id="39" name="Picture 38" descr="arro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19965">
            <a:off x="6679732" y="3136490"/>
            <a:ext cx="600527" cy="315615"/>
          </a:xfrm>
          <a:prstGeom prst="rect">
            <a:avLst/>
          </a:prstGeom>
        </p:spPr>
      </p:pic>
      <p:pic>
        <p:nvPicPr>
          <p:cNvPr id="40" name="Picture 39" descr="arro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58097">
            <a:off x="5813097" y="4791402"/>
            <a:ext cx="596269" cy="315615"/>
          </a:xfrm>
          <a:prstGeom prst="rect">
            <a:avLst/>
          </a:prstGeom>
        </p:spPr>
      </p:pic>
      <p:pic>
        <p:nvPicPr>
          <p:cNvPr id="41" name="Picture 40" descr="arro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11532">
            <a:off x="5416664" y="4541866"/>
            <a:ext cx="580653" cy="315615"/>
          </a:xfrm>
          <a:prstGeom prst="rect">
            <a:avLst/>
          </a:prstGeom>
        </p:spPr>
      </p:pic>
      <p:pic>
        <p:nvPicPr>
          <p:cNvPr id="42" name="Picture 41" descr="arro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45358">
            <a:off x="5305938" y="2742469"/>
            <a:ext cx="615202" cy="315615"/>
          </a:xfrm>
          <a:prstGeom prst="rect">
            <a:avLst/>
          </a:prstGeom>
        </p:spPr>
      </p:pic>
      <p:pic>
        <p:nvPicPr>
          <p:cNvPr id="43" name="Picture 42" descr="arrow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13650">
            <a:off x="6751888" y="3607162"/>
            <a:ext cx="648902" cy="31561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958369" y="2550019"/>
            <a:ext cx="2975018" cy="2434107"/>
            <a:chOff x="4958369" y="2550019"/>
            <a:chExt cx="2975018" cy="2434107"/>
          </a:xfrm>
        </p:grpSpPr>
        <p:sp>
          <p:nvSpPr>
            <p:cNvPr id="48" name="Oval 47"/>
            <p:cNvSpPr/>
            <p:nvPr/>
          </p:nvSpPr>
          <p:spPr>
            <a:xfrm>
              <a:off x="5348378" y="2550019"/>
              <a:ext cx="1704898" cy="243410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7028485" y="3586972"/>
              <a:ext cx="904902" cy="294712"/>
              <a:chOff x="3902296" y="2794715"/>
              <a:chExt cx="940158" cy="347729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018206" y="2794715"/>
                <a:ext cx="824248" cy="347729"/>
                <a:chOff x="4134118" y="2794715"/>
                <a:chExt cx="824248" cy="347729"/>
              </a:xfrm>
            </p:grpSpPr>
            <p:sp>
              <p:nvSpPr>
                <p:cNvPr id="44" name="Oval 43"/>
                <p:cNvSpPr/>
                <p:nvPr/>
              </p:nvSpPr>
              <p:spPr>
                <a:xfrm>
                  <a:off x="4134118" y="2794715"/>
                  <a:ext cx="824248" cy="347729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4143140" y="2923504"/>
                  <a:ext cx="583404" cy="90153"/>
                  <a:chOff x="4374962" y="2421227"/>
                  <a:chExt cx="583404" cy="90153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4546242" y="2421227"/>
                    <a:ext cx="412124" cy="90153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>
                    <a:off x="4374962" y="2446989"/>
                    <a:ext cx="300071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35" name="Rectangle 34"/>
              <p:cNvSpPr/>
              <p:nvPr/>
            </p:nvSpPr>
            <p:spPr>
              <a:xfrm>
                <a:off x="3902296" y="2794715"/>
                <a:ext cx="167428" cy="34772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4958369" y="3088794"/>
              <a:ext cx="1125454" cy="1567482"/>
              <a:chOff x="4958369" y="3088794"/>
              <a:chExt cx="1125454" cy="1567482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4958369" y="3088794"/>
                <a:ext cx="1125454" cy="1529735"/>
                <a:chOff x="3374265" y="1970467"/>
                <a:chExt cx="1300765" cy="2047741"/>
              </a:xfrm>
            </p:grpSpPr>
            <p:sp>
              <p:nvSpPr>
                <p:cNvPr id="56" name="Rectangle 55"/>
                <p:cNvSpPr/>
                <p:nvPr/>
              </p:nvSpPr>
              <p:spPr>
                <a:xfrm>
                  <a:off x="3374265" y="2112135"/>
                  <a:ext cx="1300765" cy="1906073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/>
                <p:nvPr/>
              </p:nvSpPr>
              <p:spPr>
                <a:xfrm>
                  <a:off x="3902299" y="1970467"/>
                  <a:ext cx="257577" cy="1416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Plus 57"/>
              <p:cNvSpPr/>
              <p:nvPr/>
            </p:nvSpPr>
            <p:spPr>
              <a:xfrm>
                <a:off x="5389996" y="3226720"/>
                <a:ext cx="270456" cy="218942"/>
              </a:xfrm>
              <a:prstGeom prst="mathPlus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Minus 58"/>
              <p:cNvSpPr/>
              <p:nvPr/>
            </p:nvSpPr>
            <p:spPr>
              <a:xfrm>
                <a:off x="5389995" y="4445224"/>
                <a:ext cx="334850" cy="211052"/>
              </a:xfrm>
              <a:prstGeom prst="mathMinus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068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27211" y="869357"/>
            <a:ext cx="3989231" cy="656823"/>
          </a:xfrm>
          <a:prstGeom prst="rect">
            <a:avLst/>
          </a:prstGeom>
          <a:gradFill flip="none" rotWithShape="1">
            <a:gsLst>
              <a:gs pos="100000">
                <a:schemeClr val="accent5">
                  <a:lumMod val="60000"/>
                  <a:lumOff val="40000"/>
                </a:schemeClr>
              </a:gs>
              <a:gs pos="68000">
                <a:schemeClr val="bg1"/>
              </a:gs>
              <a:gs pos="84000">
                <a:schemeClr val="bg2">
                  <a:lumMod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ইলেকট্রন</a:t>
            </a:r>
            <a:r>
              <a:rPr lang="en-US" sz="3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প্রবাহের</a:t>
            </a:r>
            <a:r>
              <a:rPr lang="en-US" sz="3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000" b="1" dirty="0" err="1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দিক</a:t>
            </a:r>
            <a:r>
              <a:rPr lang="en-US" sz="3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33" y="2762936"/>
            <a:ext cx="3482579" cy="2416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45" y="2703871"/>
            <a:ext cx="3116686" cy="2475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6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2601" y="788335"/>
            <a:ext cx="3617843" cy="675861"/>
          </a:xfrm>
          <a:prstGeom prst="rect">
            <a:avLst/>
          </a:prstGeom>
          <a:gradFill>
            <a:gsLst>
              <a:gs pos="69000">
                <a:schemeClr val="accent1">
                  <a:lumMod val="40000"/>
                  <a:lumOff val="60000"/>
                </a:schemeClr>
              </a:gs>
              <a:gs pos="71000">
                <a:schemeClr val="tx1">
                  <a:lumMod val="50000"/>
                  <a:lumOff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প্রতীক</a:t>
            </a: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3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উপকরণ</a:t>
            </a:r>
            <a:endParaRPr lang="en-US" sz="33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353838"/>
              </p:ext>
            </p:extLst>
          </p:nvPr>
        </p:nvGraphicFramePr>
        <p:xfrm>
          <a:off x="2073875" y="1950493"/>
          <a:ext cx="5275294" cy="333416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631202"/>
                <a:gridCol w="2644092"/>
              </a:tblGrid>
              <a:tr h="42643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উপকরণ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>
                          <a:solidFill>
                            <a:schemeClr val="tx1"/>
                          </a:solidFill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প্রতীক</a:t>
                      </a:r>
                      <a:endParaRPr lang="en-US" sz="2000" dirty="0">
                        <a:solidFill>
                          <a:schemeClr val="tx1"/>
                        </a:solidFill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সুইচ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4264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কোষ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43265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ব্যাটারী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4264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স্থির</a:t>
                      </a:r>
                      <a:r>
                        <a:rPr lang="en-US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রোধ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4264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পরিবর্তনশীল</a:t>
                      </a:r>
                      <a:r>
                        <a:rPr lang="en-US" sz="18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রোধ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4264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ফিউজ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  <a:tr h="42643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অ্যামিটার</a:t>
                      </a:r>
                      <a:endParaRPr lang="en-US" sz="1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68580" marR="68580" marT="34291" marB="34291">
                    <a:gradFill>
                      <a:gsLst>
                        <a:gs pos="69000">
                          <a:schemeClr val="accent1">
                            <a:lumMod val="40000"/>
                            <a:lumOff val="60000"/>
                          </a:schemeClr>
                        </a:gs>
                        <a:gs pos="93000">
                          <a:schemeClr val="bg1">
                            <a:lumMod val="95000"/>
                          </a:schemeClr>
                        </a:gs>
                      </a:gsLst>
                      <a:path path="shape">
                        <a:fillToRect l="50000" t="50000" r="50000" b="50000"/>
                      </a:path>
                    </a:gra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344484" y="2375038"/>
            <a:ext cx="1110534" cy="134298"/>
            <a:chOff x="5002323" y="2153670"/>
            <a:chExt cx="1125151" cy="139148"/>
          </a:xfrm>
        </p:grpSpPr>
        <p:grpSp>
          <p:nvGrpSpPr>
            <p:cNvPr id="7" name="Group 6"/>
            <p:cNvGrpSpPr/>
            <p:nvPr/>
          </p:nvGrpSpPr>
          <p:grpSpPr>
            <a:xfrm>
              <a:off x="5002323" y="2153670"/>
              <a:ext cx="697768" cy="139148"/>
              <a:chOff x="5002323" y="2153670"/>
              <a:chExt cx="697768" cy="139148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 flipV="1">
                <a:off x="5446643" y="2153670"/>
                <a:ext cx="253448" cy="10933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" name="Group 11"/>
              <p:cNvGrpSpPr/>
              <p:nvPr/>
            </p:nvGrpSpPr>
            <p:grpSpPr>
              <a:xfrm>
                <a:off x="5002323" y="2223244"/>
                <a:ext cx="484078" cy="69574"/>
                <a:chOff x="6683015" y="2676939"/>
                <a:chExt cx="645437" cy="92766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6683015" y="2729947"/>
                  <a:ext cx="569844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Oval 13"/>
                <p:cNvSpPr/>
                <p:nvPr/>
              </p:nvSpPr>
              <p:spPr>
                <a:xfrm>
                  <a:off x="7235687" y="2676939"/>
                  <a:ext cx="92765" cy="92766"/>
                </a:xfrm>
                <a:prstGeom prst="ellipse">
                  <a:avLst/>
                </a:prstGeom>
                <a:solidFill>
                  <a:srgbClr val="00206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</p:grpSp>
        </p:grpSp>
        <p:grpSp>
          <p:nvGrpSpPr>
            <p:cNvPr id="8" name="Group 7"/>
            <p:cNvGrpSpPr/>
            <p:nvPr/>
          </p:nvGrpSpPr>
          <p:grpSpPr>
            <a:xfrm>
              <a:off x="5680214" y="2218279"/>
              <a:ext cx="447260" cy="69575"/>
              <a:chOff x="5680214" y="2218279"/>
              <a:chExt cx="447260" cy="69575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5700091" y="2258035"/>
                <a:ext cx="427383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Oval 9"/>
              <p:cNvSpPr/>
              <p:nvPr/>
            </p:nvSpPr>
            <p:spPr>
              <a:xfrm>
                <a:off x="5680214" y="2218279"/>
                <a:ext cx="69574" cy="69575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1"/>
              </a:p>
            </p:txBody>
          </p:sp>
        </p:grpSp>
      </p:grpSp>
      <p:grpSp>
        <p:nvGrpSpPr>
          <p:cNvPr id="15" name="Group 14"/>
          <p:cNvGrpSpPr/>
          <p:nvPr/>
        </p:nvGrpSpPr>
        <p:grpSpPr>
          <a:xfrm>
            <a:off x="5381959" y="2738817"/>
            <a:ext cx="933942" cy="218302"/>
            <a:chOff x="5040960" y="2593206"/>
            <a:chExt cx="946236" cy="226185"/>
          </a:xfrm>
        </p:grpSpPr>
        <p:grpSp>
          <p:nvGrpSpPr>
            <p:cNvPr id="16" name="Group 15"/>
            <p:cNvGrpSpPr/>
            <p:nvPr/>
          </p:nvGrpSpPr>
          <p:grpSpPr>
            <a:xfrm>
              <a:off x="5040960" y="2593206"/>
              <a:ext cx="496959" cy="226185"/>
              <a:chOff x="5040960" y="2593206"/>
              <a:chExt cx="496959" cy="226185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10800000">
                <a:off x="5040960" y="2699006"/>
                <a:ext cx="496959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5535034" y="2593206"/>
                <a:ext cx="2160" cy="22618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5638132" y="2622897"/>
              <a:ext cx="349064" cy="172717"/>
              <a:chOff x="5638132" y="2622897"/>
              <a:chExt cx="349064" cy="172717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rot="10800000">
                <a:off x="5638132" y="2697678"/>
                <a:ext cx="34906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638132" y="2622897"/>
                <a:ext cx="0" cy="17271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>
            <a:off x="5331378" y="3165509"/>
            <a:ext cx="1075574" cy="254714"/>
            <a:chOff x="4989447" y="3057878"/>
            <a:chExt cx="1089731" cy="263911"/>
          </a:xfrm>
        </p:grpSpPr>
        <p:grpSp>
          <p:nvGrpSpPr>
            <p:cNvPr id="23" name="Group 22"/>
            <p:cNvGrpSpPr/>
            <p:nvPr/>
          </p:nvGrpSpPr>
          <p:grpSpPr>
            <a:xfrm>
              <a:off x="4989447" y="3057878"/>
              <a:ext cx="422415" cy="263911"/>
              <a:chOff x="4989447" y="3057878"/>
              <a:chExt cx="422415" cy="263911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rot="10800000">
                <a:off x="4989447" y="3181325"/>
                <a:ext cx="42241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5409410" y="3057878"/>
                <a:ext cx="1836" cy="26391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 rot="10800000">
              <a:off x="5681611" y="3108671"/>
              <a:ext cx="397567" cy="140791"/>
              <a:chOff x="6692347" y="2905530"/>
              <a:chExt cx="569844" cy="321367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>
                <a:off x="6692347" y="3087755"/>
                <a:ext cx="569844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10800000">
                <a:off x="7262191" y="2905530"/>
                <a:ext cx="0" cy="32136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/>
            <p:cNvCxnSpPr/>
            <p:nvPr/>
          </p:nvCxnSpPr>
          <p:spPr>
            <a:xfrm>
              <a:off x="5591299" y="3089348"/>
              <a:ext cx="3665" cy="2254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496092" y="3107837"/>
              <a:ext cx="0" cy="1689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5628422" y="4514505"/>
            <a:ext cx="628336" cy="158816"/>
            <a:chOff x="5289435" y="4395726"/>
            <a:chExt cx="636605" cy="164551"/>
          </a:xfrm>
        </p:grpSpPr>
        <p:sp>
          <p:nvSpPr>
            <p:cNvPr id="32" name="Rectangle 31"/>
            <p:cNvSpPr/>
            <p:nvPr/>
          </p:nvSpPr>
          <p:spPr>
            <a:xfrm>
              <a:off x="5447937" y="4395726"/>
              <a:ext cx="345345" cy="16455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5289435" y="4478002"/>
              <a:ext cx="63660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5587439" y="3678715"/>
            <a:ext cx="692904" cy="623502"/>
            <a:chOff x="5248027" y="3525789"/>
            <a:chExt cx="702024" cy="646015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116" y="3525789"/>
              <a:ext cx="684935" cy="114088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6" name="Group 35"/>
            <p:cNvGrpSpPr/>
            <p:nvPr/>
          </p:nvGrpSpPr>
          <p:grpSpPr>
            <a:xfrm>
              <a:off x="5248027" y="3983341"/>
              <a:ext cx="686543" cy="188463"/>
              <a:chOff x="5248027" y="3983341"/>
              <a:chExt cx="686543" cy="188463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48027" y="3983341"/>
                <a:ext cx="686543" cy="92146"/>
              </a:xfrm>
              <a:prstGeom prst="rect">
                <a:avLst/>
              </a:prstGeom>
              <a:ln>
                <a:noFill/>
              </a:ln>
            </p:spPr>
          </p:pic>
          <p:grpSp>
            <p:nvGrpSpPr>
              <p:cNvPr id="38" name="Group 37"/>
              <p:cNvGrpSpPr/>
              <p:nvPr/>
            </p:nvGrpSpPr>
            <p:grpSpPr>
              <a:xfrm>
                <a:off x="5475275" y="4057293"/>
                <a:ext cx="232048" cy="114511"/>
                <a:chOff x="1152432" y="3053426"/>
                <a:chExt cx="961537" cy="237531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152432" y="3290957"/>
                  <a:ext cx="863563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2015995" y="3053426"/>
                  <a:ext cx="97974" cy="237531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1" name="Group 40"/>
          <p:cNvGrpSpPr/>
          <p:nvPr/>
        </p:nvGrpSpPr>
        <p:grpSpPr>
          <a:xfrm>
            <a:off x="5358265" y="4885603"/>
            <a:ext cx="1065282" cy="398100"/>
            <a:chOff x="5098480" y="4725009"/>
            <a:chExt cx="1079304" cy="369332"/>
          </a:xfrm>
        </p:grpSpPr>
        <p:grpSp>
          <p:nvGrpSpPr>
            <p:cNvPr id="44" name="Group 43"/>
            <p:cNvGrpSpPr/>
            <p:nvPr/>
          </p:nvGrpSpPr>
          <p:grpSpPr>
            <a:xfrm>
              <a:off x="5098480" y="4787568"/>
              <a:ext cx="1079304" cy="244214"/>
              <a:chOff x="1280033" y="1109564"/>
              <a:chExt cx="2407146" cy="573206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2800075" y="1398438"/>
                <a:ext cx="8871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46"/>
              <p:cNvGrpSpPr/>
              <p:nvPr/>
            </p:nvGrpSpPr>
            <p:grpSpPr>
              <a:xfrm>
                <a:off x="1280033" y="1109564"/>
                <a:ext cx="1507244" cy="573206"/>
                <a:chOff x="1280033" y="1109564"/>
                <a:chExt cx="1507244" cy="573206"/>
              </a:xfrm>
            </p:grpSpPr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280033" y="1396167"/>
                  <a:ext cx="887104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Oval 48"/>
                <p:cNvSpPr/>
                <p:nvPr/>
              </p:nvSpPr>
              <p:spPr>
                <a:xfrm>
                  <a:off x="2186776" y="1109564"/>
                  <a:ext cx="600501" cy="573206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1"/>
                </a:p>
              </p:txBody>
            </p:sp>
          </p:grpSp>
        </p:grpSp>
        <p:sp>
          <p:nvSpPr>
            <p:cNvPr id="43" name="TextBox 42"/>
            <p:cNvSpPr txBox="1"/>
            <p:nvPr/>
          </p:nvSpPr>
          <p:spPr>
            <a:xfrm>
              <a:off x="5477188" y="4725009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1164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70198" y="1172413"/>
            <a:ext cx="573719" cy="537605"/>
            <a:chOff x="2041080" y="1009284"/>
            <a:chExt cx="764958" cy="716807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2397578" y="1009284"/>
              <a:ext cx="408460" cy="4247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 flipV="1">
              <a:off x="2041080" y="1345091"/>
              <a:ext cx="429982" cy="381000"/>
            </a:xfrm>
            <a:prstGeom prst="line">
              <a:avLst/>
            </a:prstGeom>
            <a:ln w="3810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21" y="1124841"/>
            <a:ext cx="1716431" cy="1331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2026351" y="3112911"/>
            <a:ext cx="608243" cy="255404"/>
            <a:chOff x="2857497" y="2111825"/>
            <a:chExt cx="810990" cy="340539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862940" y="2291439"/>
              <a:ext cx="805547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857497" y="2111825"/>
              <a:ext cx="0" cy="34053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254830" y="3068537"/>
            <a:ext cx="622527" cy="338289"/>
            <a:chOff x="1518557" y="2020006"/>
            <a:chExt cx="830034" cy="451052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1518557" y="2269671"/>
              <a:ext cx="805547" cy="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348591" y="2020006"/>
              <a:ext cx="0" cy="45105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56" y="2706054"/>
            <a:ext cx="1716735" cy="11444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256" y="4073063"/>
            <a:ext cx="1716735" cy="14577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Rounded Rectangle 22"/>
          <p:cNvSpPr/>
          <p:nvPr/>
        </p:nvSpPr>
        <p:spPr>
          <a:xfrm>
            <a:off x="7150783" y="1451308"/>
            <a:ext cx="893991" cy="486426"/>
          </a:xfrm>
          <a:prstGeom prst="roundRect">
            <a:avLst/>
          </a:prstGeom>
          <a:gradFill>
            <a:gsLst>
              <a:gs pos="58000">
                <a:srgbClr val="FFC000"/>
              </a:gs>
              <a:gs pos="63000">
                <a:srgbClr val="0070C0"/>
              </a:gs>
              <a:gs pos="88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সুইচ</a:t>
            </a:r>
            <a:endParaRPr lang="en-US" sz="2000" dirty="0"/>
          </a:p>
        </p:txBody>
      </p:sp>
      <p:sp>
        <p:nvSpPr>
          <p:cNvPr id="24" name="Rounded Rectangle 23"/>
          <p:cNvSpPr/>
          <p:nvPr/>
        </p:nvSpPr>
        <p:spPr>
          <a:xfrm>
            <a:off x="7145227" y="3160124"/>
            <a:ext cx="893991" cy="416381"/>
          </a:xfrm>
          <a:prstGeom prst="roundRect">
            <a:avLst/>
          </a:prstGeom>
          <a:gradFill>
            <a:gsLst>
              <a:gs pos="58000">
                <a:srgbClr val="FFC000"/>
              </a:gs>
              <a:gs pos="63000">
                <a:srgbClr val="0070C0"/>
              </a:gs>
              <a:gs pos="88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atin typeface="NikoshBAN" panose="02000000000000000000" pitchFamily="2" charset="0"/>
                <a:cs typeface="NikoshBAN" panose="02000000000000000000" pitchFamily="2" charset="0"/>
              </a:rPr>
              <a:t>কোষ</a:t>
            </a:r>
            <a:endParaRPr lang="en-US" sz="27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145228" y="4603237"/>
            <a:ext cx="893991" cy="416381"/>
          </a:xfrm>
          <a:prstGeom prst="roundRect">
            <a:avLst/>
          </a:prstGeom>
          <a:gradFill>
            <a:gsLst>
              <a:gs pos="61000">
                <a:srgbClr val="FFC000"/>
              </a:gs>
              <a:gs pos="79000">
                <a:srgbClr val="0070C0"/>
              </a:gs>
              <a:gs pos="88000">
                <a:srgbClr val="FF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NikoshBAN" panose="02000000000000000000" pitchFamily="2" charset="0"/>
                <a:cs typeface="NikoshBAN" panose="02000000000000000000" pitchFamily="2" charset="0"/>
              </a:rPr>
              <a:t>ব্যাটারী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1185428" y="4639686"/>
            <a:ext cx="1653274" cy="416382"/>
            <a:chOff x="1185428" y="4639686"/>
            <a:chExt cx="1653274" cy="416382"/>
          </a:xfrm>
        </p:grpSpPr>
        <p:grpSp>
          <p:nvGrpSpPr>
            <p:cNvPr id="14" name="Group 13"/>
            <p:cNvGrpSpPr/>
            <p:nvPr/>
          </p:nvGrpSpPr>
          <p:grpSpPr>
            <a:xfrm rot="10800000">
              <a:off x="1185428" y="4639686"/>
              <a:ext cx="604160" cy="416381"/>
              <a:chOff x="2862940" y="1967958"/>
              <a:chExt cx="805547" cy="555174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 flipV="1">
                <a:off x="2862940" y="2291439"/>
                <a:ext cx="805547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0800000" flipV="1">
                <a:off x="2862940" y="1967958"/>
                <a:ext cx="0" cy="55517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2230459" y="4709084"/>
              <a:ext cx="608243" cy="255404"/>
              <a:chOff x="2857497" y="2111825"/>
              <a:chExt cx="810990" cy="340539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 flipV="1">
                <a:off x="2862940" y="2291439"/>
                <a:ext cx="805547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2857497" y="2111825"/>
                <a:ext cx="0" cy="340539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Straight Connector 19"/>
            <p:cNvCxnSpPr/>
            <p:nvPr/>
          </p:nvCxnSpPr>
          <p:spPr>
            <a:xfrm flipH="1">
              <a:off x="2138618" y="4639686"/>
              <a:ext cx="1" cy="4163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036565" y="4758066"/>
              <a:ext cx="185" cy="1877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869193" y="4737654"/>
              <a:ext cx="185" cy="1877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1958290" y="4660097"/>
              <a:ext cx="3899" cy="3959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138923" y="1400549"/>
            <a:ext cx="768907" cy="127737"/>
            <a:chOff x="1138923" y="1095753"/>
            <a:chExt cx="768907" cy="127737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1138923" y="1150595"/>
              <a:ext cx="698047" cy="1224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8"/>
            <p:cNvSpPr/>
            <p:nvPr/>
          </p:nvSpPr>
          <p:spPr>
            <a:xfrm>
              <a:off x="1781718" y="1095753"/>
              <a:ext cx="126112" cy="1277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178819" y="1385524"/>
            <a:ext cx="744007" cy="127737"/>
            <a:chOff x="2178819" y="1080728"/>
            <a:chExt cx="744007" cy="127737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2224779" y="1146511"/>
              <a:ext cx="698047" cy="1224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2178819" y="1080728"/>
              <a:ext cx="126112" cy="1277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19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nset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1392</TotalTime>
  <Words>422</Words>
  <Application>Microsoft Office PowerPoint</Application>
  <PresentationFormat>On-screen Show (4:3)</PresentationFormat>
  <Paragraphs>148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NikoshBAN</vt:lpstr>
      <vt:lpstr>Symbol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Noor-A- Alam</dc:creator>
  <cp:lastModifiedBy>Noor-A- Alam</cp:lastModifiedBy>
  <cp:revision>135</cp:revision>
  <dcterms:created xsi:type="dcterms:W3CDTF">2016-06-23T06:07:04Z</dcterms:created>
  <dcterms:modified xsi:type="dcterms:W3CDTF">2016-12-07T02:51:18Z</dcterms:modified>
</cp:coreProperties>
</file>