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9" r:id="rId4"/>
    <p:sldId id="26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0" r:id="rId13"/>
    <p:sldId id="272" r:id="rId14"/>
    <p:sldId id="274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C7157-D575-4C61-B8BB-4FE8233FA99D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8CF26-D852-4A2E-BA4F-ABF865DEE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8CF26-D852-4A2E-BA4F-ABF865DEE57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fmu-7JuDG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5800" y="304800"/>
            <a:ext cx="8001000" cy="1143000"/>
          </a:xfr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শুভেচ্ছা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advice_for_teachers_to_help_prevent_misbehavior_in_their_class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981200"/>
            <a:ext cx="8077200" cy="47229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ngo.png"/>
          <p:cNvPicPr>
            <a:picLocks noChangeAspect="1"/>
          </p:cNvPicPr>
          <p:nvPr/>
        </p:nvPicPr>
        <p:blipFill>
          <a:blip r:embed="rId2" cstate="print"/>
          <a:srcRect l="21053" t="10526" r="26316" b="15789"/>
          <a:stretch>
            <a:fillRect/>
          </a:stretch>
        </p:blipFill>
        <p:spPr>
          <a:xfrm flipH="1">
            <a:off x="1066800" y="762000"/>
            <a:ext cx="762000" cy="1066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81000" y="2743200"/>
            <a:ext cx="3276600" cy="70788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 টি আম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4191000"/>
            <a:ext cx="2362200" cy="64633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দুটি আম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4038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57400" y="56388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           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0" y="5715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1600" y="4876800"/>
            <a:ext cx="4724400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৫-২=৩ 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76600" y="6172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4600" y="4648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3810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95400" y="457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Mango.png"/>
          <p:cNvPicPr>
            <a:picLocks noChangeAspect="1"/>
          </p:cNvPicPr>
          <p:nvPr/>
        </p:nvPicPr>
        <p:blipFill>
          <a:blip r:embed="rId2" cstate="print"/>
          <a:srcRect l="21053" t="10526" r="26316" b="15789"/>
          <a:stretch>
            <a:fillRect/>
          </a:stretch>
        </p:blipFill>
        <p:spPr>
          <a:xfrm flipH="1">
            <a:off x="2286000" y="762000"/>
            <a:ext cx="762000" cy="1066800"/>
          </a:xfrm>
          <a:prstGeom prst="rect">
            <a:avLst/>
          </a:prstGeom>
        </p:spPr>
      </p:pic>
      <p:pic>
        <p:nvPicPr>
          <p:cNvPr id="25" name="Picture 24" descr="Mango.png"/>
          <p:cNvPicPr>
            <a:picLocks noChangeAspect="1"/>
          </p:cNvPicPr>
          <p:nvPr/>
        </p:nvPicPr>
        <p:blipFill>
          <a:blip r:embed="rId2" cstate="print"/>
          <a:srcRect l="21053" t="10526" r="26316" b="15789"/>
          <a:stretch>
            <a:fillRect/>
          </a:stretch>
        </p:blipFill>
        <p:spPr>
          <a:xfrm flipH="1">
            <a:off x="3505200" y="838200"/>
            <a:ext cx="762000" cy="1066800"/>
          </a:xfrm>
          <a:prstGeom prst="rect">
            <a:avLst/>
          </a:prstGeom>
        </p:spPr>
      </p:pic>
      <p:pic>
        <p:nvPicPr>
          <p:cNvPr id="26" name="Picture 25" descr="Mango.png"/>
          <p:cNvPicPr>
            <a:picLocks noChangeAspect="1"/>
          </p:cNvPicPr>
          <p:nvPr/>
        </p:nvPicPr>
        <p:blipFill>
          <a:blip r:embed="rId2" cstate="print"/>
          <a:srcRect l="21053" t="10526" r="26316" b="15789"/>
          <a:stretch>
            <a:fillRect/>
          </a:stretch>
        </p:blipFill>
        <p:spPr>
          <a:xfrm flipH="1">
            <a:off x="4343400" y="762000"/>
            <a:ext cx="762000" cy="1066800"/>
          </a:xfrm>
          <a:prstGeom prst="rect">
            <a:avLst/>
          </a:prstGeom>
        </p:spPr>
      </p:pic>
      <p:pic>
        <p:nvPicPr>
          <p:cNvPr id="27" name="Picture 26" descr="Mango.png"/>
          <p:cNvPicPr>
            <a:picLocks noChangeAspect="1"/>
          </p:cNvPicPr>
          <p:nvPr/>
        </p:nvPicPr>
        <p:blipFill>
          <a:blip r:embed="rId2" cstate="print"/>
          <a:srcRect l="21053" t="10526" r="26316" b="15789"/>
          <a:stretch>
            <a:fillRect/>
          </a:stretch>
        </p:blipFill>
        <p:spPr>
          <a:xfrm flipH="1">
            <a:off x="5410200" y="838200"/>
            <a:ext cx="762000" cy="1066800"/>
          </a:xfrm>
          <a:prstGeom prst="rect">
            <a:avLst/>
          </a:prstGeom>
        </p:spPr>
      </p:pic>
      <p:sp>
        <p:nvSpPr>
          <p:cNvPr id="28" name="Flowchart: Manual Operation 27"/>
          <p:cNvSpPr/>
          <p:nvPr/>
        </p:nvSpPr>
        <p:spPr>
          <a:xfrm>
            <a:off x="4114800" y="3429000"/>
            <a:ext cx="2438400" cy="609600"/>
          </a:xfrm>
          <a:prstGeom prst="flowChartManualOperati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4166 0.3333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16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025 0.311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600200"/>
            <a:ext cx="5518785" cy="3941989"/>
          </a:xfrm>
          <a:prstGeom prst="rect">
            <a:avLst/>
          </a:prstGeom>
        </p:spPr>
      </p:pic>
      <p:pic>
        <p:nvPicPr>
          <p:cNvPr id="4" name="Picture 3" descr="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705600" y="3886200"/>
            <a:ext cx="851948" cy="954909"/>
          </a:xfrm>
          <a:prstGeom prst="rect">
            <a:avLst/>
          </a:prstGeom>
        </p:spPr>
      </p:pic>
      <p:pic>
        <p:nvPicPr>
          <p:cNvPr id="5" name="Picture 4" descr="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248400" y="2819400"/>
            <a:ext cx="851948" cy="954909"/>
          </a:xfrm>
          <a:prstGeom prst="rect">
            <a:avLst/>
          </a:prstGeom>
        </p:spPr>
      </p:pic>
      <p:pic>
        <p:nvPicPr>
          <p:cNvPr id="6" name="Picture 5" descr="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562600" y="2133600"/>
            <a:ext cx="851948" cy="954909"/>
          </a:xfrm>
          <a:prstGeom prst="rect">
            <a:avLst/>
          </a:prstGeom>
        </p:spPr>
      </p:pic>
      <p:pic>
        <p:nvPicPr>
          <p:cNvPr id="9" name="Picture 8" descr="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2743200"/>
            <a:ext cx="1066800" cy="939499"/>
          </a:xfrm>
          <a:prstGeom prst="rect">
            <a:avLst/>
          </a:prstGeom>
        </p:spPr>
      </p:pic>
      <p:pic>
        <p:nvPicPr>
          <p:cNvPr id="10" name="Picture 9" descr="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3657600"/>
            <a:ext cx="914400" cy="9394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29400" y="5334000"/>
            <a:ext cx="16002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৩টি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5257800"/>
            <a:ext cx="1676400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২টি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5486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5181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556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8400" y="5867400"/>
            <a:ext cx="48768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   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৫-২=৩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10800000" flipV="1">
            <a:off x="1219200" y="2747423"/>
            <a:ext cx="678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৩-১=                                ৪-২=                     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৫-১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                                ৭-৪= </a:t>
            </a:r>
            <a:endParaRPr lang="bn-BD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৬-৩=    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        ৮-৪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914400" y="304800"/>
            <a:ext cx="6858000" cy="1676400"/>
          </a:xfrm>
          <a:prstGeom prst="flowChartPunchedTap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বিয়োগ করি 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856-05804574em-Classroom-in-Banglade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flipH="1">
            <a:off x="152400" y="1600200"/>
            <a:ext cx="2020080" cy="1342231"/>
          </a:xfrm>
        </p:spPr>
      </p:pic>
      <p:sp>
        <p:nvSpPr>
          <p:cNvPr id="5" name="TextBox 4"/>
          <p:cNvSpPr txBox="1"/>
          <p:nvPr/>
        </p:nvSpPr>
        <p:spPr>
          <a:xfrm>
            <a:off x="3276600" y="1752600"/>
            <a:ext cx="50292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বিয়োগ করঃ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3505200"/>
            <a:ext cx="58674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৯-৭=? =?                          ৮-৫=?              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১০-২৭-৩=?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>
              <a:buNone/>
            </a:pPr>
            <a:r>
              <a:rPr lang="bn-BD" sz="6200" dirty="0" smtClean="0">
                <a:latin typeface="NikoshBAN" pitchFamily="2" charset="0"/>
                <a:cs typeface="NikoshBAN" pitchFamily="2" charset="0"/>
              </a:rPr>
              <a:t>বিয়োগকরঃ</a:t>
            </a:r>
            <a:endParaRPr lang="en-US" sz="6200" dirty="0" smtClean="0">
              <a:latin typeface="NikoshBAN" pitchFamily="2" charset="0"/>
              <a:cs typeface="NikoshBAN" pitchFamily="2" charset="0"/>
            </a:endParaRPr>
          </a:p>
          <a:p>
            <a:pPr lvl="1">
              <a:buNone/>
            </a:pPr>
            <a:r>
              <a:rPr lang="bn-BD" sz="6200" dirty="0" smtClean="0">
                <a:latin typeface="NikoshBAN" pitchFamily="2" charset="0"/>
                <a:cs typeface="NikoshBAN" pitchFamily="2" charset="0"/>
              </a:rPr>
              <a:t>৯-৬=?      ৭-৫=? </a:t>
            </a:r>
          </a:p>
          <a:p>
            <a:pPr lvl="1">
              <a:buNone/>
            </a:pPr>
            <a:r>
              <a:rPr lang="bn-BD" sz="6200" dirty="0" smtClean="0">
                <a:latin typeface="NikoshBAN" pitchFamily="2" charset="0"/>
                <a:cs typeface="NikoshBAN" pitchFamily="2" charset="0"/>
              </a:rPr>
              <a:t>৬-৩=?      ৫-১=?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মূল্যায়ন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83163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নিচে ৭টি বল আছে । এর মধ্যে ৫টি বল সরিয়ে নিলে কয়টি বল থাকে?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33400" y="2743200"/>
            <a:ext cx="833438" cy="833438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52600" y="2819400"/>
            <a:ext cx="833438" cy="833438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743200" y="2743200"/>
            <a:ext cx="833438" cy="833438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3733800" y="2819400"/>
            <a:ext cx="757238" cy="757238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648200" y="2819400"/>
            <a:ext cx="757238" cy="757238"/>
          </a:xfrm>
          <a:prstGeom prst="rect">
            <a:avLst/>
          </a:prstGeo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943600" y="2819400"/>
            <a:ext cx="681038" cy="681038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858000" y="2819400"/>
            <a:ext cx="681038" cy="68103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67200" y="464820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 টি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বিয়োগ কর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১) ৮-৫=?                 ২) ৯-৪=?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৩) ৭-১= ?                 ৪)৬-২=?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latin typeface="NikoshLightBAN" pitchFamily="2" charset="0"/>
                <a:cs typeface="NikoshLightBAN" pitchFamily="2" charset="0"/>
              </a:rPr>
              <a:t>সবাইকে ধন্যবাদ </a:t>
            </a:r>
            <a:endParaRPr lang="en-US" sz="72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 descr="fl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676400"/>
            <a:ext cx="8393118" cy="4526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শিক্ষক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মোঃ মাহফুজুল হক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সরগ্রাম সরকারি প্রাথমিক বিদ্যালয়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ধুনট, বগুড়া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পাঠ পরিচিতি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শ্রেনীঃ প্রথম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 গণিত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তারিখঃ ২৭/০১/২০১৬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 ৪০ মিনিট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পাঠঃ বিয়োগের ধরনা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পাঠ্যাংশঃ বিয়োগ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6248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 ফল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১০,১,১ এক গুচ্ছ উপকরন থেকে কয়েক টি উপকরন বাদ দিলে কয়টি থাকে তা সংখ্যায় বলতে পারবে ।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১০,১,২ এক গুচ্ছ উপকরন থেকে কয়েক টি বাদ দিলে কয়টি থাকে তা সংখ্যায় বলতে ও লিখতে পারবে ।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১০,১,৩ উপকরনের সাহাযে বিয়োগ করে প্রতীকের সাহাযে প্রকাশ করতে পারবে ।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838200"/>
            <a:ext cx="6096000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নিরাপদ পরিবেশ সৃষ্টি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                        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590801"/>
            <a:ext cx="6553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www.youtube.com/watch?v=Xfmu-7JuDGg</a:t>
            </a:r>
            <a:r>
              <a:rPr lang="bn-BD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362200"/>
            <a:ext cx="4480560" cy="3200400"/>
          </a:xfrm>
          <a:prstGeom prst="rect">
            <a:avLst/>
          </a:prstGeom>
        </p:spPr>
      </p:pic>
      <p:pic>
        <p:nvPicPr>
          <p:cNvPr id="3" name="Picture 2" descr="l.png"/>
          <p:cNvPicPr>
            <a:picLocks noChangeAspect="1"/>
          </p:cNvPicPr>
          <p:nvPr/>
        </p:nvPicPr>
        <p:blipFill>
          <a:blip r:embed="rId3" cstate="print"/>
          <a:srcRect t="-3475" r="-1050"/>
          <a:stretch>
            <a:fillRect/>
          </a:stretch>
        </p:blipFill>
        <p:spPr>
          <a:xfrm>
            <a:off x="3124200" y="3810000"/>
            <a:ext cx="533400" cy="612205"/>
          </a:xfrm>
          <a:prstGeom prst="rect">
            <a:avLst/>
          </a:prstGeom>
        </p:spPr>
      </p:pic>
      <p:pic>
        <p:nvPicPr>
          <p:cNvPr id="5" name="Picture 4" descr="l.png"/>
          <p:cNvPicPr>
            <a:picLocks noChangeAspect="1"/>
          </p:cNvPicPr>
          <p:nvPr/>
        </p:nvPicPr>
        <p:blipFill>
          <a:blip r:embed="rId3" cstate="print"/>
          <a:srcRect t="-3475" r="-1050"/>
          <a:stretch>
            <a:fillRect/>
          </a:stretch>
        </p:blipFill>
        <p:spPr>
          <a:xfrm>
            <a:off x="3886200" y="3276600"/>
            <a:ext cx="533400" cy="612205"/>
          </a:xfrm>
          <a:prstGeom prst="rect">
            <a:avLst/>
          </a:prstGeom>
        </p:spPr>
      </p:pic>
      <p:pic>
        <p:nvPicPr>
          <p:cNvPr id="6" name="Picture 5" descr="l.png"/>
          <p:cNvPicPr>
            <a:picLocks noChangeAspect="1"/>
          </p:cNvPicPr>
          <p:nvPr/>
        </p:nvPicPr>
        <p:blipFill>
          <a:blip r:embed="rId3" cstate="print"/>
          <a:srcRect t="-3475" r="-1050"/>
          <a:stretch>
            <a:fillRect/>
          </a:stretch>
        </p:blipFill>
        <p:spPr>
          <a:xfrm>
            <a:off x="5029200" y="3886200"/>
            <a:ext cx="533400" cy="612205"/>
          </a:xfrm>
          <a:prstGeom prst="rect">
            <a:avLst/>
          </a:prstGeom>
        </p:spPr>
      </p:pic>
      <p:pic>
        <p:nvPicPr>
          <p:cNvPr id="7" name="Picture 6" descr="l.png"/>
          <p:cNvPicPr>
            <a:picLocks noChangeAspect="1"/>
          </p:cNvPicPr>
          <p:nvPr/>
        </p:nvPicPr>
        <p:blipFill>
          <a:blip r:embed="rId3" cstate="print"/>
          <a:srcRect t="-3475" r="-1050"/>
          <a:stretch>
            <a:fillRect/>
          </a:stretch>
        </p:blipFill>
        <p:spPr>
          <a:xfrm>
            <a:off x="4724400" y="3048000"/>
            <a:ext cx="533400" cy="612205"/>
          </a:xfrm>
          <a:prstGeom prst="rect">
            <a:avLst/>
          </a:prstGeom>
        </p:spPr>
      </p:pic>
      <p:pic>
        <p:nvPicPr>
          <p:cNvPr id="8" name="Picture 7" descr="l.png"/>
          <p:cNvPicPr>
            <a:picLocks noChangeAspect="1"/>
          </p:cNvPicPr>
          <p:nvPr/>
        </p:nvPicPr>
        <p:blipFill>
          <a:blip r:embed="rId3" cstate="print"/>
          <a:srcRect t="-3475" r="-1050"/>
          <a:stretch>
            <a:fillRect/>
          </a:stretch>
        </p:blipFill>
        <p:spPr>
          <a:xfrm>
            <a:off x="4191000" y="4191000"/>
            <a:ext cx="533400" cy="6122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6858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        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গাছে ৫ টি পাখি ছিল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0" y="6248400"/>
            <a:ext cx="5715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দুটি পাখি উড়ে গেল । আর কয়টি পাখি থাকল 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0.7625 0.02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-0.57916 0.13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8050" y="3505200"/>
            <a:ext cx="1047750" cy="1047750"/>
          </a:xfrm>
          <a:prstGeom prst="rect">
            <a:avLst/>
          </a:prstGeom>
        </p:spPr>
      </p:pic>
      <p:pic>
        <p:nvPicPr>
          <p:cNvPr id="4" name="Picture 3" descr="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971800"/>
            <a:ext cx="1047750" cy="1047750"/>
          </a:xfrm>
          <a:prstGeom prst="rect">
            <a:avLst/>
          </a:prstGeom>
        </p:spPr>
      </p:pic>
      <p:pic>
        <p:nvPicPr>
          <p:cNvPr id="5" name="Picture 4" descr="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1905000"/>
            <a:ext cx="5623877" cy="4196274"/>
          </a:xfrm>
          <a:prstGeom prst="rect">
            <a:avLst/>
          </a:prstGeom>
        </p:spPr>
      </p:pic>
      <p:pic>
        <p:nvPicPr>
          <p:cNvPr id="10" name="Picture 9" descr="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3733800"/>
            <a:ext cx="990600" cy="1110317"/>
          </a:xfrm>
          <a:prstGeom prst="rect">
            <a:avLst/>
          </a:prstGeom>
        </p:spPr>
      </p:pic>
      <p:pic>
        <p:nvPicPr>
          <p:cNvPr id="11" name="Picture 10" descr="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2286000"/>
            <a:ext cx="990600" cy="1110317"/>
          </a:xfrm>
          <a:prstGeom prst="rect">
            <a:avLst/>
          </a:prstGeom>
        </p:spPr>
      </p:pic>
      <p:pic>
        <p:nvPicPr>
          <p:cNvPr id="12" name="Picture 11" descr="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1981200"/>
            <a:ext cx="990600" cy="1110317"/>
          </a:xfrm>
          <a:prstGeom prst="rect">
            <a:avLst/>
          </a:prstGeom>
        </p:spPr>
      </p:pic>
      <p:pic>
        <p:nvPicPr>
          <p:cNvPr id="13" name="Picture 12" descr="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81200" y="2590800"/>
            <a:ext cx="990600" cy="1110317"/>
          </a:xfrm>
          <a:prstGeom prst="rect">
            <a:avLst/>
          </a:prstGeom>
        </p:spPr>
      </p:pic>
      <p:pic>
        <p:nvPicPr>
          <p:cNvPr id="14" name="Picture 13" descr="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3429000"/>
            <a:ext cx="990600" cy="1110317"/>
          </a:xfrm>
          <a:prstGeom prst="rect">
            <a:avLst/>
          </a:prstGeom>
        </p:spPr>
      </p:pic>
      <p:pic>
        <p:nvPicPr>
          <p:cNvPr id="15" name="Picture 14" descr="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7400" y="3657600"/>
            <a:ext cx="990600" cy="111031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447800" y="228600"/>
            <a:ext cx="5791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গাছে ছয়টি পাখি ছিল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24600" y="22098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দুটি উড়ে গেল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90800" y="64008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কয়টি পাখি থাকল 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04800"/>
            <a:ext cx="5562600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মনে হচ্ছে হিসাবটি যোগের মতো নয় 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990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984774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1988742" cy="19254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66800" y="2590800"/>
            <a:ext cx="6705600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হ্যা, পাখি উড়ে গেলে  পাখির সংখ্যা কমে যায় ।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5029200"/>
            <a:ext cx="6629400" cy="21236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অতএব, বাদ যায় বা বিয়োগ হয় ।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4876800"/>
            <a:ext cx="670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পাঠের শিরোনাম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752600"/>
            <a:ext cx="3276600" cy="21390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বিয়োগ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বাস্তব পর্যায়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676400"/>
            <a:ext cx="7162800" cy="28007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800" smtClean="0">
                <a:latin typeface="NikoshBAN" pitchFamily="2" charset="0"/>
                <a:cs typeface="NikoshBAN" pitchFamily="2" charset="0"/>
              </a:rPr>
              <a:t>চকলেট,কাঠি,মার্বেল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পাতা ইত্যাদি ।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</TotalTime>
  <Words>193</Words>
  <Application>Microsoft Office PowerPoint</Application>
  <PresentationFormat>On-screen Show (4:3)</PresentationFormat>
  <Paragraphs>57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শুভেচ্ছা </vt:lpstr>
      <vt:lpstr>পরিচিতি </vt:lpstr>
      <vt:lpstr> শিখন ফল  ১০,১,১ এক গুচ্ছ উপকরন থেকে কয়েক টি উপকরন বাদ দিলে কয়টি থাকে তা সংখ্যায় বলতে পারবে ।  ১০,১,২ এক গুচ্ছ উপকরন থেকে কয়েক টি বাদ দিলে কয়টি থাকে তা সংখ্যায় বলতে ও লিখতে পারবে ।  ১০,১,৩ উপকরনের সাহাযে বিয়োগ করে প্রতীকের সাহাযে প্রকাশ করতে পারবে । </vt:lpstr>
      <vt:lpstr>Slide 4</vt:lpstr>
      <vt:lpstr>Slide 5</vt:lpstr>
      <vt:lpstr>Slide 6</vt:lpstr>
      <vt:lpstr>Slide 7</vt:lpstr>
      <vt:lpstr>পাঠের শিরোনাম </vt:lpstr>
      <vt:lpstr>বাস্তব পর্যায় </vt:lpstr>
      <vt:lpstr>Slide 10</vt:lpstr>
      <vt:lpstr>Slide 11</vt:lpstr>
      <vt:lpstr>Slide 12</vt:lpstr>
      <vt:lpstr>দলীয় কাজ </vt:lpstr>
      <vt:lpstr>একক কাজ </vt:lpstr>
      <vt:lpstr>মূল্যায়ন  </vt:lpstr>
      <vt:lpstr>বিয়োগ কর </vt:lpstr>
      <vt:lpstr>সবাইকে 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Acer1</cp:lastModifiedBy>
  <cp:revision>182</cp:revision>
  <dcterms:created xsi:type="dcterms:W3CDTF">2006-08-16T00:00:00Z</dcterms:created>
  <dcterms:modified xsi:type="dcterms:W3CDTF">2016-01-30T05:07:03Z</dcterms:modified>
</cp:coreProperties>
</file>