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62" r:id="rId5"/>
    <p:sldId id="259" r:id="rId6"/>
    <p:sldId id="260" r:id="rId7"/>
    <p:sldId id="261" r:id="rId8"/>
    <p:sldId id="264" r:id="rId9"/>
    <p:sldId id="268" r:id="rId10"/>
    <p:sldId id="263" r:id="rId11"/>
    <p:sldId id="269"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3" autoAdjust="0"/>
    <p:restoredTop sz="94660"/>
  </p:normalViewPr>
  <p:slideViewPr>
    <p:cSldViewPr>
      <p:cViewPr varScale="1">
        <p:scale>
          <a:sx n="69" d="100"/>
          <a:sy n="69" d="100"/>
        </p:scale>
        <p:origin x="-84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F084E6-E206-42FA-AEDA-2FAF5393C9D6}" type="datetimeFigureOut">
              <a:rPr lang="en-US" smtClean="0"/>
              <a:t>7/20/2016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FF077E-FD2E-433C-A0D5-AE3786A7AB56}" type="slidenum">
              <a:rPr lang="en-US" smtClean="0"/>
              <a:t>‹#›</a:t>
            </a:fld>
            <a:endParaRPr lang="en-US"/>
          </a:p>
        </p:txBody>
      </p:sp>
    </p:spTree>
    <p:extLst>
      <p:ext uri="{BB962C8B-B14F-4D97-AF65-F5344CB8AC3E}">
        <p14:creationId xmlns:p14="http://schemas.microsoft.com/office/powerpoint/2010/main" val="767679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FF077E-FD2E-433C-A0D5-AE3786A7AB56}" type="slidenum">
              <a:rPr lang="en-US" smtClean="0"/>
              <a:t>4</a:t>
            </a:fld>
            <a:endParaRPr lang="en-US"/>
          </a:p>
        </p:txBody>
      </p:sp>
    </p:spTree>
    <p:extLst>
      <p:ext uri="{BB962C8B-B14F-4D97-AF65-F5344CB8AC3E}">
        <p14:creationId xmlns:p14="http://schemas.microsoft.com/office/powerpoint/2010/main" val="1298257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FF077E-FD2E-433C-A0D5-AE3786A7AB56}" type="slidenum">
              <a:rPr lang="en-US" smtClean="0"/>
              <a:t>8</a:t>
            </a:fld>
            <a:endParaRPr lang="en-US"/>
          </a:p>
        </p:txBody>
      </p:sp>
    </p:spTree>
    <p:extLst>
      <p:ext uri="{BB962C8B-B14F-4D97-AF65-F5344CB8AC3E}">
        <p14:creationId xmlns:p14="http://schemas.microsoft.com/office/powerpoint/2010/main" val="2407440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11579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7983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24442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6949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2098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1811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79367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1081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6867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74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94121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8971361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2000" y="4648200"/>
            <a:ext cx="7772400" cy="1569660"/>
          </a:xfrm>
          <a:prstGeom prst="rect">
            <a:avLst/>
          </a:prstGeom>
          <a:solidFill>
            <a:schemeClr val="accent3"/>
          </a:solidFill>
          <a:ln>
            <a:solidFill>
              <a:schemeClr val="tx1"/>
            </a:solidFill>
            <a:prstDash val="lgDashDot"/>
          </a:ln>
        </p:spPr>
        <p:txBody>
          <a:bodyPr wrap="square" rtlCol="0">
            <a:spAutoFit/>
          </a:bodyPr>
          <a:lstStyle/>
          <a:p>
            <a:pPr algn="r" rtl="1"/>
            <a:r>
              <a:rPr lang="ar-SA" sz="9600" dirty="0" smtClean="0">
                <a:solidFill>
                  <a:srgbClr val="FF0000"/>
                </a:solidFill>
              </a:rPr>
              <a:t> </a:t>
            </a:r>
            <a:r>
              <a:rPr lang="ar-SA" sz="9600" dirty="0" smtClean="0">
                <a:solidFill>
                  <a:srgbClr val="7030A0"/>
                </a:solidFill>
              </a:rPr>
              <a:t>أهلًا سهلًا مرحبًا</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0"/>
            <a:ext cx="8077200" cy="4191000"/>
          </a:xfrm>
          <a:prstGeom prst="rect">
            <a:avLst/>
          </a:prstGeom>
        </p:spPr>
      </p:pic>
    </p:spTree>
    <p:extLst>
      <p:ext uri="{BB962C8B-B14F-4D97-AF65-F5344CB8AC3E}">
        <p14:creationId xmlns:p14="http://schemas.microsoft.com/office/powerpoint/2010/main" val="251205283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100"/>
                                        <p:tgtEl>
                                          <p:spTgt spid="6"/>
                                        </p:tgtEl>
                                      </p:cBhvr>
                                    </p:animEffect>
                                    <p:anim calcmode="lin" valueType="num">
                                      <p:cBhvr>
                                        <p:cTn id="8" dur="400" fill="hold"/>
                                        <p:tgtEl>
                                          <p:spTgt spid="6"/>
                                        </p:tgtEl>
                                        <p:attrNameLst>
                                          <p:attrName>ppt_x</p:attrName>
                                        </p:attrNameLst>
                                      </p:cBhvr>
                                      <p:tavLst>
                                        <p:tav tm="0">
                                          <p:val>
                                            <p:strVal val="#ppt_x"/>
                                          </p:val>
                                        </p:tav>
                                        <p:tav tm="100000">
                                          <p:val>
                                            <p:strVal val="#ppt_x"/>
                                          </p:val>
                                        </p:tav>
                                      </p:tavLst>
                                    </p:anim>
                                    <p:anim calcmode="lin" valueType="num">
                                      <p:cBhvr>
                                        <p:cTn id="9" dur="400" fill="hold"/>
                                        <p:tgtEl>
                                          <p:spTgt spid="6"/>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5147" y="246757"/>
            <a:ext cx="8458200" cy="6063198"/>
          </a:xfrm>
          <a:prstGeom prst="rect">
            <a:avLst/>
          </a:prstGeom>
          <a:solidFill>
            <a:schemeClr val="accent3"/>
          </a:solidFill>
          <a:ln w="57150">
            <a:solidFill>
              <a:srgbClr val="FFFF00"/>
            </a:solidFill>
            <a:prstDash val="solid"/>
          </a:ln>
        </p:spPr>
        <p:txBody>
          <a:bodyPr wrap="square" rtlCol="0">
            <a:spAutoFit/>
          </a:bodyPr>
          <a:lstStyle/>
          <a:p>
            <a:pPr algn="r" rtl="1"/>
            <a:r>
              <a:rPr lang="ar-SA" sz="6000" dirty="0" smtClean="0"/>
              <a:t>الأعمال الأنفرا ديّة:   </a:t>
            </a:r>
            <a:endParaRPr lang="ar-SA" sz="6000" dirty="0" smtClean="0"/>
          </a:p>
          <a:p>
            <a:pPr algn="r" rtl="1"/>
            <a:r>
              <a:rPr lang="ar-SA" sz="4000" dirty="0" smtClean="0"/>
              <a:t>الجواب -</a:t>
            </a:r>
            <a:r>
              <a:rPr lang="ar-SA" sz="4000" dirty="0" smtClean="0"/>
              <a:t> </a:t>
            </a:r>
            <a:r>
              <a:rPr lang="ar-SA" sz="4000" dirty="0" smtClean="0"/>
              <a:t>مرادف الكلمات </a:t>
            </a:r>
            <a:r>
              <a:rPr lang="ar-SA" sz="3200" dirty="0" smtClean="0"/>
              <a:t>:</a:t>
            </a:r>
            <a:endParaRPr lang="ar-SA" sz="3200" dirty="0" smtClean="0"/>
          </a:p>
          <a:p>
            <a:pPr algn="r" rtl="1"/>
            <a:r>
              <a:rPr lang="ar-SA" sz="2800" dirty="0"/>
              <a:t> </a:t>
            </a:r>
            <a:r>
              <a:rPr lang="ar-SA" sz="3200" dirty="0" smtClean="0"/>
              <a:t>اَخبرَ                         </a:t>
            </a:r>
            <a:r>
              <a:rPr lang="en-US" sz="3200" dirty="0" smtClean="0"/>
              <a:t>   </a:t>
            </a:r>
            <a:r>
              <a:rPr lang="ar-SA" sz="3200" dirty="0" smtClean="0"/>
              <a:t> </a:t>
            </a:r>
            <a:r>
              <a:rPr lang="en-US" sz="3200" dirty="0" smtClean="0"/>
              <a:t>    </a:t>
            </a:r>
            <a:r>
              <a:rPr lang="ar-SA" sz="3200" dirty="0" smtClean="0"/>
              <a:t>                                                            </a:t>
            </a:r>
            <a:r>
              <a:rPr lang="ar-SA" sz="3200" dirty="0" smtClean="0"/>
              <a:t>القرب</a:t>
            </a:r>
          </a:p>
          <a:p>
            <a:pPr algn="r" rtl="1"/>
            <a:r>
              <a:rPr lang="ar-SA" sz="3200" dirty="0" smtClean="0"/>
              <a:t>فرطَ                                           جاوز الحدَّ</a:t>
            </a:r>
          </a:p>
          <a:p>
            <a:pPr algn="r" rtl="1"/>
            <a:r>
              <a:rPr lang="ar-SA" sz="3200" dirty="0"/>
              <a:t> </a:t>
            </a:r>
            <a:r>
              <a:rPr lang="ar-SA" sz="3200" dirty="0" smtClean="0"/>
              <a:t>تُوقِي                                          تحفظ</a:t>
            </a:r>
          </a:p>
          <a:p>
            <a:pPr algn="r" rtl="1"/>
            <a:r>
              <a:rPr lang="ar-SA" sz="3200" dirty="0" smtClean="0"/>
              <a:t>العلانيّة                                       الظاهرة</a:t>
            </a:r>
          </a:p>
          <a:p>
            <a:pPr algn="r" rtl="1"/>
            <a:r>
              <a:rPr lang="ar-SA" sz="3200" dirty="0"/>
              <a:t> </a:t>
            </a:r>
            <a:r>
              <a:rPr lang="ar-SA" sz="3200" dirty="0" smtClean="0"/>
              <a:t>عظيم                                         كبير</a:t>
            </a:r>
          </a:p>
          <a:p>
            <a:pPr algn="r" rtl="1"/>
            <a:r>
              <a:rPr lang="ar-SA" sz="3200" dirty="0"/>
              <a:t> </a:t>
            </a:r>
            <a:r>
              <a:rPr lang="ar-SA" sz="3200" dirty="0" smtClean="0"/>
              <a:t>الرّبّ                                         الملِك</a:t>
            </a:r>
          </a:p>
          <a:p>
            <a:pPr algn="r" rtl="1"/>
            <a:r>
              <a:rPr lang="ar-SA" sz="3200" dirty="0"/>
              <a:t> </a:t>
            </a:r>
            <a:r>
              <a:rPr lang="ar-SA" sz="3200" dirty="0" smtClean="0"/>
              <a:t>العقوبة                                       العذاب</a:t>
            </a:r>
          </a:p>
          <a:p>
            <a:pPr algn="r" rtl="1"/>
            <a:r>
              <a:rPr lang="ar-SA" sz="3200" dirty="0"/>
              <a:t> </a:t>
            </a:r>
            <a:r>
              <a:rPr lang="ar-SA" sz="3200" dirty="0" smtClean="0"/>
              <a:t>خظبة                                        وعظ/ </a:t>
            </a:r>
            <a:r>
              <a:rPr lang="ar-SA" sz="3200" dirty="0" smtClean="0"/>
              <a:t>بيان</a:t>
            </a:r>
            <a:endParaRPr lang="ar-SA" sz="3200" dirty="0" smtClean="0"/>
          </a:p>
        </p:txBody>
      </p:sp>
      <p:cxnSp>
        <p:nvCxnSpPr>
          <p:cNvPr id="13" name="Straight Arrow Connector 12"/>
          <p:cNvCxnSpPr/>
          <p:nvPr/>
        </p:nvCxnSpPr>
        <p:spPr>
          <a:xfrm flipH="1">
            <a:off x="3186521" y="1981199"/>
            <a:ext cx="4697553" cy="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2575456" y="1542852"/>
            <a:ext cx="611065" cy="646331"/>
          </a:xfrm>
          <a:prstGeom prst="rect">
            <a:avLst/>
          </a:prstGeom>
        </p:spPr>
        <p:txBody>
          <a:bodyPr wrap="none">
            <a:spAutoFit/>
          </a:bodyPr>
          <a:lstStyle/>
          <a:p>
            <a:pPr lvl="0" algn="r" rtl="1"/>
            <a:r>
              <a:rPr lang="ar-SA" sz="3600" dirty="0">
                <a:solidFill>
                  <a:prstClr val="black"/>
                </a:solidFill>
              </a:rPr>
              <a:t>اَنبأ</a:t>
            </a:r>
          </a:p>
        </p:txBody>
      </p:sp>
      <p:sp>
        <p:nvSpPr>
          <p:cNvPr id="4" name="Rectangle 3"/>
          <p:cNvSpPr/>
          <p:nvPr/>
        </p:nvSpPr>
        <p:spPr>
          <a:xfrm>
            <a:off x="2438400" y="2175246"/>
            <a:ext cx="885179" cy="584775"/>
          </a:xfrm>
          <a:prstGeom prst="rect">
            <a:avLst/>
          </a:prstGeom>
        </p:spPr>
        <p:txBody>
          <a:bodyPr wrap="none">
            <a:spAutoFit/>
          </a:bodyPr>
          <a:lstStyle/>
          <a:p>
            <a:r>
              <a:rPr lang="ar-SA" sz="3200" dirty="0">
                <a:solidFill>
                  <a:prstClr val="black"/>
                </a:solidFill>
              </a:rPr>
              <a:t>الدنو</a:t>
            </a:r>
            <a:r>
              <a:rPr lang="ar-SA" sz="3200" dirty="0">
                <a:solidFill>
                  <a:srgbClr val="FF0000"/>
                </a:solidFill>
              </a:rPr>
              <a:t>ّ</a:t>
            </a:r>
            <a:r>
              <a:rPr lang="ar-SA" sz="3200" dirty="0">
                <a:solidFill>
                  <a:prstClr val="black"/>
                </a:solidFill>
              </a:rPr>
              <a:t> </a:t>
            </a:r>
            <a:endParaRPr lang="en-US" sz="2400" dirty="0"/>
          </a:p>
        </p:txBody>
      </p:sp>
      <p:cxnSp>
        <p:nvCxnSpPr>
          <p:cNvPr id="15" name="Straight Arrow Connector 14"/>
          <p:cNvCxnSpPr/>
          <p:nvPr/>
        </p:nvCxnSpPr>
        <p:spPr>
          <a:xfrm flipH="1" flipV="1">
            <a:off x="3338922" y="2438400"/>
            <a:ext cx="4357278" cy="29233"/>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429001" y="2971799"/>
            <a:ext cx="4267199" cy="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3581401" y="3505200"/>
            <a:ext cx="4114799" cy="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3581401" y="3962400"/>
            <a:ext cx="4038599" cy="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3429001" y="4495799"/>
            <a:ext cx="4114799" cy="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3429001" y="4953000"/>
            <a:ext cx="4190999" cy="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3429001" y="5486400"/>
            <a:ext cx="4114799"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3505202" y="5943600"/>
            <a:ext cx="4114798"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165236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heel(1)">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heel(1)">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heel(1)">
                                      <p:cBhvr>
                                        <p:cTn id="22" dur="5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wheel(1)">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wheel(1)">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wheel(1)">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wheel(1)">
                                      <p:cBhvr>
                                        <p:cTn id="42" dur="5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wheel(1)">
                                      <p:cBhvr>
                                        <p:cTn id="4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7145" y="838200"/>
            <a:ext cx="8458200" cy="4647426"/>
          </a:xfrm>
          <a:prstGeom prst="rect">
            <a:avLst/>
          </a:prstGeom>
          <a:solidFill>
            <a:schemeClr val="accent3"/>
          </a:solidFill>
          <a:ln>
            <a:solidFill>
              <a:schemeClr val="tx1"/>
            </a:solidFill>
            <a:prstDash val="lgDashDot"/>
          </a:ln>
        </p:spPr>
        <p:txBody>
          <a:bodyPr wrap="square" rtlCol="0">
            <a:spAutoFit/>
          </a:bodyPr>
          <a:lstStyle/>
          <a:p>
            <a:pPr algn="r" rtl="1"/>
            <a:r>
              <a:rPr lang="ar-SA" sz="6000" b="1" dirty="0" smtClean="0"/>
              <a:t>الأعمال الأنفرا ديّة:   </a:t>
            </a:r>
          </a:p>
          <a:p>
            <a:pPr algn="r" rtl="1"/>
            <a:r>
              <a:rPr lang="ar-SA" b="1" dirty="0"/>
              <a:t> </a:t>
            </a:r>
            <a:endParaRPr lang="en-US" sz="2400" b="1" dirty="0" smtClean="0"/>
          </a:p>
          <a:p>
            <a:pPr algn="r" rtl="1"/>
            <a:r>
              <a:rPr lang="ar-SA" sz="4000" b="1" dirty="0" smtClean="0"/>
              <a:t>السوال </a:t>
            </a:r>
            <a:r>
              <a:rPr lang="ar-SA" sz="4000" b="1" dirty="0" smtClean="0"/>
              <a:t>: </a:t>
            </a:r>
            <a:r>
              <a:rPr lang="ar-SA" sz="3600" b="1" dirty="0" smtClean="0"/>
              <a:t>متى واين القى الرسول صلّى اللّه عليه وسلّم خطبة الجمعة لِآول مرّة ؟</a:t>
            </a:r>
          </a:p>
          <a:p>
            <a:pPr algn="r"/>
            <a:r>
              <a:rPr lang="ar-SA" sz="4000" b="1" dirty="0" smtClean="0"/>
              <a:t>السوال : </a:t>
            </a:r>
            <a:r>
              <a:rPr lang="ar-SA" sz="3600" b="1" dirty="0" smtClean="0"/>
              <a:t>ما هي خير وصية اوصى بها المسلمُ المسلمَ ؟</a:t>
            </a:r>
          </a:p>
          <a:p>
            <a:pPr algn="r"/>
            <a:r>
              <a:rPr lang="ar-SA" sz="4000" b="1" dirty="0" smtClean="0"/>
              <a:t>السوال : </a:t>
            </a:r>
            <a:r>
              <a:rPr lang="ar-SA" sz="3600" b="1" dirty="0" smtClean="0"/>
              <a:t>هل الخطبة واجبة باللّغة العربية قبل الجمعة ؟</a:t>
            </a:r>
            <a:endParaRPr lang="ar-SA" sz="4000" b="1" dirty="0" smtClean="0"/>
          </a:p>
          <a:p>
            <a:pPr algn="r" rtl="1"/>
            <a:r>
              <a:rPr lang="ar-SA" sz="4000" b="1" dirty="0" smtClean="0"/>
              <a:t>السوال : </a:t>
            </a:r>
            <a:r>
              <a:rPr lang="ar-SA" sz="3600" b="1" dirty="0" smtClean="0"/>
              <a:t>بيِّن فوائد التقوى .</a:t>
            </a:r>
          </a:p>
          <a:p>
            <a:pPr algn="r" rtl="1"/>
            <a:endParaRPr lang="en-US" b="1" dirty="0"/>
          </a:p>
        </p:txBody>
      </p:sp>
    </p:spTree>
    <p:extLst>
      <p:ext uri="{BB962C8B-B14F-4D97-AF65-F5344CB8AC3E}">
        <p14:creationId xmlns:p14="http://schemas.microsoft.com/office/powerpoint/2010/main" val="3188920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7538" y="609600"/>
            <a:ext cx="7620000" cy="5324535"/>
          </a:xfrm>
          <a:prstGeom prst="rect">
            <a:avLst/>
          </a:prstGeom>
          <a:solidFill>
            <a:schemeClr val="accent3"/>
          </a:solidFill>
          <a:ln>
            <a:solidFill>
              <a:schemeClr val="tx1"/>
            </a:solidFill>
            <a:prstDash val="lgDashDot"/>
          </a:ln>
        </p:spPr>
        <p:txBody>
          <a:bodyPr wrap="square" rtlCol="0">
            <a:spAutoFit/>
          </a:bodyPr>
          <a:lstStyle/>
          <a:p>
            <a:pPr algn="ctr" rtl="1"/>
            <a:r>
              <a:rPr lang="ar-SA" sz="8000" dirty="0" smtClean="0"/>
              <a:t>العمل المنزلي:</a:t>
            </a:r>
          </a:p>
          <a:p>
            <a:pPr algn="r" rtl="1"/>
            <a:r>
              <a:rPr lang="ar-SA" sz="5400" dirty="0" smtClean="0"/>
              <a:t>ستكتب الخطبة في الأمر  بالمعروف والنهي عن المنكر بالعربيّة بضوء القرآن والحديث  لِلألقاء  في يوم الجمعة .</a:t>
            </a:r>
          </a:p>
          <a:p>
            <a:endParaRPr lang="en-US" sz="4400" dirty="0"/>
          </a:p>
        </p:txBody>
      </p:sp>
    </p:spTree>
    <p:extLst>
      <p:ext uri="{BB962C8B-B14F-4D97-AF65-F5344CB8AC3E}">
        <p14:creationId xmlns:p14="http://schemas.microsoft.com/office/powerpoint/2010/main" val="167421252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10000"/>
                                  </p:iterate>
                                  <p:childTnLst>
                                    <p:set>
                                      <p:cBhvr>
                                        <p:cTn id="6" dur="1" fill="hold">
                                          <p:stCondLst>
                                            <p:cond delay="0"/>
                                          </p:stCondLst>
                                        </p:cTn>
                                        <p:tgtEl>
                                          <p:spTgt spid="4">
                                            <p:txEl>
                                              <p:pRg st="1" end="1"/>
                                            </p:txEl>
                                          </p:spTgt>
                                        </p:tgtEl>
                                        <p:attrNameLst>
                                          <p:attrName>style.visibility</p:attrName>
                                        </p:attrNameLst>
                                      </p:cBhvr>
                                      <p:to>
                                        <p:strVal val="visible"/>
                                      </p:to>
                                    </p:set>
                                    <p:animScale>
                                      <p:cBhvr>
                                        <p:cTn id="7" dur="500" decel="50000" fill="hold">
                                          <p:stCondLst>
                                            <p:cond delay="0"/>
                                          </p:stCondLst>
                                        </p:cTn>
                                        <p:tgtEl>
                                          <p:spTgt spid="4">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500" decel="50000" fill="hold">
                                          <p:stCondLst>
                                            <p:cond delay="0"/>
                                          </p:stCondLst>
                                        </p:cTn>
                                        <p:tgtEl>
                                          <p:spTgt spid="4">
                                            <p:txEl>
                                              <p:pRg st="1" end="1"/>
                                            </p:txEl>
                                          </p:spTgt>
                                        </p:tgtEl>
                                        <p:attrNameLst>
                                          <p:attrName>ppt_x</p:attrName>
                                          <p:attrName>ppt_y</p:attrName>
                                        </p:attrNameLst>
                                      </p:cBhvr>
                                    </p:animMotion>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9828" y="914400"/>
            <a:ext cx="8229600" cy="1015663"/>
          </a:xfrm>
          <a:prstGeom prst="rect">
            <a:avLst/>
          </a:prstGeom>
          <a:solidFill>
            <a:srgbClr val="FFFF00"/>
          </a:solidFill>
          <a:ln w="76200">
            <a:noFill/>
            <a:prstDash val="solid"/>
          </a:ln>
        </p:spPr>
        <p:txBody>
          <a:bodyPr wrap="square" rtlCol="0">
            <a:spAutoFit/>
          </a:bodyPr>
          <a:lstStyle/>
          <a:p>
            <a:r>
              <a:rPr lang="ar-SA" b="1" dirty="0" smtClean="0">
                <a:solidFill>
                  <a:srgbClr val="FF0000"/>
                </a:solidFill>
              </a:rPr>
              <a:t>     </a:t>
            </a:r>
            <a:r>
              <a:rPr lang="ar-SA" b="1" dirty="0" smtClean="0">
                <a:solidFill>
                  <a:srgbClr val="7030A0"/>
                </a:solidFill>
              </a:rPr>
              <a:t>    </a:t>
            </a:r>
            <a:r>
              <a:rPr lang="ar-SA" sz="6000" b="1" dirty="0" smtClean="0">
                <a:solidFill>
                  <a:srgbClr val="7030A0"/>
                </a:solidFill>
              </a:rPr>
              <a:t>شـــــــــــكرًا ، اِلى اللقآء.</a:t>
            </a:r>
            <a:endParaRPr lang="en-US" sz="6000" b="1" dirty="0">
              <a:solidFill>
                <a:srgbClr val="7030A0"/>
              </a:solidFill>
            </a:endParaRPr>
          </a:p>
        </p:txBody>
      </p:sp>
    </p:spTree>
    <p:extLst>
      <p:ext uri="{BB962C8B-B14F-4D97-AF65-F5344CB8AC3E}">
        <p14:creationId xmlns:p14="http://schemas.microsoft.com/office/powerpoint/2010/main" val="3501432518"/>
      </p:ext>
    </p:extLst>
  </p:cSld>
  <p:clrMapOvr>
    <a:masterClrMapping/>
  </p:clrMapOvr>
  <mc:AlternateContent xmlns:mc="http://schemas.openxmlformats.org/markup-compatibility/2006" xmlns:p14="http://schemas.microsoft.com/office/powerpoint/2010/main">
    <mc:Choice Requires="p14">
      <p:transition spd="slow" p14:dur="4000">
        <p14:vortex dir="u"/>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898536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447800"/>
            <a:ext cx="7772400" cy="2677656"/>
          </a:xfrm>
          <a:prstGeom prst="rect">
            <a:avLst/>
          </a:prstGeom>
          <a:solidFill>
            <a:srgbClr val="FFFF00"/>
          </a:solidFill>
          <a:ln w="57150">
            <a:solidFill>
              <a:srgbClr val="92D050"/>
            </a:solidFill>
            <a:prstDash val="solid"/>
          </a:ln>
        </p:spPr>
        <p:txBody>
          <a:bodyPr wrap="square" rtlCol="0">
            <a:spAutoFit/>
          </a:bodyPr>
          <a:lstStyle/>
          <a:p>
            <a:pPr algn="r"/>
            <a:r>
              <a:rPr lang="ar-SA" sz="6000" b="1" dirty="0" smtClean="0">
                <a:solidFill>
                  <a:srgbClr val="7030A0"/>
                </a:solidFill>
              </a:rPr>
              <a:t>معرفة الأسـتاذ</a:t>
            </a:r>
            <a:r>
              <a:rPr lang="ar-SA" sz="4000" b="1" dirty="0" smtClean="0">
                <a:solidFill>
                  <a:srgbClr val="7030A0"/>
                </a:solidFill>
              </a:rPr>
              <a:t>:</a:t>
            </a:r>
            <a:r>
              <a:rPr lang="ar-SA" sz="3600" b="1" dirty="0" smtClean="0">
                <a:solidFill>
                  <a:srgbClr val="7030A0"/>
                </a:solidFill>
              </a:rPr>
              <a:t> </a:t>
            </a:r>
            <a:endParaRPr lang="en-US" sz="3600" b="1" dirty="0" smtClean="0">
              <a:solidFill>
                <a:srgbClr val="7030A0"/>
              </a:solidFill>
            </a:endParaRPr>
          </a:p>
          <a:p>
            <a:pPr algn="r"/>
            <a:r>
              <a:rPr lang="ar-SA" sz="3600" b="1" dirty="0" smtClean="0">
                <a:solidFill>
                  <a:srgbClr val="7030A0"/>
                </a:solidFill>
              </a:rPr>
              <a:t>محمد خبير الدين رميزي-</a:t>
            </a:r>
          </a:p>
          <a:p>
            <a:pPr algn="r"/>
            <a:r>
              <a:rPr lang="ar-SA" sz="3600" b="1" dirty="0" smtClean="0">
                <a:solidFill>
                  <a:srgbClr val="7030A0"/>
                </a:solidFill>
              </a:rPr>
              <a:t>نائب المدير للمدرسة المحمودية السراجية الفاضل البكالوريوس بغويضة- بيدرغنج-شريعت بور-</a:t>
            </a:r>
            <a:endParaRPr lang="en-US" sz="3600" b="1" dirty="0">
              <a:solidFill>
                <a:srgbClr val="7030A0"/>
              </a:solidFill>
            </a:endParaRPr>
          </a:p>
        </p:txBody>
      </p:sp>
    </p:spTree>
    <p:extLst>
      <p:ext uri="{BB962C8B-B14F-4D97-AF65-F5344CB8AC3E}">
        <p14:creationId xmlns:p14="http://schemas.microsoft.com/office/powerpoint/2010/main" val="367546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iterate type="lt">
                                    <p:tmPct val="10000"/>
                                  </p:iterate>
                                  <p:childTnLst>
                                    <p:set>
                                      <p:cBhvr>
                                        <p:cTn id="6" dur="1" fill="hold">
                                          <p:stCondLst>
                                            <p:cond delay="0"/>
                                          </p:stCondLst>
                                        </p:cTn>
                                        <p:tgtEl>
                                          <p:spTgt spid="4">
                                            <p:txEl>
                                              <p:pRg st="0" end="0"/>
                                            </p:txEl>
                                          </p:spTgt>
                                        </p:tgtEl>
                                        <p:attrNameLst>
                                          <p:attrName>style.visibility</p:attrName>
                                        </p:attrNameLst>
                                      </p:cBhvr>
                                      <p:to>
                                        <p:strVal val="visible"/>
                                      </p:to>
                                    </p:set>
                                    <p:animEffect transition="in" filter="wheel(1)">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nodeType="clickEffect">
                                  <p:stCondLst>
                                    <p:cond delay="0"/>
                                  </p:stCondLst>
                                  <p:iterate type="lt">
                                    <p:tmPct val="10000"/>
                                  </p:iterate>
                                  <p:childTnLst>
                                    <p:set>
                                      <p:cBhvr>
                                        <p:cTn id="11" dur="1" fill="hold">
                                          <p:stCondLst>
                                            <p:cond delay="0"/>
                                          </p:stCondLst>
                                        </p:cTn>
                                        <p:tgtEl>
                                          <p:spTgt spid="4">
                                            <p:txEl>
                                              <p:pRg st="1" end="1"/>
                                            </p:txEl>
                                          </p:spTgt>
                                        </p:tgtEl>
                                        <p:attrNameLst>
                                          <p:attrName>style.visibility</p:attrName>
                                        </p:attrNameLst>
                                      </p:cBhvr>
                                      <p:to>
                                        <p:strVal val="visible"/>
                                      </p:to>
                                    </p:set>
                                    <p:animScale>
                                      <p:cBhvr>
                                        <p:cTn id="12" dur="500" decel="50000" fill="hold">
                                          <p:stCondLst>
                                            <p:cond delay="0"/>
                                          </p:stCondLst>
                                        </p:cTn>
                                        <p:tgtEl>
                                          <p:spTgt spid="4">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500" decel="50000" fill="hold">
                                          <p:stCondLst>
                                            <p:cond delay="0"/>
                                          </p:stCondLst>
                                        </p:cTn>
                                        <p:tgtEl>
                                          <p:spTgt spid="4">
                                            <p:txEl>
                                              <p:pRg st="1" end="1"/>
                                            </p:txEl>
                                          </p:spTgt>
                                        </p:tgtEl>
                                        <p:attrNameLst>
                                          <p:attrName>ppt_x</p:attrName>
                                          <p:attrName>ppt_y</p:attrName>
                                        </p:attrNameLst>
                                      </p:cBhvr>
                                    </p:animMotion>
                                    <p:animEffect transition="in" filter="fade">
                                      <p:cBhvr>
                                        <p:cTn id="14" dur="500"/>
                                        <p:tgtEl>
                                          <p:spTgt spid="4">
                                            <p:txEl>
                                              <p:pRg st="1" end="1"/>
                                            </p:txEl>
                                          </p:spTgt>
                                        </p:tgtEl>
                                      </p:cBhvr>
                                    </p:animEffect>
                                  </p:childTnLst>
                                </p:cTn>
                              </p:par>
                              <p:par>
                                <p:cTn id="15" presetID="52" presetClass="entr" presetSubtype="0" fill="hold" nodeType="withEffect">
                                  <p:stCondLst>
                                    <p:cond delay="0"/>
                                  </p:stCondLst>
                                  <p:iterate type="lt">
                                    <p:tmPct val="10000"/>
                                  </p:iterate>
                                  <p:childTnLst>
                                    <p:set>
                                      <p:cBhvr>
                                        <p:cTn id="16" dur="1" fill="hold">
                                          <p:stCondLst>
                                            <p:cond delay="0"/>
                                          </p:stCondLst>
                                        </p:cTn>
                                        <p:tgtEl>
                                          <p:spTgt spid="4">
                                            <p:txEl>
                                              <p:pRg st="2" end="2"/>
                                            </p:txEl>
                                          </p:spTgt>
                                        </p:tgtEl>
                                        <p:attrNameLst>
                                          <p:attrName>style.visibility</p:attrName>
                                        </p:attrNameLst>
                                      </p:cBhvr>
                                      <p:to>
                                        <p:strVal val="visible"/>
                                      </p:to>
                                    </p:set>
                                    <p:animScale>
                                      <p:cBhvr>
                                        <p:cTn id="17" dur="500" decel="50000" fill="hold">
                                          <p:stCondLst>
                                            <p:cond delay="0"/>
                                          </p:stCondLst>
                                        </p:cTn>
                                        <p:tgtEl>
                                          <p:spTgt spid="4">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500" decel="50000" fill="hold">
                                          <p:stCondLst>
                                            <p:cond delay="0"/>
                                          </p:stCondLst>
                                        </p:cTn>
                                        <p:tgtEl>
                                          <p:spTgt spid="4">
                                            <p:txEl>
                                              <p:pRg st="2" end="2"/>
                                            </p:txEl>
                                          </p:spTgt>
                                        </p:tgtEl>
                                        <p:attrNameLst>
                                          <p:attrName>ppt_x</p:attrName>
                                          <p:attrName>ppt_y</p:attrName>
                                        </p:attrNameLst>
                                      </p:cBhvr>
                                    </p:animMotion>
                                    <p:animEffect transition="in" filter="fade">
                                      <p:cBhvr>
                                        <p:cTn id="19"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66800" y="685800"/>
            <a:ext cx="7086600" cy="4708981"/>
          </a:xfrm>
          <a:prstGeom prst="rect">
            <a:avLst/>
          </a:prstGeom>
          <a:solidFill>
            <a:schemeClr val="accent3"/>
          </a:solidFill>
          <a:ln>
            <a:solidFill>
              <a:schemeClr val="tx1"/>
            </a:solidFill>
            <a:prstDash val="lgDashDot"/>
          </a:ln>
        </p:spPr>
        <p:txBody>
          <a:bodyPr wrap="square" rtlCol="0">
            <a:spAutoFit/>
          </a:bodyPr>
          <a:lstStyle/>
          <a:p>
            <a:pPr algn="r"/>
            <a:r>
              <a:rPr lang="ar-SA" sz="6000" dirty="0" smtClean="0"/>
              <a:t>معرفة الدرس</a:t>
            </a:r>
            <a:r>
              <a:rPr lang="ar-SA" sz="4000" dirty="0" smtClean="0"/>
              <a:t>:</a:t>
            </a:r>
            <a:endParaRPr lang="en-US" sz="4000" dirty="0" smtClean="0"/>
          </a:p>
          <a:p>
            <a:pPr algn="r"/>
            <a:r>
              <a:rPr lang="ar-SA" sz="4000" dirty="0" smtClean="0"/>
              <a:t>الصف: الصف الاول من العالم</a:t>
            </a:r>
          </a:p>
          <a:p>
            <a:pPr algn="r"/>
            <a:r>
              <a:rPr lang="ar-SA" sz="4000" dirty="0" smtClean="0"/>
              <a:t>الموضوع : اللغة العربية الاتصالية</a:t>
            </a:r>
            <a:r>
              <a:rPr lang="en-US" sz="4000" dirty="0"/>
              <a:t> </a:t>
            </a:r>
            <a:r>
              <a:rPr lang="en-US" sz="4000" dirty="0" smtClean="0"/>
              <a:t>2016.5.1</a:t>
            </a:r>
            <a:r>
              <a:rPr lang="ar-SA" sz="4000" dirty="0" smtClean="0"/>
              <a:t>التاريخ :</a:t>
            </a:r>
          </a:p>
          <a:p>
            <a:pPr algn="r"/>
            <a:r>
              <a:rPr lang="ar-SA" sz="4000" dirty="0" smtClean="0"/>
              <a:t>الوقت: اربعون دقيقة</a:t>
            </a:r>
            <a:endParaRPr lang="ar-SA" sz="4000" dirty="0"/>
          </a:p>
          <a:p>
            <a:pPr algn="r"/>
            <a:endParaRPr lang="ar-SA" sz="4000" dirty="0" smtClean="0"/>
          </a:p>
          <a:p>
            <a:pPr algn="r"/>
            <a:r>
              <a:rPr lang="ar-SA" sz="4000" dirty="0" smtClean="0">
                <a:solidFill>
                  <a:srgbClr val="7030A0"/>
                </a:solidFill>
              </a:rPr>
              <a:t>  </a:t>
            </a:r>
            <a:endParaRPr lang="en-US" sz="4000" dirty="0">
              <a:solidFill>
                <a:srgbClr val="002060"/>
              </a:solidFill>
            </a:endParaRPr>
          </a:p>
        </p:txBody>
      </p:sp>
    </p:spTree>
    <p:extLst>
      <p:ext uri="{BB962C8B-B14F-4D97-AF65-F5344CB8AC3E}">
        <p14:creationId xmlns:p14="http://schemas.microsoft.com/office/powerpoint/2010/main" val="3329716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57400" y="228600"/>
            <a:ext cx="4876800" cy="707886"/>
          </a:xfrm>
          <a:prstGeom prst="rect">
            <a:avLst/>
          </a:prstGeom>
          <a:solidFill>
            <a:srgbClr val="FFFF00"/>
          </a:solidFill>
          <a:ln>
            <a:solidFill>
              <a:schemeClr val="tx1"/>
            </a:solidFill>
            <a:prstDash val="lgDashDot"/>
          </a:ln>
        </p:spPr>
        <p:txBody>
          <a:bodyPr wrap="square" rtlCol="0">
            <a:spAutoFit/>
          </a:bodyPr>
          <a:lstStyle/>
          <a:p>
            <a:r>
              <a:rPr lang="ar-SA" sz="4000" b="1" dirty="0" smtClean="0">
                <a:solidFill>
                  <a:srgbClr val="FF0000"/>
                </a:solidFill>
              </a:rPr>
              <a:t>ما ذا تري في الصور التالية؟</a:t>
            </a:r>
            <a:endParaRPr lang="en-US" sz="4000" b="1" dirty="0">
              <a:solidFill>
                <a:srgbClr val="FF000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1143000"/>
            <a:ext cx="7334250" cy="4524375"/>
          </a:xfrm>
          <a:prstGeom prst="rect">
            <a:avLst/>
          </a:prstGeom>
        </p:spPr>
      </p:pic>
      <p:sp>
        <p:nvSpPr>
          <p:cNvPr id="6" name="TextBox 5"/>
          <p:cNvSpPr txBox="1"/>
          <p:nvPr/>
        </p:nvSpPr>
        <p:spPr>
          <a:xfrm>
            <a:off x="2236076" y="5921514"/>
            <a:ext cx="4876800" cy="707886"/>
          </a:xfrm>
          <a:prstGeom prst="rect">
            <a:avLst/>
          </a:prstGeom>
          <a:solidFill>
            <a:schemeClr val="accent3"/>
          </a:solidFill>
          <a:ln>
            <a:solidFill>
              <a:schemeClr val="tx1"/>
            </a:solidFill>
            <a:prstDash val="lgDashDot"/>
          </a:ln>
        </p:spPr>
        <p:txBody>
          <a:bodyPr wrap="square" rtlCol="0">
            <a:spAutoFit/>
          </a:bodyPr>
          <a:lstStyle/>
          <a:p>
            <a:r>
              <a:rPr lang="ar-SA" sz="4000" b="1" dirty="0" smtClean="0"/>
              <a:t>مسجد قبا           </a:t>
            </a:r>
            <a:endParaRPr lang="en-US" sz="4000" b="1" dirty="0"/>
          </a:p>
        </p:txBody>
      </p:sp>
    </p:spTree>
    <p:extLst>
      <p:ext uri="{BB962C8B-B14F-4D97-AF65-F5344CB8AC3E}">
        <p14:creationId xmlns:p14="http://schemas.microsoft.com/office/powerpoint/2010/main" val="4036488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1981200"/>
            <a:ext cx="8382000" cy="1938992"/>
          </a:xfrm>
          <a:prstGeom prst="rect">
            <a:avLst/>
          </a:prstGeom>
          <a:solidFill>
            <a:schemeClr val="accent3"/>
          </a:solidFill>
          <a:ln>
            <a:solidFill>
              <a:schemeClr val="tx1"/>
            </a:solidFill>
            <a:prstDash val="lgDashDot"/>
          </a:ln>
        </p:spPr>
        <p:txBody>
          <a:bodyPr wrap="square" rtlCol="0">
            <a:spAutoFit/>
          </a:bodyPr>
          <a:lstStyle/>
          <a:p>
            <a:pPr algn="just" rtl="1"/>
            <a:r>
              <a:rPr lang="ar-SY" sz="4000" dirty="0" smtClean="0"/>
              <a:t>اعلان الدرس:</a:t>
            </a:r>
            <a:r>
              <a:rPr lang="ar-SA" sz="4000" dirty="0" smtClean="0"/>
              <a:t> </a:t>
            </a:r>
            <a:r>
              <a:rPr lang="ar-SY" sz="4000" dirty="0" smtClean="0"/>
              <a:t>خطبة</a:t>
            </a:r>
            <a:r>
              <a:rPr lang="ar-SA" sz="4000" dirty="0" smtClean="0"/>
              <a:t> رسول الله صلي الله عليه </a:t>
            </a:r>
            <a:r>
              <a:rPr lang="ar-SA" sz="4000" kern="1000" spc="-100" dirty="0" smtClean="0"/>
              <a:t>وسلم </a:t>
            </a:r>
            <a:r>
              <a:rPr lang="ar-SA" sz="4000" dirty="0" smtClean="0"/>
              <a:t>القاها في اول جمعة في مسجد قبا (من حصة النثز)</a:t>
            </a:r>
          </a:p>
          <a:p>
            <a:pPr algn="just" rtl="1"/>
            <a:r>
              <a:rPr lang="ar-SA" sz="4000" dirty="0" smtClean="0"/>
              <a:t>المنتخبة من الكتاب البداية</a:t>
            </a:r>
            <a:r>
              <a:rPr lang="en-US" sz="4000" dirty="0" smtClean="0"/>
              <a:t> </a:t>
            </a:r>
            <a:r>
              <a:rPr lang="ar-SA" sz="4000" dirty="0" smtClean="0"/>
              <a:t>والنهاية</a:t>
            </a:r>
            <a:endParaRPr lang="en-US" sz="4000" dirty="0"/>
          </a:p>
        </p:txBody>
      </p:sp>
    </p:spTree>
    <p:extLst>
      <p:ext uri="{BB962C8B-B14F-4D97-AF65-F5344CB8AC3E}">
        <p14:creationId xmlns:p14="http://schemas.microsoft.com/office/powerpoint/2010/main" val="354740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76200"/>
            <a:ext cx="8686800" cy="5016758"/>
          </a:xfrm>
          <a:prstGeom prst="rect">
            <a:avLst/>
          </a:prstGeom>
          <a:solidFill>
            <a:schemeClr val="accent3"/>
          </a:solidFill>
          <a:ln>
            <a:solidFill>
              <a:schemeClr val="tx1"/>
            </a:solidFill>
            <a:prstDash val="lgDashDot"/>
          </a:ln>
        </p:spPr>
        <p:txBody>
          <a:bodyPr wrap="square" rtlCol="0">
            <a:spAutoFit/>
          </a:bodyPr>
          <a:lstStyle/>
          <a:p>
            <a:pPr algn="r"/>
            <a:r>
              <a:rPr lang="ar-SA" sz="4000" dirty="0" smtClean="0"/>
              <a:t>ثمرات التعلم</a:t>
            </a:r>
            <a:r>
              <a:rPr lang="ar-SA" sz="4000" dirty="0"/>
              <a:t>:</a:t>
            </a:r>
          </a:p>
          <a:p>
            <a:pPr algn="r"/>
            <a:r>
              <a:rPr lang="ar-SA" sz="4000" dirty="0" smtClean="0"/>
              <a:t> الف – </a:t>
            </a:r>
            <a:r>
              <a:rPr lang="ar-SA" sz="4000" dirty="0"/>
              <a:t>إ</a:t>
            </a:r>
            <a:r>
              <a:rPr lang="ar-SA" sz="4000" dirty="0" smtClean="0"/>
              <a:t>ن الطا لب يقدر أن يبين طرق الخطبة بضوء القـــــــــــــــران والحديث</a:t>
            </a:r>
            <a:endParaRPr lang="en-US" sz="4000" dirty="0" smtClean="0"/>
          </a:p>
          <a:p>
            <a:pPr algn="r"/>
            <a:r>
              <a:rPr lang="ar-SA" sz="4000" dirty="0" smtClean="0"/>
              <a:t>-</a:t>
            </a:r>
            <a:r>
              <a:rPr lang="en-US" sz="4000" dirty="0" smtClean="0">
                <a:solidFill>
                  <a:srgbClr val="7030A0"/>
                </a:solidFill>
              </a:rPr>
              <a:t> </a:t>
            </a:r>
            <a:r>
              <a:rPr lang="ar-SA" sz="4000" dirty="0" smtClean="0"/>
              <a:t>ب -</a:t>
            </a:r>
            <a:r>
              <a:rPr lang="ar-SA" sz="4000" dirty="0" smtClean="0">
                <a:solidFill>
                  <a:srgbClr val="7030A0"/>
                </a:solidFill>
              </a:rPr>
              <a:t>  </a:t>
            </a:r>
            <a:r>
              <a:rPr lang="ar-SA" sz="4000" dirty="0" smtClean="0"/>
              <a:t>يتعلم بت</a:t>
            </a:r>
            <a:r>
              <a:rPr lang="ar-SA" sz="4000" dirty="0"/>
              <a:t>أ</a:t>
            </a:r>
            <a:r>
              <a:rPr lang="ar-SA" sz="4000" dirty="0" smtClean="0"/>
              <a:t>سيس مسجد قبا التاريخيّ</a:t>
            </a:r>
          </a:p>
          <a:p>
            <a:pPr algn="r"/>
            <a:r>
              <a:rPr lang="ar-SA" sz="4000" dirty="0" smtClean="0"/>
              <a:t>د – يعرف بمرادف الكلمات ومتضادها وتصريف الصيغ وغيرها -</a:t>
            </a:r>
          </a:p>
          <a:p>
            <a:pPr algn="r"/>
            <a:r>
              <a:rPr lang="ar-SA" sz="4000" dirty="0" smtClean="0"/>
              <a:t>ذ - يعرف بالزاد لما بعدالموت ويسعي لحصوله –</a:t>
            </a:r>
          </a:p>
          <a:p>
            <a:pPr algn="r"/>
            <a:endParaRPr lang="en-US" sz="4000" dirty="0"/>
          </a:p>
        </p:txBody>
      </p:sp>
    </p:spTree>
    <p:extLst>
      <p:ext uri="{BB962C8B-B14F-4D97-AF65-F5344CB8AC3E}">
        <p14:creationId xmlns:p14="http://schemas.microsoft.com/office/powerpoint/2010/main" val="165379686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0"/>
            <a:ext cx="7848600" cy="6340197"/>
          </a:xfrm>
          <a:prstGeom prst="rect">
            <a:avLst/>
          </a:prstGeom>
          <a:solidFill>
            <a:schemeClr val="accent3"/>
          </a:solidFill>
          <a:ln>
            <a:solidFill>
              <a:schemeClr val="tx1"/>
            </a:solidFill>
            <a:prstDash val="lgDashDot"/>
          </a:ln>
        </p:spPr>
        <p:txBody>
          <a:bodyPr wrap="square" rtlCol="0">
            <a:spAutoFit/>
          </a:bodyPr>
          <a:lstStyle/>
          <a:p>
            <a:pPr algn="r" rtl="1"/>
            <a:r>
              <a:rPr lang="ar-SA" sz="6000" dirty="0" smtClean="0"/>
              <a:t>إلقاء الدرس</a:t>
            </a:r>
            <a:r>
              <a:rPr lang="en-US" sz="6000" dirty="0" smtClean="0"/>
              <a:t> </a:t>
            </a:r>
            <a:r>
              <a:rPr lang="ar-SA" sz="4800" dirty="0" smtClean="0"/>
              <a:t>:</a:t>
            </a:r>
            <a:r>
              <a:rPr lang="en-US" dirty="0" smtClean="0"/>
              <a:t> </a:t>
            </a:r>
            <a:r>
              <a:rPr lang="ar-SA" sz="2800" dirty="0"/>
              <a:t>إ</a:t>
            </a:r>
            <a:r>
              <a:rPr lang="ar-SA" sz="2800" dirty="0" smtClean="0"/>
              <a:t>ن مسجد قبا هو مسجد شريف مبارك  تاريخيّ </a:t>
            </a:r>
            <a:r>
              <a:rPr lang="ar-SA" sz="2800" dirty="0"/>
              <a:t>ي</a:t>
            </a:r>
            <a:r>
              <a:rPr lang="ar-SA" sz="2800" dirty="0" smtClean="0"/>
              <a:t>قع مسافة ثلاثة أميال من المدينة الطيّبة من جهة طريق مكّة المكرّمة –</a:t>
            </a:r>
            <a:r>
              <a:rPr lang="en-US" sz="2800" dirty="0" smtClean="0"/>
              <a:t> </a:t>
            </a:r>
            <a:r>
              <a:rPr lang="ar-SA" sz="2800" dirty="0" smtClean="0"/>
              <a:t>حينما صبّ الكفّار علي النبيّ و أصحابه سوط العذاب هاجر من مكّة إلي المدينة بإذن ربّه لحماية النفس والدين  ثمٍّ بنى النبيّ صلّى اللّه عليه وسلّم مسجد قبا وأصحابه من المهاجرين والأنصار في بني سالم ابن عمرو ابن عوف رضي اللّه عنه في المدينة الطيّبة و خطب فيه  (بالعربية) خطبة  بليغة مشتملة لجميع شئون الحياة وصلى فيه  أوّل جمعة بعدالنبوّة مع </a:t>
            </a:r>
            <a:r>
              <a:rPr lang="ar-SA" sz="3200" dirty="0"/>
              <a:t>أ</a:t>
            </a:r>
            <a:r>
              <a:rPr lang="ar-SA" sz="3200" dirty="0" smtClean="0"/>
              <a:t>صحابه-</a:t>
            </a:r>
            <a:r>
              <a:rPr lang="ar-SA" sz="6600" dirty="0" smtClean="0"/>
              <a:t> </a:t>
            </a:r>
            <a:endParaRPr lang="ar-SA" sz="2800" dirty="0" smtClean="0"/>
          </a:p>
          <a:p>
            <a:pPr algn="r" rtl="1"/>
            <a:r>
              <a:rPr lang="ar-SA" sz="2800" dirty="0" smtClean="0"/>
              <a:t>*بدأَ النبيُّ صلّى اللّه عليه وسلّم خطبته بالحمد والثناء لِلّه عز وجلّ وشهد       بالتوحيد والرّسالةِ فقال ارسله اللّه بالهدى ودين الحق ليظهره على الأديان الباطلة على فترة من الرسل ود نو من الساعة وقلّة  من علم الوحي-</a:t>
            </a:r>
            <a:endParaRPr lang="en-US" sz="2800" dirty="0"/>
          </a:p>
        </p:txBody>
      </p:sp>
    </p:spTree>
    <p:extLst>
      <p:ext uri="{BB962C8B-B14F-4D97-AF65-F5344CB8AC3E}">
        <p14:creationId xmlns:p14="http://schemas.microsoft.com/office/powerpoint/2010/main" val="801870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25516" y="442791"/>
            <a:ext cx="7924800" cy="5509200"/>
          </a:xfrm>
          <a:prstGeom prst="rect">
            <a:avLst/>
          </a:prstGeom>
          <a:solidFill>
            <a:schemeClr val="accent3"/>
          </a:solidFill>
          <a:ln>
            <a:solidFill>
              <a:schemeClr val="tx1"/>
            </a:solidFill>
            <a:prstDash val="lgDashDot"/>
          </a:ln>
        </p:spPr>
        <p:txBody>
          <a:bodyPr wrap="square" rtlCol="0">
            <a:spAutoFit/>
          </a:bodyPr>
          <a:lstStyle/>
          <a:p>
            <a:pPr algn="r" rtl="1"/>
            <a:r>
              <a:rPr lang="ar-SA" sz="3200" dirty="0" smtClean="0"/>
              <a:t>ثمّ  حضّ الّنبيّ  أصحابه علي طاعة اللّه ورسوله  ونهى عن عصيانهما </a:t>
            </a:r>
          </a:p>
          <a:p>
            <a:pPr algn="r" rtl="1"/>
            <a:r>
              <a:rPr lang="ar-SA" sz="3200" dirty="0" smtClean="0"/>
              <a:t>*ثمّ اوصي النّبيّ صلّى اللّه عليه وسلّم اصحابه  ان  يحضه على الاخرة ويأمره بتقوى اللّه  في السرّ والعلانيّة لِقوله تعا لى’’ من يتّق اللّه فقد فاز فوزا عظيما ،، و’’من يتّق اللّه يكفّر عنه سيّئته ويعظم له اجرًا،،  وقال في بيان فوائد التقوى انّ تقوى اللّه توقي مقته  وتوقي عقوبته و توقي سخطه و تبيّض الوجه وترضي الربّ وترفع الدرجة . </a:t>
            </a:r>
          </a:p>
          <a:p>
            <a:pPr algn="r" rtl="1"/>
            <a:r>
              <a:rPr lang="ar-SA" sz="3200" dirty="0" smtClean="0"/>
              <a:t>ثمّ امرهم بالتمسّك بكتاب اللّه </a:t>
            </a:r>
            <a:r>
              <a:rPr lang="ar-SA" sz="3200" dirty="0"/>
              <a:t>و</a:t>
            </a:r>
            <a:r>
              <a:rPr lang="ar-SA" sz="3200" dirty="0" smtClean="0"/>
              <a:t> للجهاد في سبيل اللّه </a:t>
            </a:r>
          </a:p>
          <a:p>
            <a:pPr algn="r" rtl="1"/>
            <a:r>
              <a:rPr lang="ar-SA" sz="3200" dirty="0" smtClean="0"/>
              <a:t>ثمّ امرهم لِذكر اللّه وللعمل  لِما بعد الموت  ثمّ ختم خطبته بالذكر  ’’ اللّه اكبر ولا قوّة اِلّا بِاللّه العلي العظيم</a:t>
            </a:r>
            <a:r>
              <a:rPr lang="ar-SA" sz="3200" dirty="0" smtClean="0"/>
              <a:t>،،.</a:t>
            </a:r>
            <a:endParaRPr lang="en-US" sz="3200" dirty="0"/>
          </a:p>
        </p:txBody>
      </p:sp>
    </p:spTree>
    <p:extLst>
      <p:ext uri="{BB962C8B-B14F-4D97-AF65-F5344CB8AC3E}">
        <p14:creationId xmlns:p14="http://schemas.microsoft.com/office/powerpoint/2010/main" val="68154399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16" presetClass="entr" presetSubtype="21"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Effect transition="in" filter="barn(inVertical)">
                                      <p:cBhvr>
                                        <p:cTn id="15" dur="500"/>
                                        <p:tgtEl>
                                          <p:spTgt spid="6">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barn(inVertical)">
                                      <p:cBhvr>
                                        <p:cTn id="20" dur="500"/>
                                        <p:tgtEl>
                                          <p:spTgt spid="6">
                                            <p:txEl>
                                              <p:pRg st="0" end="0"/>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barn(inVertical)">
                                      <p:cBhvr>
                                        <p:cTn id="23"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53674"/>
            <a:ext cx="8458200" cy="6309420"/>
          </a:xfrm>
          <a:prstGeom prst="rect">
            <a:avLst/>
          </a:prstGeom>
          <a:solidFill>
            <a:schemeClr val="accent3"/>
          </a:solidFill>
          <a:ln>
            <a:solidFill>
              <a:schemeClr val="tx1"/>
            </a:solidFill>
            <a:prstDash val="lgDashDot"/>
          </a:ln>
        </p:spPr>
        <p:txBody>
          <a:bodyPr wrap="square" rtlCol="0">
            <a:spAutoFit/>
          </a:bodyPr>
          <a:lstStyle/>
          <a:p>
            <a:pPr algn="r" rtl="1"/>
            <a:r>
              <a:rPr lang="ar-SA" sz="6000" dirty="0" smtClean="0"/>
              <a:t>الأعمال الأنفرا ديّة:   </a:t>
            </a:r>
          </a:p>
          <a:p>
            <a:pPr algn="r" rtl="1"/>
            <a:r>
              <a:rPr lang="ar-SA" dirty="0"/>
              <a:t> </a:t>
            </a:r>
            <a:r>
              <a:rPr lang="ar-SA" sz="3600" dirty="0" smtClean="0"/>
              <a:t>السوال : </a:t>
            </a:r>
            <a:r>
              <a:rPr lang="ar-SA" sz="3200" dirty="0" smtClean="0"/>
              <a:t>هات مرادف الكلمات الأتية:</a:t>
            </a:r>
          </a:p>
          <a:p>
            <a:pPr algn="r" rtl="1"/>
            <a:r>
              <a:rPr lang="ar-SA" sz="2800" dirty="0"/>
              <a:t> </a:t>
            </a:r>
            <a:r>
              <a:rPr lang="ar-SA" sz="3200" dirty="0" smtClean="0"/>
              <a:t>اَخبرَ                                                                                      القرب</a:t>
            </a:r>
          </a:p>
          <a:p>
            <a:pPr algn="r" rtl="1"/>
            <a:r>
              <a:rPr lang="ar-SA" sz="3200" dirty="0" smtClean="0"/>
              <a:t>فرطَ</a:t>
            </a:r>
          </a:p>
          <a:p>
            <a:pPr algn="r" rtl="1"/>
            <a:r>
              <a:rPr lang="ar-SA" sz="3200" dirty="0" smtClean="0"/>
              <a:t> تُوقِي                                          </a:t>
            </a:r>
            <a:endParaRPr lang="en-US" sz="3200" dirty="0" smtClean="0"/>
          </a:p>
          <a:p>
            <a:pPr algn="r" rtl="1"/>
            <a:r>
              <a:rPr lang="ar-SA" sz="3200" dirty="0" smtClean="0"/>
              <a:t>العلانيّة </a:t>
            </a:r>
            <a:endParaRPr lang="en-US" sz="3200" dirty="0" smtClean="0"/>
          </a:p>
          <a:p>
            <a:pPr algn="r" rtl="1"/>
            <a:r>
              <a:rPr lang="ar-SA" sz="3200" dirty="0" smtClean="0"/>
              <a:t>عظيم </a:t>
            </a:r>
            <a:endParaRPr lang="en-US" sz="3200" dirty="0" smtClean="0"/>
          </a:p>
          <a:p>
            <a:pPr algn="r" rtl="1"/>
            <a:r>
              <a:rPr lang="ar-SA" sz="3200" dirty="0" smtClean="0"/>
              <a:t>الرّبّ </a:t>
            </a:r>
            <a:endParaRPr lang="en-US" sz="3200" dirty="0" smtClean="0"/>
          </a:p>
          <a:p>
            <a:pPr algn="r" rtl="1"/>
            <a:r>
              <a:rPr lang="ar-SA" sz="3200" dirty="0" smtClean="0"/>
              <a:t>العقوبة </a:t>
            </a:r>
            <a:endParaRPr lang="en-US" sz="3200" dirty="0" smtClean="0"/>
          </a:p>
          <a:p>
            <a:pPr algn="r" rtl="1"/>
            <a:r>
              <a:rPr lang="ar-SA" sz="3200" dirty="0" smtClean="0"/>
              <a:t>خظبة                                        </a:t>
            </a:r>
            <a:endParaRPr lang="en-US" sz="3200" dirty="0" smtClean="0"/>
          </a:p>
          <a:p>
            <a:pPr algn="r" rtl="1"/>
            <a:endParaRPr lang="en-US" sz="2400" dirty="0"/>
          </a:p>
        </p:txBody>
      </p:sp>
    </p:spTree>
    <p:extLst>
      <p:ext uri="{BB962C8B-B14F-4D97-AF65-F5344CB8AC3E}">
        <p14:creationId xmlns:p14="http://schemas.microsoft.com/office/powerpoint/2010/main" val="1064408274"/>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1069</TotalTime>
  <Words>492</Words>
  <Application>Microsoft Office PowerPoint</Application>
  <PresentationFormat>On-screen Show (4:3)</PresentationFormat>
  <Paragraphs>58</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Jakir</dc:creator>
  <cp:lastModifiedBy>Jakir</cp:lastModifiedBy>
  <cp:revision>233</cp:revision>
  <dcterms:created xsi:type="dcterms:W3CDTF">2006-08-16T00:00:00Z</dcterms:created>
  <dcterms:modified xsi:type="dcterms:W3CDTF">2016-07-20T09:25:42Z</dcterms:modified>
</cp:coreProperties>
</file>