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E7773-01F9-439B-A317-9C71281F68E9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B06CB-5B8D-4F15-9489-8D49071C8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3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E7773-01F9-439B-A317-9C71281F68E9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B06CB-5B8D-4F15-9489-8D49071C8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16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E7773-01F9-439B-A317-9C71281F68E9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B06CB-5B8D-4F15-9489-8D49071C8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E7773-01F9-439B-A317-9C71281F68E9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B06CB-5B8D-4F15-9489-8D49071C8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1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E7773-01F9-439B-A317-9C71281F68E9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B06CB-5B8D-4F15-9489-8D49071C8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8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E7773-01F9-439B-A317-9C71281F68E9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B06CB-5B8D-4F15-9489-8D49071C8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50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E7773-01F9-439B-A317-9C71281F68E9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B06CB-5B8D-4F15-9489-8D49071C8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6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E7773-01F9-439B-A317-9C71281F68E9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B06CB-5B8D-4F15-9489-8D49071C8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1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E7773-01F9-439B-A317-9C71281F68E9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B06CB-5B8D-4F15-9489-8D49071C8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51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E7773-01F9-439B-A317-9C71281F68E9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B06CB-5B8D-4F15-9489-8D49071C8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8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E7773-01F9-439B-A317-9C71281F68E9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FB06CB-5B8D-4F15-9489-8D49071C8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49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9724573" y="0"/>
            <a:ext cx="2583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শহীদুল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b="1" baseline="0" dirty="0" smtClean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০১৭২১০৪৫৩৫৭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60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9.png"/><Relationship Id="rId7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10" Type="http://schemas.openxmlformats.org/officeDocument/2006/relationships/image" Target="../media/image17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9.png"/><Relationship Id="rId7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34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png"/><Relationship Id="rId7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jpg"/><Relationship Id="rId18" Type="http://schemas.openxmlformats.org/officeDocument/2006/relationships/image" Target="../media/image52.jpg"/><Relationship Id="rId3" Type="http://schemas.openxmlformats.org/officeDocument/2006/relationships/image" Target="../media/image18.jpg"/><Relationship Id="rId7" Type="http://schemas.openxmlformats.org/officeDocument/2006/relationships/image" Target="../media/image43.jpg"/><Relationship Id="rId12" Type="http://schemas.openxmlformats.org/officeDocument/2006/relationships/image" Target="../media/image48.jpg"/><Relationship Id="rId17" Type="http://schemas.openxmlformats.org/officeDocument/2006/relationships/image" Target="../media/image37.jpg"/><Relationship Id="rId2" Type="http://schemas.openxmlformats.org/officeDocument/2006/relationships/image" Target="../media/image39.jpeg"/><Relationship Id="rId16" Type="http://schemas.openxmlformats.org/officeDocument/2006/relationships/image" Target="../media/image51.jpg"/><Relationship Id="rId20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47.jpeg"/><Relationship Id="rId5" Type="http://schemas.openxmlformats.org/officeDocument/2006/relationships/image" Target="../media/image41.jpg"/><Relationship Id="rId15" Type="http://schemas.openxmlformats.org/officeDocument/2006/relationships/image" Target="../media/image31.jpg"/><Relationship Id="rId10" Type="http://schemas.openxmlformats.org/officeDocument/2006/relationships/image" Target="../media/image46.JPG"/><Relationship Id="rId19" Type="http://schemas.openxmlformats.org/officeDocument/2006/relationships/image" Target="../media/image53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Relationship Id="rId1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8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31.jpg"/><Relationship Id="rId3" Type="http://schemas.openxmlformats.org/officeDocument/2006/relationships/image" Target="../media/image57.jpg"/><Relationship Id="rId7" Type="http://schemas.openxmlformats.org/officeDocument/2006/relationships/image" Target="../media/image62.jpeg"/><Relationship Id="rId12" Type="http://schemas.openxmlformats.org/officeDocument/2006/relationships/image" Target="../media/image29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11" Type="http://schemas.openxmlformats.org/officeDocument/2006/relationships/image" Target="../media/image44.jpg"/><Relationship Id="rId5" Type="http://schemas.openxmlformats.org/officeDocument/2006/relationships/image" Target="../media/image60.jpeg"/><Relationship Id="rId15" Type="http://schemas.openxmlformats.org/officeDocument/2006/relationships/image" Target="../media/image45.jpg"/><Relationship Id="rId10" Type="http://schemas.openxmlformats.org/officeDocument/2006/relationships/image" Target="../media/image49.jpg"/><Relationship Id="rId4" Type="http://schemas.openxmlformats.org/officeDocument/2006/relationships/image" Target="../media/image33.jpg"/><Relationship Id="rId9" Type="http://schemas.openxmlformats.org/officeDocument/2006/relationships/image" Target="../media/image63.jpg"/><Relationship Id="rId1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13" Type="http://schemas.openxmlformats.org/officeDocument/2006/relationships/image" Target="../media/image48.jpg"/><Relationship Id="rId3" Type="http://schemas.openxmlformats.org/officeDocument/2006/relationships/image" Target="../media/image57.jpg"/><Relationship Id="rId7" Type="http://schemas.openxmlformats.org/officeDocument/2006/relationships/image" Target="../media/image54.jpg"/><Relationship Id="rId12" Type="http://schemas.openxmlformats.org/officeDocument/2006/relationships/image" Target="../media/image4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50.jpg"/><Relationship Id="rId5" Type="http://schemas.openxmlformats.org/officeDocument/2006/relationships/image" Target="../media/image61.jpg"/><Relationship Id="rId10" Type="http://schemas.openxmlformats.org/officeDocument/2006/relationships/image" Target="../media/image49.jpg"/><Relationship Id="rId4" Type="http://schemas.openxmlformats.org/officeDocument/2006/relationships/image" Target="../media/image29.jpeg"/><Relationship Id="rId9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13" Type="http://schemas.openxmlformats.org/officeDocument/2006/relationships/image" Target="../media/image35.jpg"/><Relationship Id="rId3" Type="http://schemas.openxmlformats.org/officeDocument/2006/relationships/image" Target="../media/image31.jpg"/><Relationship Id="rId7" Type="http://schemas.openxmlformats.org/officeDocument/2006/relationships/image" Target="../media/image45.jpg"/><Relationship Id="rId12" Type="http://schemas.openxmlformats.org/officeDocument/2006/relationships/image" Target="../media/image69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11" Type="http://schemas.openxmlformats.org/officeDocument/2006/relationships/image" Target="../media/image68.png"/><Relationship Id="rId5" Type="http://schemas.openxmlformats.org/officeDocument/2006/relationships/image" Target="../media/image66.jpg"/><Relationship Id="rId10" Type="http://schemas.openxmlformats.org/officeDocument/2006/relationships/image" Target="../media/image49.jpg"/><Relationship Id="rId4" Type="http://schemas.openxmlformats.org/officeDocument/2006/relationships/image" Target="../media/image51.jpg"/><Relationship Id="rId9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138023" y="189780"/>
            <a:ext cx="11904452" cy="6504317"/>
          </a:xfrm>
          <a:prstGeom prst="flowChartAlternateProcess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0087" y="-28136"/>
            <a:ext cx="627036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13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সবাইকে</a:t>
            </a:r>
            <a:endParaRPr lang="en-US" sz="138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bn-IN" sz="13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শুভেচ্ছা</a:t>
            </a:r>
            <a:endParaRPr lang="en-US" sz="13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85" y="189779"/>
            <a:ext cx="4709616" cy="65043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525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80235" y="4545875"/>
            <a:ext cx="4114800" cy="1489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9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সমাধানঃ</a:t>
            </a:r>
            <a:endParaRPr lang="bn-IN" sz="800" dirty="0">
              <a:solidFill>
                <a:schemeClr val="tx1"/>
              </a:solidFill>
            </a:endParaRPr>
          </a:p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এখানে ক্লিক করুন.......</a:t>
            </a:r>
            <a:endParaRPr lang="bn-IN" sz="71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676" y="4422341"/>
            <a:ext cx="11775037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মাটি বলতে তাকেই বুঝায় যেখানে ফসল জন্মায়, বন সৃষ্টি হয় আর গবাদিপশু বিচরন করে। কৃষকের ভাষায় ভূ-পৃষ্ঠের ১৫-১৮ সেমি. গভীর স্তরকে মাটি বলে।</a:t>
            </a:r>
            <a:endParaRPr lang="en-US" sz="36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গঙ্গা, ব্রহ্মপুত্র ও মেঘনার পলি দ্বারা সৃষ্ট অধিকাংশ মাটিই নরম, হালকা, ধূলিময় ও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কর্ষণযোগ্য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মাটিতে সব ধরণের ফসল কম বেশি জন্মায়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3317" y="272765"/>
            <a:ext cx="8255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7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   একক কাজঃ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6528569" y="250881"/>
            <a:ext cx="1933303" cy="1009061"/>
          </a:xfrm>
          <a:prstGeom prst="star5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088448" y="250880"/>
            <a:ext cx="1933303" cy="1009061"/>
          </a:xfrm>
          <a:prstGeom prst="star5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88448" y="2093843"/>
            <a:ext cx="8638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মাটি 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বলতে কী বুঝ? বাংলাদেশের মাটিতে সব ধরণের ফসল কম বেশি জন্মায় কেন?</a:t>
            </a:r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						সময়ঃ ০৩ মিনিট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46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4" grpId="0"/>
      <p:bldP spid="3" grpId="0" animBg="1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239" y="163078"/>
            <a:ext cx="528036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reflection blurRad="6350" stA="50000" endA="300" endPos="55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ধান চাষোপযোগী মাটির বৈশিষ্ট্যঃ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7" y="1194229"/>
            <a:ext cx="4994413" cy="27855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Rectangle 9"/>
          <p:cNvSpPr/>
          <p:nvPr/>
        </p:nvSpPr>
        <p:spPr>
          <a:xfrm>
            <a:off x="5683689" y="176755"/>
            <a:ext cx="6225162" cy="6436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825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109" y="4180750"/>
            <a:ext cx="2266122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মাটির প্রকৃতি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109" y="4997161"/>
            <a:ext cx="2266122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জমির উচ্চতা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16472" y="5875315"/>
                <a:ext cx="4525980" cy="646331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মাটির অম্লত্ব</a:t>
                </a:r>
                <a:r>
                  <a:rPr lang="en-US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/</a:t>
                </a:r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ক্ষারত্ব মান</a:t>
                </a:r>
                <a:r>
                  <a:rPr lang="en-US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360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𝑃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𝐻</m:t>
                        </m:r>
                      </m:sup>
                    </m:sSup>
                  </m:oMath>
                </a14:m>
                <a:r>
                  <a:rPr lang="en-US" sz="3600" b="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NikoshBAN" panose="02000000000000000000" pitchFamily="2" charset="0"/>
                      </a:rPr>
                      <m:t> </m:t>
                    </m:r>
                  </m:oMath>
                </a14:m>
                <a:endParaRPr lang="en-US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72" y="5875315"/>
                <a:ext cx="4525980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5711485" y="259026"/>
            <a:ext cx="6485206" cy="6708952"/>
            <a:chOff x="5711485" y="259026"/>
            <a:chExt cx="6485206" cy="670895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773" y="259026"/>
              <a:ext cx="6028953" cy="428808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</p:pic>
        <p:sp>
          <p:nvSpPr>
            <p:cNvPr id="16" name="Rectangle 15"/>
            <p:cNvSpPr/>
            <p:nvPr/>
          </p:nvSpPr>
          <p:spPr>
            <a:xfrm>
              <a:off x="5711485" y="4659654"/>
              <a:ext cx="648520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কংকর ও বেলেমাটি ছাড়া সব মাটিই ধান চাষের উপযোগী</a:t>
              </a:r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।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এঁটেল ও দোআঁশ মাটি ধান চাষে বেশি উপযোগী।</a:t>
              </a:r>
            </a:p>
            <a:p>
              <a:endParaRPr lang="bn-IN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48270" y="255478"/>
            <a:ext cx="6160581" cy="6396718"/>
            <a:chOff x="5748270" y="255478"/>
            <a:chExt cx="6160581" cy="6396718"/>
          </a:xfrm>
        </p:grpSpPr>
        <p:sp>
          <p:nvSpPr>
            <p:cNvPr id="18" name="Rectangle 17"/>
            <p:cNvSpPr/>
            <p:nvPr/>
          </p:nvSpPr>
          <p:spPr>
            <a:xfrm>
              <a:off x="5831610" y="5451867"/>
              <a:ext cx="607724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উঁচু,মাঝারি ও নিচু সব ধরণের জমিতেই ধান চাষ করা যায়।</a:t>
              </a:r>
              <a:endParaRPr lang="en-US" sz="36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270" y="255478"/>
              <a:ext cx="6096000" cy="32004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314" y="3534601"/>
              <a:ext cx="5346260" cy="19050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792987" y="255478"/>
            <a:ext cx="6007242" cy="6099716"/>
            <a:chOff x="9992184" y="760273"/>
            <a:chExt cx="6007242" cy="60997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0125078" y="5659660"/>
                  <a:ext cx="587434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bn-IN" sz="3600" dirty="0" smtClean="0">
                      <a:latin typeface="NikoshBAN" panose="02000000000000000000" pitchFamily="2" charset="0"/>
                      <a:cs typeface="NikoshBAN" panose="02000000000000000000" pitchFamily="2" charset="0"/>
                    </a:rPr>
                    <a:t>অম্লাত্নক থেকে নিরপেক্ষ</a:t>
                  </a:r>
                  <a:r>
                    <a:rPr lang="en-US" sz="3600" dirty="0" smtClean="0">
                      <a:latin typeface="NikoshBAN" panose="02000000000000000000" pitchFamily="2" charset="0"/>
                      <a:cs typeface="NikoshBAN" panose="02000000000000000000" pitchFamily="2" charset="0"/>
                    </a:rPr>
                    <a:t>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pt-BR" sz="3600" i="1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  <m:t>𝑃</m:t>
                          </m:r>
                        </m:e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  <m:t>𝐻</m:t>
                          </m:r>
                        </m:sup>
                      </m:sSup>
                    </m:oMath>
                  </a14:m>
                  <a:r>
                    <a:rPr lang="en-US" sz="3600" dirty="0">
                      <a:latin typeface="NikoshBAN" panose="02000000000000000000" pitchFamily="2" charset="0"/>
                      <a:cs typeface="NikoshBAN" panose="02000000000000000000" pitchFamily="2" charset="0"/>
                    </a:rPr>
                    <a:t> </a:t>
                  </a:r>
                  <a:r>
                    <a:rPr lang="en-US" sz="3600" dirty="0" smtClean="0">
                      <a:latin typeface="NikoshBAN" panose="02000000000000000000" pitchFamily="2" charset="0"/>
                      <a:cs typeface="NikoshBAN" panose="02000000000000000000" pitchFamily="2" charset="0"/>
                    </a:rPr>
                    <a:t>১-৭)</a:t>
                  </a:r>
                  <a:r>
                    <a:rPr lang="bn-IN" sz="3600" dirty="0" smtClean="0">
                      <a:latin typeface="NikoshBAN" panose="02000000000000000000" pitchFamily="2" charset="0"/>
                      <a:cs typeface="NikoshBAN" panose="02000000000000000000" pitchFamily="2" charset="0"/>
                    </a:rPr>
                    <a:t> অবস্থা ধান চাষের অনুকূল।</a:t>
                  </a:r>
                  <a:endParaRPr lang="en-US" sz="3600" dirty="0">
                    <a:latin typeface="NikoshBAN" panose="02000000000000000000" pitchFamily="2" charset="0"/>
                    <a:cs typeface="NikoshBAN" panose="02000000000000000000" pitchFamily="2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5078" y="5659660"/>
                  <a:ext cx="5874348" cy="120032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112" t="-7107" r="-4253" b="-182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2184" y="760273"/>
              <a:ext cx="6007242" cy="4420395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3319487" y="4180750"/>
            <a:ext cx="2231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বামের টেক্সট বক্সে করুন। হাইড করতে পুনরায় ক্লিক করুন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4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239" y="163078"/>
            <a:ext cx="528036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reflection blurRad="6350" stA="50000" endA="300" endPos="55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গম চাষোপযোগী মাটির বৈশিষ্ট্যঃ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83689" y="176755"/>
            <a:ext cx="6225162" cy="6436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825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109" y="4180750"/>
            <a:ext cx="2266122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মাটির প্রকৃতি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109" y="4997161"/>
            <a:ext cx="2266122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জমির উচ্চতা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16472" y="5875315"/>
                <a:ext cx="4525980" cy="646331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মাটির অম্লত্ব</a:t>
                </a:r>
                <a:r>
                  <a:rPr lang="en-US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/</a:t>
                </a:r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ক্ষারত্ব মান</a:t>
                </a:r>
                <a:r>
                  <a:rPr lang="en-US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360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𝑃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𝐻</m:t>
                        </m:r>
                      </m:sup>
                    </m:sSup>
                  </m:oMath>
                </a14:m>
                <a:r>
                  <a:rPr lang="en-US" sz="3600" b="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NikoshBAN" panose="02000000000000000000" pitchFamily="2" charset="0"/>
                      </a:rPr>
                      <m:t> </m:t>
                    </m:r>
                  </m:oMath>
                </a14:m>
                <a:endParaRPr lang="en-US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72" y="5875315"/>
                <a:ext cx="4525980" cy="64633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8" y="1041044"/>
            <a:ext cx="51047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8" name="Group 7"/>
          <p:cNvGrpSpPr/>
          <p:nvPr/>
        </p:nvGrpSpPr>
        <p:grpSpPr>
          <a:xfrm>
            <a:off x="5693581" y="351354"/>
            <a:ext cx="6498419" cy="6230452"/>
            <a:chOff x="5693581" y="351354"/>
            <a:chExt cx="6498419" cy="6230452"/>
          </a:xfrm>
        </p:grpSpPr>
        <p:sp>
          <p:nvSpPr>
            <p:cNvPr id="9" name="Rectangle 8"/>
            <p:cNvSpPr/>
            <p:nvPr/>
          </p:nvSpPr>
          <p:spPr>
            <a:xfrm>
              <a:off x="5693581" y="2902227"/>
              <a:ext cx="649841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2800" dirty="0">
                  <a:latin typeface="NikoshBAN" panose="02000000000000000000" pitchFamily="2" charset="0"/>
                  <a:cs typeface="NikoshBAN" panose="02000000000000000000" pitchFamily="2" charset="0"/>
                </a:rPr>
                <a:t>দোঁআশ বা বেলে-দোঁআশ মাটি গম চাষে বেশি উপযোগী, তবে এটেল-দোঁআশ মাটিতেও গম চাষ করা যায়।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851" y="351354"/>
              <a:ext cx="2700377" cy="25111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0174" y="351354"/>
              <a:ext cx="3061731" cy="25111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5866036" y="6058586"/>
              <a:ext cx="594746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n-IN" sz="2800" dirty="0">
                  <a:latin typeface="NikoshBAN" panose="02000000000000000000" pitchFamily="2" charset="0"/>
                  <a:cs typeface="NikoshBAN" panose="02000000000000000000" pitchFamily="2" charset="0"/>
                </a:rPr>
                <a:t>হাওর-বাঁওর ও বিল অঞ্চলে গমের আবাদ করা হয় না।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989" y="3747849"/>
              <a:ext cx="5654168" cy="237064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10177670" y="4916557"/>
              <a:ext cx="1060173" cy="940904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0111409" y="4969565"/>
              <a:ext cx="1113182" cy="940905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>
              <a:off x="9323294" y="502024"/>
              <a:ext cx="753035" cy="562339"/>
            </a:xfrm>
            <a:custGeom>
              <a:avLst/>
              <a:gdLst>
                <a:gd name="connsiteX0" fmla="*/ 0 w 753035"/>
                <a:gd name="connsiteY0" fmla="*/ 179294 h 562339"/>
                <a:gd name="connsiteX1" fmla="*/ 179294 w 753035"/>
                <a:gd name="connsiteY1" fmla="*/ 430305 h 562339"/>
                <a:gd name="connsiteX2" fmla="*/ 125506 w 753035"/>
                <a:gd name="connsiteY2" fmla="*/ 466164 h 562339"/>
                <a:gd name="connsiteX3" fmla="*/ 215153 w 753035"/>
                <a:gd name="connsiteY3" fmla="*/ 412376 h 562339"/>
                <a:gd name="connsiteX4" fmla="*/ 125506 w 753035"/>
                <a:gd name="connsiteY4" fmla="*/ 555811 h 562339"/>
                <a:gd name="connsiteX5" fmla="*/ 179294 w 753035"/>
                <a:gd name="connsiteY5" fmla="*/ 537882 h 562339"/>
                <a:gd name="connsiteX6" fmla="*/ 304800 w 753035"/>
                <a:gd name="connsiteY6" fmla="*/ 412376 h 562339"/>
                <a:gd name="connsiteX7" fmla="*/ 484094 w 753035"/>
                <a:gd name="connsiteY7" fmla="*/ 233082 h 562339"/>
                <a:gd name="connsiteX8" fmla="*/ 537882 w 753035"/>
                <a:gd name="connsiteY8" fmla="*/ 161364 h 562339"/>
                <a:gd name="connsiteX9" fmla="*/ 609600 w 753035"/>
                <a:gd name="connsiteY9" fmla="*/ 107576 h 562339"/>
                <a:gd name="connsiteX10" fmla="*/ 699247 w 753035"/>
                <a:gd name="connsiteY10" fmla="*/ 17929 h 562339"/>
                <a:gd name="connsiteX11" fmla="*/ 753035 w 753035"/>
                <a:gd name="connsiteY11" fmla="*/ 0 h 56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35" h="562339">
                  <a:moveTo>
                    <a:pt x="0" y="179294"/>
                  </a:moveTo>
                  <a:cubicBezTo>
                    <a:pt x="59765" y="262964"/>
                    <a:pt x="138081" y="336103"/>
                    <a:pt x="179294" y="430305"/>
                  </a:cubicBezTo>
                  <a:cubicBezTo>
                    <a:pt x="187931" y="450047"/>
                    <a:pt x="106232" y="475801"/>
                    <a:pt x="125506" y="466164"/>
                  </a:cubicBezTo>
                  <a:cubicBezTo>
                    <a:pt x="156676" y="450580"/>
                    <a:pt x="185271" y="430305"/>
                    <a:pt x="215153" y="412376"/>
                  </a:cubicBezTo>
                  <a:cubicBezTo>
                    <a:pt x="185271" y="460188"/>
                    <a:pt x="140995" y="501599"/>
                    <a:pt x="125506" y="555811"/>
                  </a:cubicBezTo>
                  <a:cubicBezTo>
                    <a:pt x="120314" y="573983"/>
                    <a:pt x="164536" y="549688"/>
                    <a:pt x="179294" y="537882"/>
                  </a:cubicBezTo>
                  <a:cubicBezTo>
                    <a:pt x="225493" y="500923"/>
                    <a:pt x="257469" y="447874"/>
                    <a:pt x="304800" y="412376"/>
                  </a:cubicBezTo>
                  <a:cubicBezTo>
                    <a:pt x="412494" y="331606"/>
                    <a:pt x="372015" y="370069"/>
                    <a:pt x="484094" y="233082"/>
                  </a:cubicBezTo>
                  <a:cubicBezTo>
                    <a:pt x="503017" y="209954"/>
                    <a:pt x="516752" y="182494"/>
                    <a:pt x="537882" y="161364"/>
                  </a:cubicBezTo>
                  <a:cubicBezTo>
                    <a:pt x="559012" y="140234"/>
                    <a:pt x="588470" y="128706"/>
                    <a:pt x="609600" y="107576"/>
                  </a:cubicBezTo>
                  <a:cubicBezTo>
                    <a:pt x="681317" y="35859"/>
                    <a:pt x="603624" y="65740"/>
                    <a:pt x="699247" y="17929"/>
                  </a:cubicBezTo>
                  <a:cubicBezTo>
                    <a:pt x="716151" y="9477"/>
                    <a:pt x="753035" y="0"/>
                    <a:pt x="753035" y="0"/>
                  </a:cubicBezTo>
                </a:path>
              </a:pathLst>
            </a:custGeom>
            <a:noFill/>
            <a:ln w="920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608130" y="553013"/>
              <a:ext cx="753035" cy="562339"/>
            </a:xfrm>
            <a:custGeom>
              <a:avLst/>
              <a:gdLst>
                <a:gd name="connsiteX0" fmla="*/ 0 w 753035"/>
                <a:gd name="connsiteY0" fmla="*/ 179294 h 562339"/>
                <a:gd name="connsiteX1" fmla="*/ 179294 w 753035"/>
                <a:gd name="connsiteY1" fmla="*/ 430305 h 562339"/>
                <a:gd name="connsiteX2" fmla="*/ 125506 w 753035"/>
                <a:gd name="connsiteY2" fmla="*/ 466164 h 562339"/>
                <a:gd name="connsiteX3" fmla="*/ 215153 w 753035"/>
                <a:gd name="connsiteY3" fmla="*/ 412376 h 562339"/>
                <a:gd name="connsiteX4" fmla="*/ 125506 w 753035"/>
                <a:gd name="connsiteY4" fmla="*/ 555811 h 562339"/>
                <a:gd name="connsiteX5" fmla="*/ 179294 w 753035"/>
                <a:gd name="connsiteY5" fmla="*/ 537882 h 562339"/>
                <a:gd name="connsiteX6" fmla="*/ 304800 w 753035"/>
                <a:gd name="connsiteY6" fmla="*/ 412376 h 562339"/>
                <a:gd name="connsiteX7" fmla="*/ 484094 w 753035"/>
                <a:gd name="connsiteY7" fmla="*/ 233082 h 562339"/>
                <a:gd name="connsiteX8" fmla="*/ 537882 w 753035"/>
                <a:gd name="connsiteY8" fmla="*/ 161364 h 562339"/>
                <a:gd name="connsiteX9" fmla="*/ 609600 w 753035"/>
                <a:gd name="connsiteY9" fmla="*/ 107576 h 562339"/>
                <a:gd name="connsiteX10" fmla="*/ 699247 w 753035"/>
                <a:gd name="connsiteY10" fmla="*/ 17929 h 562339"/>
                <a:gd name="connsiteX11" fmla="*/ 753035 w 753035"/>
                <a:gd name="connsiteY11" fmla="*/ 0 h 56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35" h="562339">
                  <a:moveTo>
                    <a:pt x="0" y="179294"/>
                  </a:moveTo>
                  <a:cubicBezTo>
                    <a:pt x="59765" y="262964"/>
                    <a:pt x="138081" y="336103"/>
                    <a:pt x="179294" y="430305"/>
                  </a:cubicBezTo>
                  <a:cubicBezTo>
                    <a:pt x="187931" y="450047"/>
                    <a:pt x="106232" y="475801"/>
                    <a:pt x="125506" y="466164"/>
                  </a:cubicBezTo>
                  <a:cubicBezTo>
                    <a:pt x="156676" y="450580"/>
                    <a:pt x="185271" y="430305"/>
                    <a:pt x="215153" y="412376"/>
                  </a:cubicBezTo>
                  <a:cubicBezTo>
                    <a:pt x="185271" y="460188"/>
                    <a:pt x="140995" y="501599"/>
                    <a:pt x="125506" y="555811"/>
                  </a:cubicBezTo>
                  <a:cubicBezTo>
                    <a:pt x="120314" y="573983"/>
                    <a:pt x="164536" y="549688"/>
                    <a:pt x="179294" y="537882"/>
                  </a:cubicBezTo>
                  <a:cubicBezTo>
                    <a:pt x="225493" y="500923"/>
                    <a:pt x="257469" y="447874"/>
                    <a:pt x="304800" y="412376"/>
                  </a:cubicBezTo>
                  <a:cubicBezTo>
                    <a:pt x="412494" y="331606"/>
                    <a:pt x="372015" y="370069"/>
                    <a:pt x="484094" y="233082"/>
                  </a:cubicBezTo>
                  <a:cubicBezTo>
                    <a:pt x="503017" y="209954"/>
                    <a:pt x="516752" y="182494"/>
                    <a:pt x="537882" y="161364"/>
                  </a:cubicBezTo>
                  <a:cubicBezTo>
                    <a:pt x="559012" y="140234"/>
                    <a:pt x="588470" y="128706"/>
                    <a:pt x="609600" y="107576"/>
                  </a:cubicBezTo>
                  <a:cubicBezTo>
                    <a:pt x="681317" y="35859"/>
                    <a:pt x="603624" y="65740"/>
                    <a:pt x="699247" y="17929"/>
                  </a:cubicBezTo>
                  <a:cubicBezTo>
                    <a:pt x="716151" y="9477"/>
                    <a:pt x="753035" y="0"/>
                    <a:pt x="753035" y="0"/>
                  </a:cubicBezTo>
                </a:path>
              </a:pathLst>
            </a:custGeom>
            <a:noFill/>
            <a:ln w="920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23932" y="296215"/>
            <a:ext cx="5947357" cy="6316620"/>
            <a:chOff x="5823932" y="296215"/>
            <a:chExt cx="5947357" cy="6316620"/>
          </a:xfrm>
        </p:grpSpPr>
        <p:sp>
          <p:nvSpPr>
            <p:cNvPr id="23" name="Rectangle 22"/>
            <p:cNvSpPr/>
            <p:nvPr/>
          </p:nvSpPr>
          <p:spPr>
            <a:xfrm>
              <a:off x="6208116" y="5412506"/>
              <a:ext cx="520206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উঁচু, মাঝারি উঁচু ও মাঝারি নিচু </a:t>
              </a:r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জমি</a:t>
              </a:r>
            </a:p>
            <a:p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গম চাষের জন্য উপযোগী।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932" y="296215"/>
              <a:ext cx="5947357" cy="4945486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781730" y="318433"/>
            <a:ext cx="6007242" cy="6294402"/>
            <a:chOff x="5781730" y="318433"/>
            <a:chExt cx="6007242" cy="629440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730" y="318433"/>
              <a:ext cx="6007242" cy="5094073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846992" y="5412506"/>
              <a:ext cx="587671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মাটির অম্লাত্নক-ক্ষারত্নক মাত্রা ৬.০-৭.০ হলে গম চাষ ভাল হয়।</a:t>
              </a:r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319487" y="4180750"/>
            <a:ext cx="2231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বামের টেক্সট বক্সে করুন। হাইড করতে পুনরায় ক্লিক করুন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6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239" y="163078"/>
            <a:ext cx="528036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reflection blurRad="6350" stA="50000" endA="300" endPos="55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পাট চাষোপযোগী মাটির বৈশিষ্ট্যঃ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83689" y="176755"/>
            <a:ext cx="6225162" cy="6436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825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109" y="4180750"/>
            <a:ext cx="2266122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মাটির প্রকৃতি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109" y="4997161"/>
            <a:ext cx="2266122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জমির উচ্চতা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16472" y="5875315"/>
                <a:ext cx="4525980" cy="646331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মাটির অম্লত্ব</a:t>
                </a:r>
                <a:r>
                  <a:rPr lang="en-US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/</a:t>
                </a:r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ক্ষারত্ব মান</a:t>
                </a:r>
                <a:r>
                  <a:rPr lang="en-US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360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𝑃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𝐻</m:t>
                        </m:r>
                      </m:sup>
                    </m:sSup>
                  </m:oMath>
                </a14:m>
                <a:r>
                  <a:rPr lang="en-US" sz="3600" b="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NikoshBAN" panose="02000000000000000000" pitchFamily="2" charset="0"/>
                      </a:rPr>
                      <m:t> </m:t>
                    </m:r>
                  </m:oMath>
                </a14:m>
                <a:endParaRPr lang="en-US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72" y="5875315"/>
                <a:ext cx="4525980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9" y="974984"/>
            <a:ext cx="5208455" cy="320576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820303" y="360632"/>
            <a:ext cx="6027873" cy="6130328"/>
            <a:chOff x="5820303" y="360632"/>
            <a:chExt cx="6027873" cy="6130328"/>
          </a:xfrm>
        </p:grpSpPr>
        <p:sp>
          <p:nvSpPr>
            <p:cNvPr id="22" name="Rectangle 21"/>
            <p:cNvSpPr/>
            <p:nvPr/>
          </p:nvSpPr>
          <p:spPr>
            <a:xfrm>
              <a:off x="5820303" y="5290631"/>
              <a:ext cx="602787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দোঁআশ বা বেলে-দোঁআশ মাটি পাট চাষে বেশি উপযোগী।</a:t>
              </a:r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276" y="360632"/>
              <a:ext cx="5914296" cy="446644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6" name="Group 25"/>
          <p:cNvGrpSpPr/>
          <p:nvPr/>
        </p:nvGrpSpPr>
        <p:grpSpPr>
          <a:xfrm>
            <a:off x="5749949" y="324656"/>
            <a:ext cx="6096000" cy="6331149"/>
            <a:chOff x="5749949" y="324656"/>
            <a:chExt cx="6096000" cy="6331149"/>
          </a:xfrm>
        </p:grpSpPr>
        <p:sp>
          <p:nvSpPr>
            <p:cNvPr id="27" name="Rectangle 26"/>
            <p:cNvSpPr/>
            <p:nvPr/>
          </p:nvSpPr>
          <p:spPr>
            <a:xfrm>
              <a:off x="5749949" y="4901479"/>
              <a:ext cx="6096000" cy="175432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নদ-নদীর পলিবাহিত উর্বর সমতল ভূমিতে পাট ভালো হয়</a:t>
              </a:r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। নদীবাহিত </a:t>
              </a:r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গভীর পলি মাটি পাট চাষের উপযোগী।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8956" y="2717539"/>
              <a:ext cx="2910196" cy="210954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020"/>
            <a:stretch/>
          </p:blipFill>
          <p:spPr>
            <a:xfrm>
              <a:off x="5850685" y="2782957"/>
              <a:ext cx="2878894" cy="1948069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4181" y="324658"/>
              <a:ext cx="3849905" cy="22161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5688" y="324656"/>
              <a:ext cx="1790700" cy="221611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32" name="Group 31"/>
          <p:cNvGrpSpPr/>
          <p:nvPr/>
        </p:nvGrpSpPr>
        <p:grpSpPr>
          <a:xfrm>
            <a:off x="5781730" y="318433"/>
            <a:ext cx="6007242" cy="6294402"/>
            <a:chOff x="5781730" y="318433"/>
            <a:chExt cx="6007242" cy="629440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730" y="318433"/>
              <a:ext cx="6007242" cy="5094073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5846992" y="5412506"/>
              <a:ext cx="587671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মাটির অম্লাত্নক-ক্ষারত্নক মাত্রা ৬.০-৭.০ হলে গম চাষ ভাল হয়।</a:t>
              </a:r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319487" y="4180750"/>
            <a:ext cx="2231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বামের টেক্সট বক্সে করুন। হাইড করতে পুনরায় ক্লিক করুন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39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050" y="163078"/>
            <a:ext cx="535461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reflection blurRad="6350" stA="50000" endA="300" endPos="55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ডাল চাষোপযোগী মাটির বৈশিষ্ট্যঃ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83689" y="176755"/>
            <a:ext cx="6225162" cy="6436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825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109" y="4180750"/>
            <a:ext cx="2266122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মাটির প্রকৃতি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109" y="4997161"/>
            <a:ext cx="2266122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জমির উচ্চতা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16472" y="5875315"/>
                <a:ext cx="4525980" cy="646331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মাটির অম্লত্ব</a:t>
                </a:r>
                <a:r>
                  <a:rPr lang="en-US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/</a:t>
                </a:r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ক্ষারত্ব মান</a:t>
                </a:r>
                <a:r>
                  <a:rPr lang="en-US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360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𝑃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𝐻</m:t>
                        </m:r>
                      </m:sup>
                    </m:sSup>
                  </m:oMath>
                </a14:m>
                <a:r>
                  <a:rPr lang="en-US" sz="3600" b="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NikoshBAN" panose="02000000000000000000" pitchFamily="2" charset="0"/>
                      </a:rPr>
                      <m:t> </m:t>
                    </m:r>
                  </m:oMath>
                </a14:m>
                <a:endParaRPr lang="en-US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72" y="5875315"/>
                <a:ext cx="4525980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5" y="1057320"/>
            <a:ext cx="5139973" cy="3037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5812850" y="365079"/>
            <a:ext cx="6157027" cy="6297237"/>
            <a:chOff x="5812850" y="365079"/>
            <a:chExt cx="6157027" cy="6297237"/>
          </a:xfrm>
        </p:grpSpPr>
        <p:sp>
          <p:nvSpPr>
            <p:cNvPr id="6" name="Rectangle 5"/>
            <p:cNvSpPr/>
            <p:nvPr/>
          </p:nvSpPr>
          <p:spPr>
            <a:xfrm>
              <a:off x="5812850" y="4907990"/>
              <a:ext cx="615702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দোঁআশ, বেলে-দোঁআশ, এটেল-দোঁআশ এবং পলি-দোআঁশ মাটি ডাল চাষে বেশি উপযোগী।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077" y="365079"/>
              <a:ext cx="5923557" cy="443587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209880" y="281330"/>
            <a:ext cx="5513832" cy="6278667"/>
            <a:chOff x="6209880" y="281330"/>
            <a:chExt cx="5513832" cy="6278667"/>
          </a:xfrm>
        </p:grpSpPr>
        <p:sp>
          <p:nvSpPr>
            <p:cNvPr id="17" name="Rectangle 16"/>
            <p:cNvSpPr/>
            <p:nvPr/>
          </p:nvSpPr>
          <p:spPr>
            <a:xfrm>
              <a:off x="6209880" y="6036777"/>
              <a:ext cx="55138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n-IN" sz="2800" dirty="0">
                  <a:latin typeface="NikoshBAN" panose="02000000000000000000" pitchFamily="2" charset="0"/>
                  <a:cs typeface="NikoshBAN" panose="02000000000000000000" pitchFamily="2" charset="0"/>
                </a:rPr>
                <a:t>উঁচু, মাঝারি উঁচু জমি ডাল চাষের জন্য উপযোগী।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510" y="281330"/>
              <a:ext cx="5131529" cy="25527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737" y="2951472"/>
              <a:ext cx="5084302" cy="303246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0" name="Group 19"/>
          <p:cNvGrpSpPr/>
          <p:nvPr/>
        </p:nvGrpSpPr>
        <p:grpSpPr>
          <a:xfrm>
            <a:off x="5781730" y="318433"/>
            <a:ext cx="6007242" cy="6294402"/>
            <a:chOff x="5781730" y="318433"/>
            <a:chExt cx="6007242" cy="629440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730" y="318433"/>
              <a:ext cx="6007242" cy="5094073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5846992" y="5412506"/>
              <a:ext cx="587671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নিরপেক্ষ বা ক্ষারীয় চুনযুক্ত মাটিতে ডাল ভালো হয়।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316760" y="4314405"/>
            <a:ext cx="2231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বামের টেক্সট বক্সে করুন। হাইড করতে পুনরায় ক্লিক করুন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1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472" y="176755"/>
            <a:ext cx="5280369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reflection blurRad="6350" stA="50000" endA="300" endPos="55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গোল আলু </a:t>
            </a: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চাষোপযোগী মাটির বৈশিষ্ট্যঃ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83689" y="176755"/>
            <a:ext cx="6225162" cy="6436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825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109" y="4442010"/>
            <a:ext cx="2266122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মাটির প্রকৃতি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109" y="5245358"/>
            <a:ext cx="2266122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জমির উচ্চতা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16472" y="6058197"/>
                <a:ext cx="4525980" cy="646331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মাটির অম্লত্ব</a:t>
                </a:r>
                <a:r>
                  <a:rPr lang="en-US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/</a:t>
                </a:r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ক্ষারত্ব মান</a:t>
                </a:r>
                <a:r>
                  <a:rPr lang="en-US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360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𝑃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𝐻</m:t>
                        </m:r>
                      </m:sup>
                    </m:sSup>
                  </m:oMath>
                </a14:m>
                <a:r>
                  <a:rPr lang="en-US" sz="3600" b="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NikoshBAN" panose="02000000000000000000" pitchFamily="2" charset="0"/>
                      </a:rPr>
                      <m:t> </m:t>
                    </m:r>
                  </m:oMath>
                </a14:m>
                <a:endParaRPr lang="en-US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72" y="6058197"/>
                <a:ext cx="4525980" cy="64633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" r="6937"/>
          <a:stretch/>
        </p:blipFill>
        <p:spPr>
          <a:xfrm>
            <a:off x="355110" y="1618022"/>
            <a:ext cx="4713280" cy="2704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5814843" y="372232"/>
            <a:ext cx="5962854" cy="6247755"/>
            <a:chOff x="5814843" y="372232"/>
            <a:chExt cx="5962854" cy="6247755"/>
          </a:xfrm>
        </p:grpSpPr>
        <p:sp>
          <p:nvSpPr>
            <p:cNvPr id="6" name="Rectangle 5"/>
            <p:cNvSpPr/>
            <p:nvPr/>
          </p:nvSpPr>
          <p:spPr>
            <a:xfrm>
              <a:off x="5814843" y="4865661"/>
              <a:ext cx="596285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দোঁআশ বা বেলে-দোঁআশ মাটি আলু চাষে বেশি উপযোগী</a:t>
              </a:r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। </a:t>
              </a:r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মাটিতে প্রচুর জৈব পদার্থ থাকতে হবে</a:t>
              </a:r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।</a:t>
              </a:r>
              <a:endParaRPr lang="bn-IN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2690" y="372232"/>
              <a:ext cx="5624875" cy="450649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5811948" y="294321"/>
            <a:ext cx="5994400" cy="5904410"/>
            <a:chOff x="5811948" y="294321"/>
            <a:chExt cx="5994400" cy="590441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948" y="294321"/>
              <a:ext cx="5994400" cy="45212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6125460" y="4998402"/>
              <a:ext cx="568088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মাটি বায়ু চলাচলযোগ্য ও ঢিলেঢালা সমতল হতে হবে।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81730" y="318433"/>
            <a:ext cx="6007242" cy="6294402"/>
            <a:chOff x="5781730" y="318433"/>
            <a:chExt cx="6007242" cy="629440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730" y="318433"/>
              <a:ext cx="6007242" cy="509407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846992" y="5412506"/>
              <a:ext cx="587671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মাটির অম্লমানের মাত্রা ৬-৭ এর মধ্যে থাকতে হবে।</a:t>
              </a:r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319470" y="4682772"/>
            <a:ext cx="2231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বামের টেক্সট বক্সে করুন। হাইড করতে পুনরায় ক্লিক করুন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4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4522" y="124223"/>
            <a:ext cx="528033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reflection blurRad="6350" stA="50000" endA="300" endPos="55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টমেটো চাষোপযোগী মাটির বৈশিষ্ট্যঃ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83689" y="176755"/>
            <a:ext cx="6225162" cy="6436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82550"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109" y="4180750"/>
            <a:ext cx="2266122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মাটির প্রকৃতি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109" y="4997161"/>
            <a:ext cx="2266122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জমির উচ্চতা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16472" y="5875315"/>
                <a:ext cx="4525980" cy="646331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মাটির অম্লত্ব</a:t>
                </a:r>
                <a:r>
                  <a:rPr lang="en-US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/</a:t>
                </a:r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ক্ষারত্ব মান</a:t>
                </a:r>
                <a:r>
                  <a:rPr lang="en-US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360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𝑃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𝐻</m:t>
                        </m:r>
                      </m:sup>
                    </m:sSup>
                  </m:oMath>
                </a14:m>
                <a:r>
                  <a:rPr lang="en-US" sz="3600" b="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NikoshBAN" panose="02000000000000000000" pitchFamily="2" charset="0"/>
                      </a:rPr>
                      <m:t> </m:t>
                    </m:r>
                  </m:oMath>
                </a14:m>
                <a:endParaRPr lang="en-US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72" y="5875315"/>
                <a:ext cx="4525980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5759773" y="259026"/>
            <a:ext cx="6028953" cy="6137715"/>
            <a:chOff x="5759773" y="259026"/>
            <a:chExt cx="6028953" cy="61377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773" y="259026"/>
              <a:ext cx="6028953" cy="456805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5975882" y="4827081"/>
              <a:ext cx="564077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3200" dirty="0">
                  <a:latin typeface="NikoshBAN" panose="02000000000000000000" pitchFamily="2" charset="0"/>
                  <a:cs typeface="NikoshBAN" panose="02000000000000000000" pitchFamily="2" charset="0"/>
                </a:rPr>
                <a:t>কংকর ও বেলেমাটি ছাড়া সব মাটিই টমেটো চাষের উপযোগী। দোঁআশ বা বেলে-দোঁআশ মাটি টমেটো চাষে বেশি উপযোগী</a:t>
              </a:r>
              <a:r>
                <a:rPr lang="bn-IN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।</a:t>
              </a:r>
              <a:endParaRPr lang="bn-IN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2" y="894085"/>
            <a:ext cx="4893581" cy="3132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4" name="Group 23"/>
          <p:cNvGrpSpPr/>
          <p:nvPr/>
        </p:nvGrpSpPr>
        <p:grpSpPr>
          <a:xfrm>
            <a:off x="5978801" y="419388"/>
            <a:ext cx="5942929" cy="5940130"/>
            <a:chOff x="5978801" y="419388"/>
            <a:chExt cx="5942929" cy="5940130"/>
          </a:xfrm>
        </p:grpSpPr>
        <p:sp>
          <p:nvSpPr>
            <p:cNvPr id="25" name="Rectangle 24"/>
            <p:cNvSpPr/>
            <p:nvPr/>
          </p:nvSpPr>
          <p:spPr>
            <a:xfrm>
              <a:off x="6240842" y="5159189"/>
              <a:ext cx="568088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মাটি বায়ু চলাচলযোগ্য ও ঢিলেঢালা সমতল হতে হবে।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801" y="419388"/>
              <a:ext cx="5734644" cy="449716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7" name="Group 26"/>
          <p:cNvGrpSpPr/>
          <p:nvPr/>
        </p:nvGrpSpPr>
        <p:grpSpPr>
          <a:xfrm>
            <a:off x="5781730" y="318433"/>
            <a:ext cx="6007242" cy="6171291"/>
            <a:chOff x="5781730" y="318433"/>
            <a:chExt cx="6007242" cy="617129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730" y="318433"/>
              <a:ext cx="6007242" cy="509407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5846992" y="5412506"/>
                  <a:ext cx="5876717" cy="107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bn-IN" sz="3200" dirty="0">
                      <a:latin typeface="NikoshBAN" panose="02000000000000000000" pitchFamily="2" charset="0"/>
                      <a:cs typeface="NikoshBAN" panose="02000000000000000000" pitchFamily="2" charset="0"/>
                    </a:rPr>
                    <a:t>মাটির আম্লমান মাত্রা নিরপেক্ষ </a:t>
                  </a:r>
                  <a:r>
                    <a:rPr lang="bn-IN" sz="3200" dirty="0" smtClean="0">
                      <a:latin typeface="NikoshBAN" panose="02000000000000000000" pitchFamily="2" charset="0"/>
                      <a:cs typeface="NikoshBAN" panose="02000000000000000000" pitchFamily="2" charset="0"/>
                    </a:rPr>
                    <a:t>মাত্রার(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pt-BR" sz="3200" i="1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  <m:t>𝐻</m:t>
                          </m:r>
                        </m:sup>
                      </m:sSup>
                    </m:oMath>
                  </a14:m>
                  <a:r>
                    <a:rPr lang="bn-IN" sz="3200" dirty="0" smtClean="0">
                      <a:latin typeface="NikoshBAN" panose="02000000000000000000" pitchFamily="2" charset="0"/>
                      <a:cs typeface="NikoshBAN" panose="02000000000000000000" pitchFamily="2" charset="0"/>
                    </a:rPr>
                    <a:t>=৭) </a:t>
                  </a:r>
                  <a:r>
                    <a:rPr lang="bn-IN" sz="3200" dirty="0">
                      <a:latin typeface="NikoshBAN" panose="02000000000000000000" pitchFamily="2" charset="0"/>
                      <a:cs typeface="NikoshBAN" panose="02000000000000000000" pitchFamily="2" charset="0"/>
                    </a:rPr>
                    <a:t>কাছাকাছি </a:t>
                  </a:r>
                  <a:r>
                    <a:rPr lang="bn-IN" sz="3200" dirty="0" smtClean="0">
                      <a:latin typeface="NikoshBAN" panose="02000000000000000000" pitchFamily="2" charset="0"/>
                      <a:cs typeface="NikoshBAN" panose="02000000000000000000" pitchFamily="2" charset="0"/>
                    </a:rPr>
                    <a:t>থাকলে ভাল </a:t>
                  </a:r>
                  <a:r>
                    <a:rPr lang="bn-IN" sz="3200" dirty="0">
                      <a:latin typeface="NikoshBAN" panose="02000000000000000000" pitchFamily="2" charset="0"/>
                      <a:cs typeface="NikoshBAN" panose="02000000000000000000" pitchFamily="2" charset="0"/>
                    </a:rPr>
                    <a:t>হয়।</a:t>
                  </a:r>
                  <a:endParaRPr lang="en-US" sz="3200" dirty="0">
                    <a:latin typeface="NikoshBAN" panose="02000000000000000000" pitchFamily="2" charset="0"/>
                    <a:cs typeface="NikoshBAN" panose="02000000000000000000" pitchFamily="2" charset="0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6992" y="5412506"/>
                  <a:ext cx="5876717" cy="107721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593" t="-6780" r="-4253" b="-175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extBox 18"/>
          <p:cNvSpPr txBox="1"/>
          <p:nvPr/>
        </p:nvSpPr>
        <p:spPr>
          <a:xfrm>
            <a:off x="3319487" y="4180750"/>
            <a:ext cx="2231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বামের টেক্সট বক্সে করুন। হাইড করতে পুনরায় ক্লিক করুন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83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6769" y="5019548"/>
            <a:ext cx="78914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চিত্রের ফসল দুটির চাষোপযোগী মাটির পার্থক্য লিখ।</a:t>
            </a:r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				সময়ঃ ০৫ মিনিট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088" y="113052"/>
            <a:ext cx="3596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জোড়ায় কাজঃ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1"/>
          <a:stretch/>
        </p:blipFill>
        <p:spPr>
          <a:xfrm>
            <a:off x="6493566" y="924627"/>
            <a:ext cx="5486400" cy="3456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3469" y="4487278"/>
            <a:ext cx="1123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চিত্র-১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4373217"/>
            <a:ext cx="1123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চিত্র-২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93" y="938175"/>
            <a:ext cx="5688717" cy="35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43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33" y="232371"/>
            <a:ext cx="1084401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মৃত্তিকাভিত্তিক পরিবেশ অঞ্চলের বৈশিষ্ট্য অনুযায়ী ফসল নির্বাচনঃ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192" y="1435901"/>
            <a:ext cx="102129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মাটির গঠন ও প্রকৃতি অনুযায়ী বাংলাদেশের ৩০টি কৃষি পরিবেশ অঞ্চলকে ৫টি ভাগে ভাগ করা হয়েছে।</a:t>
            </a:r>
          </a:p>
          <a:p>
            <a:endParaRPr lang="bn-IN" sz="36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742950" indent="-742950">
              <a:buAutoNum type="arabicParenR"/>
            </a:pP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দোআঁশ ও পলি দোআঁশ মাটি অঞ্চল</a:t>
            </a:r>
          </a:p>
          <a:p>
            <a:pPr marL="742950" indent="-742950">
              <a:buAutoNum type="arabicParenR"/>
            </a:pP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কাদা মাটি অঞ্চল</a:t>
            </a:r>
          </a:p>
          <a:p>
            <a:pPr marL="742950" indent="-742950">
              <a:buAutoNum type="arabicParenR"/>
            </a:pP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বরেন্দ্র ও মধুপুর অঞ্চল</a:t>
            </a:r>
          </a:p>
          <a:p>
            <a:pPr marL="742950" indent="-742950">
              <a:buAutoNum type="arabicParenR"/>
            </a:pP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পাহাড়ি ও পাদভূমি অঞ্চল</a:t>
            </a:r>
          </a:p>
          <a:p>
            <a:pPr marL="742950" indent="-742950">
              <a:buAutoNum type="arabicParenR"/>
            </a:pP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উপকূলীয় অঞ্চল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360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0" y="92799"/>
          <a:ext cx="12192000" cy="674588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215944"/>
                <a:gridCol w="6976056"/>
              </a:tblGrid>
              <a:tr h="692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36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মৃত্তিকা</a:t>
                      </a:r>
                      <a:r>
                        <a:rPr lang="bn-IN" sz="36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ভিত্তিক অঞ্চল</a:t>
                      </a:r>
                      <a:endParaRPr lang="en-US" sz="360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36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চাষ</a:t>
                      </a:r>
                      <a:r>
                        <a:rPr lang="bn-IN" sz="36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উপযোগী ফসল</a:t>
                      </a:r>
                    </a:p>
                  </a:txBody>
                  <a:tcPr/>
                </a:tc>
              </a:tr>
              <a:tr h="6053071">
                <a:tc>
                  <a:txBody>
                    <a:bodyPr/>
                    <a:lstStyle/>
                    <a:p>
                      <a:endParaRPr lang="en-US" sz="36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268" y="6060350"/>
            <a:ext cx="487980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১) দোআঁশ ও পলি দোআঁশ মাটি অঞ্চল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80339" y="837126"/>
            <a:ext cx="283335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বৃষ্টিনির্ভর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ফসলঃ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" y="837125"/>
            <a:ext cx="5188837" cy="47015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280339" y="1534973"/>
            <a:ext cx="6888610" cy="5362910"/>
            <a:chOff x="5280339" y="1534973"/>
            <a:chExt cx="6888610" cy="5362910"/>
          </a:xfrm>
        </p:grpSpPr>
        <p:grpSp>
          <p:nvGrpSpPr>
            <p:cNvPr id="7" name="Group 6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2">
                <a:lumMod val="20000"/>
                <a:lumOff val="8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3" name="Rectangle 2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রবি </a:t>
                </a:r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মৌসুমঃ</a:t>
                </a:r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4855" y="2105380"/>
              <a:ext cx="2314303" cy="173572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4910" y="2110901"/>
              <a:ext cx="1823840" cy="168924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4855" y="4628040"/>
              <a:ext cx="2177499" cy="173572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354" y="4628040"/>
              <a:ext cx="2579501" cy="173572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4805" y="4628039"/>
              <a:ext cx="2014144" cy="17357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4500" y="2105380"/>
              <a:ext cx="2340265" cy="169476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891228" y="3800148"/>
              <a:ext cx="7838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গম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113691" y="3800148"/>
              <a:ext cx="8343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মুলা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89225" y="6313108"/>
              <a:ext cx="1364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ফুলকপি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956593" y="6273225"/>
              <a:ext cx="1364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বাধাকপি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559970" y="6281691"/>
              <a:ext cx="1092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ঢেঁড়স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949646" y="3750877"/>
              <a:ext cx="16714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চিনা বাদাম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257288" y="1556850"/>
            <a:ext cx="6851560" cy="5248141"/>
            <a:chOff x="5104888" y="1404450"/>
            <a:chExt cx="6851560" cy="5248141"/>
          </a:xfrm>
        </p:grpSpPr>
        <p:grpSp>
          <p:nvGrpSpPr>
            <p:cNvPr id="23" name="Group 22"/>
            <p:cNvGrpSpPr/>
            <p:nvPr/>
          </p:nvGrpSpPr>
          <p:grpSpPr>
            <a:xfrm>
              <a:off x="5104888" y="1404450"/>
              <a:ext cx="6851560" cy="5248141"/>
              <a:chOff x="5145669" y="1872142"/>
              <a:chExt cx="6851560" cy="5248141"/>
            </a:xfrm>
            <a:solidFill>
              <a:schemeClr val="accent2">
                <a:lumMod val="20000"/>
                <a:lumOff val="8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32" name="Rectangle 31"/>
              <p:cNvSpPr/>
              <p:nvPr/>
            </p:nvSpPr>
            <p:spPr>
              <a:xfrm>
                <a:off x="5145669" y="1872142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খরিপ-১</a:t>
                </a: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8574" y="2087880"/>
              <a:ext cx="3246399" cy="214312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0724" y="2087880"/>
              <a:ext cx="3196233" cy="208655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28"/>
            <a:stretch/>
          </p:blipFill>
          <p:spPr>
            <a:xfrm>
              <a:off x="5420813" y="4280999"/>
              <a:ext cx="3492600" cy="237159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530" y="4296265"/>
              <a:ext cx="2462252" cy="235632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505226" y="2056071"/>
              <a:ext cx="1969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রোপা আউশ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146617" y="2056070"/>
              <a:ext cx="19572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বোনা আমন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804452" y="4479235"/>
              <a:ext cx="1563757" cy="662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কাউন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291531" y="4509278"/>
              <a:ext cx="12306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ধৈঞ্চা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10390" y="1600200"/>
            <a:ext cx="6851560" cy="5248141"/>
            <a:chOff x="5280339" y="1534973"/>
            <a:chExt cx="6851560" cy="5248141"/>
          </a:xfrm>
        </p:grpSpPr>
        <p:grpSp>
          <p:nvGrpSpPr>
            <p:cNvPr id="35" name="Group 34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2">
                <a:lumMod val="20000"/>
                <a:lumOff val="8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38" name="Rectangle 37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খরিপ-২</a:t>
                </a:r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315" y="2089864"/>
              <a:ext cx="5986194" cy="393253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602263" y="6143039"/>
              <a:ext cx="62962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রোপা আমন (স্থানীয় উন্নত জাত ও উফশী)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259123" y="828206"/>
            <a:ext cx="2833352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সেচনির্ভর ফসলঃ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5287339" y="1620299"/>
            <a:ext cx="6851560" cy="5248141"/>
            <a:chOff x="5280339" y="1534973"/>
            <a:chExt cx="6851560" cy="5248141"/>
          </a:xfrm>
        </p:grpSpPr>
        <p:grpSp>
          <p:nvGrpSpPr>
            <p:cNvPr id="42" name="Group 41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51" name="Rectangle 50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রবি </a:t>
                </a:r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মৌসুমঃ</a:t>
                </a:r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692" y="2088106"/>
              <a:ext cx="3073671" cy="2070937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692" y="4210557"/>
              <a:ext cx="3188563" cy="232087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0716" y="2088105"/>
              <a:ext cx="3503339" cy="2070937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61"/>
            <a:stretch/>
          </p:blipFill>
          <p:spPr>
            <a:xfrm>
              <a:off x="8565608" y="4219154"/>
              <a:ext cx="3388447" cy="231227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7030763" y="1983982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বোরো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495114" y="2128859"/>
              <a:ext cx="14199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পিয়াজ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730763" y="4136854"/>
              <a:ext cx="719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মুগ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998926" y="4219154"/>
              <a:ext cx="916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আলু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257288" y="1608366"/>
            <a:ext cx="6851560" cy="5248141"/>
            <a:chOff x="5280339" y="1534973"/>
            <a:chExt cx="6851560" cy="5248141"/>
          </a:xfrm>
        </p:grpSpPr>
        <p:grpSp>
          <p:nvGrpSpPr>
            <p:cNvPr id="54" name="Group 53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63" name="Rectangle 62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খরিপ-১</a:t>
                </a:r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8574" y="2087880"/>
              <a:ext cx="3246399" cy="2143125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6505226" y="2056071"/>
              <a:ext cx="1969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রোপা আউশ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3208" y="2087880"/>
              <a:ext cx="3122369" cy="2168826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8574" y="4393230"/>
              <a:ext cx="3354073" cy="2227658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3208" y="4393230"/>
              <a:ext cx="3198480" cy="222765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0776857" y="2181304"/>
              <a:ext cx="11495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তিল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438574" y="4506686"/>
              <a:ext cx="14063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ভুট্টা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0263449" y="6111081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পাট(তোষা)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300666" y="1596433"/>
            <a:ext cx="6851560" cy="5248141"/>
            <a:chOff x="5280339" y="1534973"/>
            <a:chExt cx="6851560" cy="5248141"/>
          </a:xfrm>
        </p:grpSpPr>
        <p:grpSp>
          <p:nvGrpSpPr>
            <p:cNvPr id="66" name="Group 65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69" name="Rectangle 68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খরিপ-২</a:t>
                </a:r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315" y="2089864"/>
              <a:ext cx="5986194" cy="3932536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5602263" y="6143039"/>
              <a:ext cx="62962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রোপা আমন (স্থানীয় উন্নত জাত ও উফশী)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98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5507" y="112295"/>
            <a:ext cx="11869270" cy="6577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51679" y="300942"/>
            <a:ext cx="3417313" cy="1031705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পাঠ পরিচিতি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35574" y="1897555"/>
            <a:ext cx="4219079" cy="422709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শ্রেণিঃ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নবম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/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দশম</a:t>
            </a:r>
            <a:endParaRPr lang="bn-IN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4800" dirty="0">
                <a:latin typeface="NikoshBAN" panose="02000000000000000000" pitchFamily="2" charset="0"/>
                <a:cs typeface="NikoshBAN" panose="02000000000000000000" pitchFamily="2" charset="0"/>
              </a:rPr>
              <a:t>বিষয়ঃ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endParaRPr lang="bn-IN" sz="48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মোট শিক্ষার্থীঃ ৬০ </a:t>
            </a:r>
          </a:p>
          <a:p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সময়ঃ </a:t>
            </a:r>
            <a:r>
              <a:rPr lang="bn-IN" sz="4800" dirty="0">
                <a:latin typeface="NikoshBAN" panose="02000000000000000000" pitchFamily="2" charset="0"/>
                <a:cs typeface="NikoshBAN" panose="02000000000000000000" pitchFamily="2" charset="0"/>
              </a:rPr>
              <a:t>৫০ মিনিট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07" y="1521294"/>
            <a:ext cx="3304667" cy="4410426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2245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92799"/>
          <a:ext cx="12192000" cy="679739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215944"/>
                <a:gridCol w="6976056"/>
              </a:tblGrid>
              <a:tr h="692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36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মৃত্তিকা</a:t>
                      </a:r>
                      <a:r>
                        <a:rPr lang="bn-IN" sz="36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ভিত্তিক অঞ্চল</a:t>
                      </a:r>
                      <a:endParaRPr lang="en-US" sz="360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36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চাষ</a:t>
                      </a:r>
                      <a:r>
                        <a:rPr lang="bn-IN" sz="36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উপযোগী ফসল</a:t>
                      </a:r>
                    </a:p>
                  </a:txBody>
                  <a:tcPr/>
                </a:tc>
              </a:tr>
              <a:tr h="6104586">
                <a:tc>
                  <a:txBody>
                    <a:bodyPr/>
                    <a:lstStyle/>
                    <a:p>
                      <a:endParaRPr lang="en-US" sz="36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14401" y="6073602"/>
            <a:ext cx="275608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২) কাদা মাটি অঞ্চল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8" y="899614"/>
            <a:ext cx="5003749" cy="46265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215944" y="867427"/>
            <a:ext cx="6873025" cy="5998226"/>
            <a:chOff x="5215944" y="867427"/>
            <a:chExt cx="6873025" cy="5998226"/>
          </a:xfrm>
        </p:grpSpPr>
        <p:sp>
          <p:nvSpPr>
            <p:cNvPr id="6" name="TextBox 5"/>
            <p:cNvSpPr txBox="1"/>
            <p:nvPr/>
          </p:nvSpPr>
          <p:spPr>
            <a:xfrm>
              <a:off x="5215944" y="5665324"/>
              <a:ext cx="6873025" cy="120032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বৃষ্টিনির্ভর বা সেচনির্ভর উভয় ক্ষেত্রেই এই </a:t>
              </a:r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অঞ্চলের </a:t>
              </a:r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প্রধান ফসল ধান।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237409" y="867427"/>
              <a:ext cx="6851560" cy="4797897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bn-IN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092" y="926116"/>
              <a:ext cx="6672125" cy="460004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237409" y="858240"/>
            <a:ext cx="6873025" cy="5998226"/>
            <a:chOff x="5215944" y="867427"/>
            <a:chExt cx="6873025" cy="5998226"/>
          </a:xfrm>
        </p:grpSpPr>
        <p:sp>
          <p:nvSpPr>
            <p:cNvPr id="10" name="TextBox 9"/>
            <p:cNvSpPr txBox="1"/>
            <p:nvPr/>
          </p:nvSpPr>
          <p:spPr>
            <a:xfrm>
              <a:off x="5215944" y="5665324"/>
              <a:ext cx="6873025" cy="120032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রবি মৌসুমে সেচের ব্যবস্থা থাকলে কিছু পরিমান অন্যান্য ফসলো চাষ জন্মে।</a:t>
              </a:r>
              <a:endParaRPr lang="bn-IN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237409" y="867427"/>
              <a:ext cx="6851560" cy="4797897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bn-IN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1989" y="1114287"/>
              <a:ext cx="3251200" cy="2032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79"/>
            <a:stretch/>
          </p:blipFill>
          <p:spPr>
            <a:xfrm>
              <a:off x="9090991" y="1114287"/>
              <a:ext cx="2796209" cy="194696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8865" y="3393147"/>
              <a:ext cx="3397448" cy="191227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0990" y="3266374"/>
              <a:ext cx="2796209" cy="1915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062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0" y="92799"/>
          <a:ext cx="12192000" cy="674588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215944"/>
                <a:gridCol w="6976056"/>
              </a:tblGrid>
              <a:tr h="692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36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মৃত্তিকা</a:t>
                      </a:r>
                      <a:r>
                        <a:rPr lang="bn-IN" sz="36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ভিত্তিক অঞ্চল</a:t>
                      </a:r>
                      <a:endParaRPr lang="en-US" sz="360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36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চাষ</a:t>
                      </a:r>
                      <a:r>
                        <a:rPr lang="bn-IN" sz="36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উপযোগী ফসল</a:t>
                      </a:r>
                    </a:p>
                  </a:txBody>
                  <a:tcPr/>
                </a:tc>
              </a:tr>
              <a:tr h="6053071">
                <a:tc>
                  <a:txBody>
                    <a:bodyPr/>
                    <a:lstStyle/>
                    <a:p>
                      <a:endParaRPr lang="en-US" sz="36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58707" y="6030487"/>
            <a:ext cx="335917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৩)বরেন্দ্র </a:t>
            </a:r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ও মধুপুর অঞ্চল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80339" y="837126"/>
            <a:ext cx="283335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বৃষ্টিনির্ভর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ফসলঃ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9" y="903515"/>
            <a:ext cx="4972894" cy="4608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5280339" y="1534973"/>
            <a:ext cx="6851560" cy="5248141"/>
            <a:chOff x="5280339" y="1534973"/>
            <a:chExt cx="6851560" cy="5248141"/>
          </a:xfrm>
        </p:grpSpPr>
        <p:grpSp>
          <p:nvGrpSpPr>
            <p:cNvPr id="7" name="Group 6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2">
                <a:lumMod val="20000"/>
                <a:lumOff val="8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3" name="Rectangle 2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রবি </a:t>
                </a:r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মৌসুমঃ</a:t>
                </a:r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68"/>
            <a:stretch/>
          </p:blipFill>
          <p:spPr>
            <a:xfrm>
              <a:off x="5410155" y="2189574"/>
              <a:ext cx="2573720" cy="203652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7428" y="2189574"/>
              <a:ext cx="3397448" cy="203652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154" y="4868214"/>
              <a:ext cx="2630849" cy="174704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1524" y="4868214"/>
              <a:ext cx="3173352" cy="175081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145787" y="2108414"/>
              <a:ext cx="895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আখ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070679" y="2108414"/>
              <a:ext cx="824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আ</a:t>
              </a:r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লু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41387" y="4786888"/>
              <a:ext cx="8832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মসুর</a:t>
              </a:r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004787" y="4925387"/>
              <a:ext cx="95571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ছোলা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276591" y="1534973"/>
            <a:ext cx="6911661" cy="5248141"/>
            <a:chOff x="5280339" y="1534973"/>
            <a:chExt cx="6911661" cy="5248141"/>
          </a:xfrm>
        </p:grpSpPr>
        <p:grpSp>
          <p:nvGrpSpPr>
            <p:cNvPr id="55" name="Group 54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2">
                <a:lumMod val="20000"/>
                <a:lumOff val="8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62" name="Rectangle 61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খরিপ-১</a:t>
                </a:r>
              </a:p>
            </p:txBody>
          </p:sp>
        </p:grp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28"/>
            <a:stretch/>
          </p:blipFill>
          <p:spPr>
            <a:xfrm>
              <a:off x="5420813" y="4479235"/>
              <a:ext cx="3332184" cy="2173356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804452" y="4479235"/>
              <a:ext cx="1563757" cy="662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কাউন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3208" y="4479234"/>
              <a:ext cx="3198480" cy="214165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11353860" y="4361527"/>
              <a:ext cx="838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পাট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188" y="1700011"/>
              <a:ext cx="4381500" cy="2637103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10072548" y="1700011"/>
              <a:ext cx="1969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বোনা আউশ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276591" y="1534973"/>
            <a:ext cx="6851560" cy="5248141"/>
            <a:chOff x="5280339" y="1534973"/>
            <a:chExt cx="6851560" cy="5248141"/>
          </a:xfrm>
        </p:grpSpPr>
        <p:grpSp>
          <p:nvGrpSpPr>
            <p:cNvPr id="65" name="Group 64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2">
                <a:lumMod val="20000"/>
                <a:lumOff val="8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68" name="Rectangle 67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খরিপ-২</a:t>
                </a:r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315" y="2089864"/>
              <a:ext cx="5986194" cy="3932536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5602263" y="6143039"/>
              <a:ext cx="62962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রোপা আমন (স্থানীয় উন্নত জাত ও উফশী)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5280339" y="837126"/>
            <a:ext cx="2833352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সেচনির্ভর ফসলঃ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5280339" y="1534973"/>
            <a:ext cx="6863205" cy="5248141"/>
            <a:chOff x="5280339" y="1534973"/>
            <a:chExt cx="6863205" cy="5248141"/>
          </a:xfrm>
        </p:grpSpPr>
        <p:grpSp>
          <p:nvGrpSpPr>
            <p:cNvPr id="72" name="Group 71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81" name="Rectangle 80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রবি </a:t>
                </a:r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মৌসুমঃ</a:t>
                </a:r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68"/>
            <a:stretch/>
          </p:blipFill>
          <p:spPr>
            <a:xfrm>
              <a:off x="5410155" y="2189574"/>
              <a:ext cx="3334600" cy="2036526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849540" y="2081773"/>
              <a:ext cx="895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আখ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9606" y="2181304"/>
              <a:ext cx="2880469" cy="2044796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288585" y="2108414"/>
              <a:ext cx="16714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2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চিনা বাদাম</a:t>
              </a:r>
              <a:endParaRPr lang="en-US" sz="32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154" y="4443211"/>
              <a:ext cx="3334601" cy="2172051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7672065" y="4443211"/>
              <a:ext cx="8832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মসুর</a:t>
              </a:r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4570" y="4443211"/>
              <a:ext cx="3173352" cy="2172051"/>
            </a:xfrm>
            <a:prstGeom prst="rect">
              <a:avLst/>
            </a:prstGeom>
          </p:spPr>
        </p:pic>
        <p:sp>
          <p:nvSpPr>
            <p:cNvPr id="80" name="Rectangle 79"/>
            <p:cNvSpPr/>
            <p:nvPr/>
          </p:nvSpPr>
          <p:spPr>
            <a:xfrm>
              <a:off x="11187833" y="4500384"/>
              <a:ext cx="95571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ছোলা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280339" y="1534973"/>
            <a:ext cx="6911661" cy="5248141"/>
            <a:chOff x="5280339" y="1534973"/>
            <a:chExt cx="6911661" cy="5248141"/>
          </a:xfrm>
        </p:grpSpPr>
        <p:sp>
          <p:nvSpPr>
            <p:cNvPr id="84" name="Rectangle 83"/>
            <p:cNvSpPr/>
            <p:nvPr/>
          </p:nvSpPr>
          <p:spPr>
            <a:xfrm>
              <a:off x="5280339" y="1534973"/>
              <a:ext cx="6851560" cy="524814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bn-IN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280339" y="1534973"/>
              <a:ext cx="4108360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bn-IN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খরিপ-১</a:t>
              </a:r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692" y="4210557"/>
              <a:ext cx="3188563" cy="2320871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7730763" y="4136854"/>
              <a:ext cx="719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মুগ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3208" y="4210558"/>
              <a:ext cx="3198480" cy="2320870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11353860" y="4361527"/>
              <a:ext cx="838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পাট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666" y="2126026"/>
              <a:ext cx="3060050" cy="1913772"/>
            </a:xfrm>
            <a:prstGeom prst="rect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6858760" y="2014760"/>
              <a:ext cx="1092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2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ঢেঁড়স</a:t>
              </a:r>
              <a:endParaRPr lang="en-US" sz="32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119" y="1896673"/>
              <a:ext cx="3246399" cy="2143125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9861941" y="1919637"/>
              <a:ext cx="1969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রোপা আউশ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299648" y="1581324"/>
            <a:ext cx="6851560" cy="5248141"/>
            <a:chOff x="5280339" y="1534973"/>
            <a:chExt cx="6851560" cy="5248141"/>
          </a:xfrm>
        </p:grpSpPr>
        <p:grpSp>
          <p:nvGrpSpPr>
            <p:cNvPr id="95" name="Group 94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98" name="Rectangle 97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খরিপ-২</a:t>
                </a:r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315" y="2089864"/>
              <a:ext cx="5986194" cy="3932536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5602263" y="6143039"/>
              <a:ext cx="62962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রোপা আমন (স্থানীয় উন্নত জাত ও উফশী)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40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7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0" y="92799"/>
          <a:ext cx="12192000" cy="674588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215944"/>
                <a:gridCol w="6976056"/>
              </a:tblGrid>
              <a:tr h="692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36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মৃত্তিকা</a:t>
                      </a:r>
                      <a:r>
                        <a:rPr lang="bn-IN" sz="36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ভিত্তিক অঞ্চল</a:t>
                      </a:r>
                      <a:endParaRPr lang="en-US" sz="360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36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চাষ</a:t>
                      </a:r>
                      <a:r>
                        <a:rPr lang="bn-IN" sz="36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উপযোগী ফসল</a:t>
                      </a:r>
                    </a:p>
                  </a:txBody>
                  <a:tcPr/>
                </a:tc>
              </a:tr>
              <a:tr h="6053071">
                <a:tc>
                  <a:txBody>
                    <a:bodyPr/>
                    <a:lstStyle/>
                    <a:p>
                      <a:endParaRPr lang="en-US" sz="36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1369" y="6073602"/>
            <a:ext cx="382594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৪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) পাহাড়ি </a:t>
            </a:r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ও পাদভূমি অঞ্চল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80339" y="837126"/>
            <a:ext cx="283335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বৃষ্টিনির্ভর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ফসলঃ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" y="971160"/>
            <a:ext cx="5074275" cy="465690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280339" y="1534973"/>
            <a:ext cx="6863205" cy="5248141"/>
            <a:chOff x="5280339" y="1534973"/>
            <a:chExt cx="6863205" cy="5248141"/>
          </a:xfrm>
        </p:grpSpPr>
        <p:grpSp>
          <p:nvGrpSpPr>
            <p:cNvPr id="7" name="Group 6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2">
                <a:lumMod val="20000"/>
                <a:lumOff val="8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3" name="Rectangle 2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রবি </a:t>
                </a:r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মৌসুমঃ</a:t>
                </a:r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68"/>
            <a:stretch/>
          </p:blipFill>
          <p:spPr>
            <a:xfrm>
              <a:off x="5410155" y="2189574"/>
              <a:ext cx="3334600" cy="203652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49540" y="2081773"/>
              <a:ext cx="895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আখ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154" y="4443211"/>
              <a:ext cx="3334601" cy="217205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72065" y="4443211"/>
              <a:ext cx="8832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মসুর</a:t>
              </a:r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4570" y="4443211"/>
              <a:ext cx="3173352" cy="2172051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1187833" y="4500384"/>
              <a:ext cx="95571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ছোলা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5298" y="2181304"/>
              <a:ext cx="3192623" cy="208074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1134199" y="2081773"/>
              <a:ext cx="63511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n-IN" sz="36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গম</a:t>
              </a:r>
              <a:endParaRPr lang="en-US" sz="3600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280339" y="1534973"/>
            <a:ext cx="6911661" cy="5248141"/>
            <a:chOff x="5280339" y="1534973"/>
            <a:chExt cx="6911661" cy="5248141"/>
          </a:xfrm>
        </p:grpSpPr>
        <p:grpSp>
          <p:nvGrpSpPr>
            <p:cNvPr id="19" name="Group 18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2">
                <a:lumMod val="20000"/>
                <a:lumOff val="8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27" name="Rectangle 26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খরিপ-১</a:t>
                </a: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3208" y="4479234"/>
              <a:ext cx="3198480" cy="214165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1353860" y="4361527"/>
              <a:ext cx="838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পাট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188" y="1700011"/>
              <a:ext cx="4381500" cy="263710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072548" y="1700011"/>
              <a:ext cx="1969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বোনা আউশ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7237" y="4511044"/>
              <a:ext cx="3249073" cy="208655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799954" y="4479234"/>
              <a:ext cx="19572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বোনা আমন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310390" y="1587087"/>
            <a:ext cx="6851560" cy="5248141"/>
            <a:chOff x="5280339" y="1534973"/>
            <a:chExt cx="6851560" cy="5248141"/>
          </a:xfrm>
        </p:grpSpPr>
        <p:grpSp>
          <p:nvGrpSpPr>
            <p:cNvPr id="30" name="Group 29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2">
                <a:lumMod val="20000"/>
                <a:lumOff val="8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33" name="Rectangle 32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খরিপ-২</a:t>
                </a:r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315" y="2089864"/>
              <a:ext cx="5986194" cy="393253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727301" y="5992516"/>
              <a:ext cx="1957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রোপা আমন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280339" y="837126"/>
            <a:ext cx="2833352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সেচনির্ভর ফসলঃ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80339" y="1534973"/>
            <a:ext cx="6851560" cy="5248141"/>
            <a:chOff x="5280339" y="1534973"/>
            <a:chExt cx="6851560" cy="5248141"/>
          </a:xfrm>
        </p:grpSpPr>
        <p:grpSp>
          <p:nvGrpSpPr>
            <p:cNvPr id="37" name="Group 36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46" name="Rectangle 45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রবি </a:t>
                </a:r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মৌসুমঃ</a:t>
                </a:r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68"/>
            <a:stretch/>
          </p:blipFill>
          <p:spPr>
            <a:xfrm>
              <a:off x="5410155" y="2189574"/>
              <a:ext cx="3334600" cy="203652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849540" y="2081773"/>
              <a:ext cx="895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আখ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154" y="4443211"/>
              <a:ext cx="3334601" cy="217205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7672065" y="4443211"/>
              <a:ext cx="8832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মসুর</a:t>
              </a:r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5298" y="2181304"/>
              <a:ext cx="3192623" cy="2080743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11134199" y="2081773"/>
              <a:ext cx="63511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n-IN" sz="36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গম</a:t>
              </a:r>
              <a:endParaRPr lang="en-US" sz="3600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1491" y="4547335"/>
              <a:ext cx="3073671" cy="207093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0603562" y="4443211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বোরো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318975" y="1609859"/>
            <a:ext cx="6851560" cy="5248141"/>
            <a:chOff x="5280339" y="1534973"/>
            <a:chExt cx="6851560" cy="5248141"/>
          </a:xfrm>
        </p:grpSpPr>
        <p:grpSp>
          <p:nvGrpSpPr>
            <p:cNvPr id="49" name="Group 48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56" name="Rectangle 55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খরিপ-১</a:t>
                </a:r>
              </a:p>
            </p:txBody>
          </p:sp>
        </p:grp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8726" y="4509278"/>
              <a:ext cx="3246399" cy="2143125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530" y="4509277"/>
              <a:ext cx="2462252" cy="2143313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6595378" y="4477469"/>
              <a:ext cx="1969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রোপা আউশ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291531" y="4509278"/>
              <a:ext cx="12306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ধৈঞ্চা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169" y="1700011"/>
              <a:ext cx="4829519" cy="2637103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0072548" y="1700011"/>
              <a:ext cx="1969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বোনা আউশ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264488" y="1572416"/>
            <a:ext cx="6851560" cy="5248141"/>
            <a:chOff x="5280339" y="1534973"/>
            <a:chExt cx="6851560" cy="5248141"/>
          </a:xfrm>
        </p:grpSpPr>
        <p:grpSp>
          <p:nvGrpSpPr>
            <p:cNvPr id="59" name="Group 58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62" name="Rectangle 61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খরিপ-২</a:t>
                </a:r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315" y="2089864"/>
              <a:ext cx="5986194" cy="3932536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5602263" y="6143039"/>
              <a:ext cx="62962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রোপা আমন (স্থানীয় উন্নত জাত ও উফশী)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529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0" y="92799"/>
          <a:ext cx="12192000" cy="674588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215944"/>
                <a:gridCol w="6976056"/>
              </a:tblGrid>
              <a:tr h="692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36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মৃত্তিকা</a:t>
                      </a:r>
                      <a:r>
                        <a:rPr lang="bn-IN" sz="36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ভিত্তিক অঞ্চল</a:t>
                      </a:r>
                      <a:endParaRPr lang="en-US" sz="360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36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চাষ</a:t>
                      </a:r>
                      <a:r>
                        <a:rPr lang="bn-IN" sz="36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উপযোগী ফসল</a:t>
                      </a:r>
                    </a:p>
                  </a:txBody>
                  <a:tcPr/>
                </a:tc>
              </a:tr>
              <a:tr h="6053071">
                <a:tc>
                  <a:txBody>
                    <a:bodyPr/>
                    <a:lstStyle/>
                    <a:p>
                      <a:endParaRPr lang="en-US" sz="36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bn-IN" sz="3600" baseline="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10614" y="6099360"/>
            <a:ext cx="269517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৫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) উপকূলীয় </a:t>
            </a:r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অঞ্চল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0339" y="837126"/>
            <a:ext cx="283335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বৃষ্টিনির্ভর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ফসলঃ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8" y="1160290"/>
            <a:ext cx="5063703" cy="414580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280339" y="1470578"/>
            <a:ext cx="6851560" cy="5312536"/>
            <a:chOff x="5280339" y="1470578"/>
            <a:chExt cx="6851560" cy="5312536"/>
          </a:xfrm>
        </p:grpSpPr>
        <p:grpSp>
          <p:nvGrpSpPr>
            <p:cNvPr id="7" name="Group 6"/>
            <p:cNvGrpSpPr/>
            <p:nvPr/>
          </p:nvGrpSpPr>
          <p:grpSpPr>
            <a:xfrm>
              <a:off x="5280339" y="1470578"/>
              <a:ext cx="6851560" cy="5312536"/>
              <a:chOff x="5321120" y="1938270"/>
              <a:chExt cx="6851560" cy="5312536"/>
            </a:xfrm>
            <a:solidFill>
              <a:schemeClr val="accent2">
                <a:lumMod val="20000"/>
                <a:lumOff val="8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3" name="Rectangle 2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321120" y="1938270"/>
                <a:ext cx="2131463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রবি </a:t>
                </a:r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মৌসুমঃ</a:t>
                </a:r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692" y="4210557"/>
              <a:ext cx="3188563" cy="23208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692" y="2030230"/>
              <a:ext cx="3503339" cy="207093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537080" y="2004196"/>
              <a:ext cx="14199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পিয়াজ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30763" y="4136854"/>
              <a:ext cx="719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মুগ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558" y="4154989"/>
              <a:ext cx="3230049" cy="242253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9153" y="2030230"/>
              <a:ext cx="3039715" cy="2032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831132" y="2116909"/>
              <a:ext cx="1099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বেগুন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83532" y="4149628"/>
              <a:ext cx="8874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রসুন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80339" y="1534973"/>
            <a:ext cx="6851560" cy="5248141"/>
            <a:chOff x="5280339" y="1534973"/>
            <a:chExt cx="6851560" cy="5248141"/>
          </a:xfrm>
        </p:grpSpPr>
        <p:grpSp>
          <p:nvGrpSpPr>
            <p:cNvPr id="24" name="Group 23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2">
                <a:lumMod val="20000"/>
                <a:lumOff val="8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31" name="Rectangle 30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খরিপ-১</a:t>
                </a: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8726" y="4509278"/>
              <a:ext cx="3246399" cy="21431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595378" y="4477469"/>
              <a:ext cx="1969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রোপা আউশ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169" y="1700011"/>
              <a:ext cx="4829519" cy="263710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072548" y="1700011"/>
              <a:ext cx="1969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বোনা আউশ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7154" y="4509278"/>
              <a:ext cx="3294534" cy="219635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0509161" y="4509278"/>
              <a:ext cx="1532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কাকরোল</a:t>
              </a:r>
              <a:endParaRPr lang="en-US" sz="3600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306843" y="1587981"/>
            <a:ext cx="6851560" cy="5248141"/>
            <a:chOff x="5280339" y="1534973"/>
            <a:chExt cx="6851560" cy="5248141"/>
          </a:xfrm>
        </p:grpSpPr>
        <p:grpSp>
          <p:nvGrpSpPr>
            <p:cNvPr id="34" name="Group 33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2">
                <a:lumMod val="20000"/>
                <a:lumOff val="8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37" name="Rectangle 36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খরিপ-২</a:t>
                </a:r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315" y="2089864"/>
              <a:ext cx="5986194" cy="3932536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602263" y="6143039"/>
              <a:ext cx="62962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রোপা আমন (স্থানীয় উন্নত জাত ও উফশী)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286967" y="843754"/>
            <a:ext cx="2833352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সেচনির্ভর ফসলঃ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313471" y="1581357"/>
            <a:ext cx="6851560" cy="5248141"/>
            <a:chOff x="5280339" y="1534973"/>
            <a:chExt cx="6851560" cy="5248141"/>
          </a:xfrm>
        </p:grpSpPr>
        <p:grpSp>
          <p:nvGrpSpPr>
            <p:cNvPr id="41" name="Group 40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45" name="Rectangle 44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রবি </a:t>
                </a:r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মৌসুমঃ</a:t>
                </a:r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9066" y="4159876"/>
              <a:ext cx="4795648" cy="255049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9066" y="2155545"/>
              <a:ext cx="2983170" cy="2145997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0963" y="2104031"/>
              <a:ext cx="3489268" cy="2197512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326723" y="1607861"/>
            <a:ext cx="6851560" cy="5248141"/>
            <a:chOff x="5280339" y="1534973"/>
            <a:chExt cx="6851560" cy="5248141"/>
          </a:xfrm>
        </p:grpSpPr>
        <p:grpSp>
          <p:nvGrpSpPr>
            <p:cNvPr id="48" name="Group 47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51" name="Rectangle 50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খরিপ-১</a:t>
                </a:r>
              </a:p>
            </p:txBody>
          </p:sp>
        </p:grp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7058" y="2074347"/>
              <a:ext cx="6603173" cy="396584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651444" y="6136783"/>
              <a:ext cx="20721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600" b="1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রোপা আউশ</a:t>
              </a:r>
              <a:endParaRPr lang="en-US" sz="36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286967" y="1581357"/>
            <a:ext cx="6851560" cy="5248141"/>
            <a:chOff x="5280339" y="1534973"/>
            <a:chExt cx="6851560" cy="5248141"/>
          </a:xfrm>
        </p:grpSpPr>
        <p:grpSp>
          <p:nvGrpSpPr>
            <p:cNvPr id="54" name="Group 53"/>
            <p:cNvGrpSpPr/>
            <p:nvPr/>
          </p:nvGrpSpPr>
          <p:grpSpPr>
            <a:xfrm>
              <a:off x="5280339" y="1534973"/>
              <a:ext cx="6851560" cy="5248141"/>
              <a:chOff x="5321120" y="2002665"/>
              <a:chExt cx="6851560" cy="5248141"/>
            </a:xfr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57" name="Rectangle 56"/>
              <p:cNvSpPr/>
              <p:nvPr/>
            </p:nvSpPr>
            <p:spPr>
              <a:xfrm>
                <a:off x="5321120" y="2002665"/>
                <a:ext cx="6851560" cy="524814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321120" y="2002665"/>
                <a:ext cx="4108360" cy="64633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খরিপ-২</a:t>
                </a:r>
                <a:endParaRPr lang="bn-IN" sz="36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315" y="2089864"/>
              <a:ext cx="5986194" cy="393253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602263" y="6143039"/>
              <a:ext cx="62962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রোপা আমন (স্থানীয় উন্নত জাত ও উফশী)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508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922" y="421718"/>
            <a:ext cx="9375820" cy="212365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6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দলগত কাজঃ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কোন ধরনের মাটিতে কোন ধরনের ফসল ভাল হয় তার একটি তালিকা তৈরি কর।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				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সময়ঃ ০৫ মিনিট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702236"/>
              </p:ext>
            </p:extLst>
          </p:nvPr>
        </p:nvGraphicFramePr>
        <p:xfrm>
          <a:off x="212922" y="2685633"/>
          <a:ext cx="8128000" cy="32359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bn-IN" sz="36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মাটির ধরণ</a:t>
                      </a:r>
                      <a:endParaRPr lang="en-US" sz="36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n-IN" dirty="0" smtClean="0"/>
                        <a:t> </a:t>
                      </a:r>
                      <a:r>
                        <a:rPr lang="bn-IN" sz="36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ফসলের</a:t>
                      </a:r>
                      <a:r>
                        <a:rPr lang="bn-IN" sz="36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নাম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76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730" y="231820"/>
            <a:ext cx="1938270" cy="70788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মূল্যায়নঃ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004" y="1171977"/>
            <a:ext cx="719929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১) পুষ্টি ও পানির প্রাকৃতিক উৎস নিচের কোনটি?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5004" y="1907265"/>
            <a:ext cx="168713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ক) নদী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3048" y="1907265"/>
            <a:ext cx="159698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খ) মাটি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031" y="1952937"/>
            <a:ext cx="149395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গ) সাগর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3984" y="1952937"/>
            <a:ext cx="1777284" cy="6568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ঘ) বৃষ্টিপাত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730" y="6023773"/>
            <a:ext cx="168713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ক)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ii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81789" y="5997269"/>
            <a:ext cx="181334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খ)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iii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8395" y="6003185"/>
            <a:ext cx="1894114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গ)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ii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iii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5670" y="6003185"/>
            <a:ext cx="2204354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ঘ)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ii 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iii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5004" y="2847247"/>
            <a:ext cx="365060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) ধান চাষ করা যায়-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0885" y="3684370"/>
            <a:ext cx="95550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AutoNum type="romanLcParenR"/>
            </a:pP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এঁটেল ও এঁটেল দোআঁশ মাটিতে</a:t>
            </a:r>
          </a:p>
          <a:p>
            <a:pPr marL="857250" indent="-857250" algn="ctr">
              <a:buAutoNum type="romanLcParenR"/>
            </a:pP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পলি ও পলি দোআঁশ মাটিতে</a:t>
            </a:r>
          </a:p>
          <a:p>
            <a:pPr marL="857250" indent="-857250" algn="ctr">
              <a:buAutoNum type="romanLcParenR"/>
            </a:pP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কংকর ও বেলেমাটিতে</a:t>
            </a:r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নিচের কোনটি সঠিক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6" name="Picture 15" descr="151515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4622" y="2016283"/>
            <a:ext cx="2872027" cy="1455653"/>
          </a:xfrm>
          <a:prstGeom prst="rect">
            <a:avLst/>
          </a:prstGeom>
        </p:spPr>
      </p:pic>
      <p:pic>
        <p:nvPicPr>
          <p:cNvPr id="17" name="Picture 16" descr="548+4515.png"/>
          <p:cNvPicPr>
            <a:picLocks noChangeAspect="1"/>
          </p:cNvPicPr>
          <p:nvPr/>
        </p:nvPicPr>
        <p:blipFill>
          <a:blip r:embed="rId5"/>
          <a:srcRect t="4401" r="1333" b="6893"/>
          <a:stretch>
            <a:fillRect/>
          </a:stretch>
        </p:blipFill>
        <p:spPr>
          <a:xfrm>
            <a:off x="9109788" y="3281595"/>
            <a:ext cx="2858942" cy="1087606"/>
          </a:xfrm>
          <a:prstGeom prst="round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024836" y="690572"/>
            <a:ext cx="2231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 দেখতে প্রত্যেক অপশনের টেক্সট বক্সে করুন।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221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26" grpId="0" animBg="1"/>
      <p:bldP spid="27" grpId="0"/>
      <p:bldP spid="18" grpId="0"/>
      <p:bldP spid="1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" y="907202"/>
            <a:ext cx="10763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আসিফের বাড়ি বরেন্দ্র ও মধুপুর অঞ্চলে অবস্থিত। সে তাঁর কৃষি শিক্ষকের নিকট থেকে ঐ অঞ্চলের মাটির বৈশিষ্ট্য ও চাষোপযোগী ফসল সম্পর্কে জানল।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321" y="2185400"/>
            <a:ext cx="632577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৩) আসিফের এলাকার মাটির প্রকৃতি কীরুপ?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320" y="2923172"/>
            <a:ext cx="1875051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ক) দোআঁশ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0687" y="2922794"/>
            <a:ext cx="181334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খ) কাদা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3964" y="2915647"/>
            <a:ext cx="1894114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গ) এঁটেল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042" y="2889521"/>
            <a:ext cx="2372454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ঘ) পলি-দোঁআশ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" y="104503"/>
            <a:ext cx="10398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নিচের উদ্দীপকটি পড় এবং ৩ ও ৪ নং প্রশ্নের উত্তর দাওঃ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320" y="5303519"/>
            <a:ext cx="907868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৫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) উপকূলীয় অঞ্চলের মাটির অম্লমান মাত্রা কত?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205" y="6075004"/>
            <a:ext cx="168713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ক) ৪-৫.৫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0687" y="6101130"/>
            <a:ext cx="181334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খ) ৫-৬.৫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8973" y="6101130"/>
            <a:ext cx="1894114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গ) ৭-৮.৫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64806" y="6101130"/>
            <a:ext cx="199596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ঘ) ৫.৫-৬.৫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2090" y="3679371"/>
            <a:ext cx="907868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৪) উক্ত এলাকার রবি মৌসুমের বৃষ্টি নির্ভর ফসল নিচের কোনটি?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8975" y="4411667"/>
            <a:ext cx="168713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ক) পিয়াজ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75575" y="4437793"/>
            <a:ext cx="181334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খ)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টমেটো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40743" y="4437793"/>
            <a:ext cx="1894114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গ) ভূট্টা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86577" y="4437793"/>
            <a:ext cx="1412494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ঘ)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আলু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3" name="Picture 22" descr="151515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8984" y="1566470"/>
            <a:ext cx="2872027" cy="1455653"/>
          </a:xfrm>
          <a:prstGeom prst="rect">
            <a:avLst/>
          </a:prstGeom>
        </p:spPr>
      </p:pic>
      <p:pic>
        <p:nvPicPr>
          <p:cNvPr id="24" name="Picture 23" descr="548+4515.png"/>
          <p:cNvPicPr>
            <a:picLocks noChangeAspect="1"/>
          </p:cNvPicPr>
          <p:nvPr/>
        </p:nvPicPr>
        <p:blipFill>
          <a:blip r:embed="rId5"/>
          <a:srcRect t="4401" r="1333" b="6893"/>
          <a:stretch>
            <a:fillRect/>
          </a:stretch>
        </p:blipFill>
        <p:spPr>
          <a:xfrm>
            <a:off x="9099713" y="1838446"/>
            <a:ext cx="2714022" cy="1032475"/>
          </a:xfrm>
          <a:prstGeom prst="roundRect">
            <a:avLst/>
          </a:prstGeom>
        </p:spPr>
      </p:pic>
      <p:pic>
        <p:nvPicPr>
          <p:cNvPr id="25" name="Picture 24" descr="548+4515.png"/>
          <p:cNvPicPr>
            <a:picLocks noChangeAspect="1"/>
          </p:cNvPicPr>
          <p:nvPr/>
        </p:nvPicPr>
        <p:blipFill>
          <a:blip r:embed="rId5"/>
          <a:srcRect t="4401" r="1333" b="6893"/>
          <a:stretch>
            <a:fillRect/>
          </a:stretch>
        </p:blipFill>
        <p:spPr>
          <a:xfrm>
            <a:off x="9176496" y="1847366"/>
            <a:ext cx="2714022" cy="1032475"/>
          </a:xfrm>
          <a:prstGeom prst="roundRect">
            <a:avLst/>
          </a:prstGeom>
        </p:spPr>
      </p:pic>
      <p:pic>
        <p:nvPicPr>
          <p:cNvPr id="26" name="Picture 25" descr="151515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713" y="1704766"/>
            <a:ext cx="3080264" cy="110464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820706" y="3255508"/>
            <a:ext cx="2231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 দেখতে প্রত্যেক অপশনের টেক্সট বক্সে করুন।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98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0" fill="remove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53" presetClass="exit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0" fill="remove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53" presetClass="exit" presetSubtype="0" fill="remove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53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000"/>
                            </p:stCondLst>
                            <p:childTnLst>
                              <p:par>
                                <p:cTn id="239" presetID="5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4837" y="3525638"/>
            <a:ext cx="10612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bn-IN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তোমার গ্রামের মাটির প্রকৃতি ও বৈশিষ্ট্য বিশ্লেষণ করে মাটির প্রকার ও চাষযোগ্য ফসলের নাম উল্লেখপূর্বক এ সম্পর্কে প্রতিবেদন তৈরি কর।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Up Arrow Callout 2"/>
          <p:cNvSpPr/>
          <p:nvPr/>
        </p:nvSpPr>
        <p:spPr>
          <a:xfrm>
            <a:off x="2897279" y="145773"/>
            <a:ext cx="5976731" cy="2001079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80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 কাজঃ</a:t>
            </a:r>
            <a:endParaRPr lang="en-US" sz="80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2705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02204" y="1443591"/>
            <a:ext cx="7023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</a:t>
            </a:r>
          </a:p>
          <a:p>
            <a:r>
              <a:rPr lang="bn-IN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ন্য</a:t>
            </a:r>
          </a:p>
          <a:p>
            <a:r>
              <a:rPr lang="bn-IN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</a:p>
          <a:p>
            <a:r>
              <a:rPr lang="bn-IN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endParaRPr lang="en-US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87" y="397651"/>
            <a:ext cx="4545496" cy="60626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1879" y="914400"/>
            <a:ext cx="19348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6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সবাই ভাল </a:t>
            </a:r>
          </a:p>
          <a:p>
            <a:r>
              <a:rPr lang="bn-IN" sz="6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</a:t>
            </a:r>
            <a:r>
              <a:rPr lang="en-US" sz="6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</a:t>
            </a:r>
            <a:endParaRPr lang="bn-IN" sz="6600" dirty="0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538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220" y="-43545"/>
            <a:ext cx="12484772" cy="68983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397" y="2597424"/>
            <a:ext cx="3084260" cy="3929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 rot="20650322">
            <a:off x="1450389" y="3583678"/>
            <a:ext cx="6753257" cy="3046988"/>
          </a:xfrm>
          <a:prstGeom prst="rect">
            <a:avLst/>
          </a:prstGeom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bn-BD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শহীদুল ইসলাম</a:t>
            </a:r>
            <a:endParaRPr lang="en-US" sz="32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3200" b="1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এম.এসসি</a:t>
            </a:r>
            <a:r>
              <a:rPr lang="en-US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উদ্ভিদ</a:t>
            </a:r>
            <a:r>
              <a:rPr lang="en-US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r>
              <a:rPr lang="en-US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), </a:t>
            </a:r>
            <a:r>
              <a:rPr lang="en-US" sz="3200" b="1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বি.এড</a:t>
            </a:r>
            <a:endParaRPr lang="bn-BD" sz="32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সহকা</a:t>
            </a:r>
            <a:r>
              <a:rPr lang="en-US" sz="3200" b="1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রি</a:t>
            </a:r>
            <a:r>
              <a:rPr lang="bn-BD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শিক্ষক (</a:t>
            </a:r>
            <a:r>
              <a:rPr lang="bn-BD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কৃষি)</a:t>
            </a:r>
            <a:endParaRPr lang="bn-BD" sz="32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এরালিয়া বাজার উচ্চ বিদ্যালয়, জগন্নাথপুর, সুনামগঞ্জ।</a:t>
            </a:r>
            <a:endParaRPr lang="en-US" sz="32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মোবাইলঃ ০১৭২১-০৪৫৩৫৭</a:t>
            </a:r>
          </a:p>
          <a:p>
            <a:r>
              <a:rPr lang="bn-BD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ই-মেইলঃ</a:t>
            </a:r>
            <a:r>
              <a:rPr lang="en-US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shohid.bd86@gmail.com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221" y="132523"/>
            <a:ext cx="4132763" cy="101566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উপস্থাপনায়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3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4618546"/>
              </p:ext>
            </p:extLst>
          </p:nvPr>
        </p:nvGraphicFramePr>
        <p:xfrm>
          <a:off x="5181600" y="190216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81600" y="1902167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16369" y="393895"/>
            <a:ext cx="7244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চলো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চিত্রটি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উপভোগ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করিঃ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0332" y="3277772"/>
            <a:ext cx="81170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আলম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মিয়ার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পৈত্রিক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জমিতে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প্রথমে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চাষ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উপজেলা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অফিসার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তাকে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সবজি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চাষের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পরামর্শ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6265" y="538792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চিন্তা করে বল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আমাদের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আজকের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পাঠের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বিষয়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কী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……….</a:t>
            </a:r>
          </a:p>
        </p:txBody>
      </p:sp>
    </p:spTree>
    <p:extLst>
      <p:ext uri="{BB962C8B-B14F-4D97-AF65-F5344CB8AC3E}">
        <p14:creationId xmlns:p14="http://schemas.microsoft.com/office/powerpoint/2010/main" val="1477818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542" y="182880"/>
            <a:ext cx="11943470" cy="649927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Callout 5"/>
          <p:cNvSpPr/>
          <p:nvPr/>
        </p:nvSpPr>
        <p:spPr>
          <a:xfrm>
            <a:off x="3400927" y="201675"/>
            <a:ext cx="5782830" cy="2507254"/>
          </a:xfrm>
          <a:prstGeom prst="downArrowCallou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9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আজকের পাঠ</a:t>
            </a:r>
            <a:endParaRPr lang="en-US" sz="9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2743200" y="2806712"/>
            <a:ext cx="7745348" cy="1888829"/>
          </a:xfrm>
          <a:prstGeom prst="flowChartTerminator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600" b="1" u="sng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9600" b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b="1" u="sng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itchFamily="2" charset="0"/>
                <a:cs typeface="NikoshBAN" pitchFamily="2" charset="0"/>
              </a:rPr>
              <a:t>নির্বাচন</a:t>
            </a:r>
            <a:endParaRPr lang="en-US" sz="9600" b="1" u="sng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27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0097" y="2129372"/>
            <a:ext cx="91826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arenR"/>
            </a:pP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মাটি কী বলতে পারবে।</a:t>
            </a:r>
          </a:p>
          <a:p>
            <a:pPr marL="742950" indent="-742950">
              <a:buAutoNum type="arabicParenR"/>
            </a:pPr>
            <a:r>
              <a:rPr lang="bn-IN" sz="3600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প্রকার ফসলের চাষোপযোগী মাটির বৈশিষ্ট্য বর্ণনা করতে পারবে।</a:t>
            </a:r>
          </a:p>
          <a:p>
            <a:pPr marL="742950" indent="-742950">
              <a:buAutoNum type="arabicParenR"/>
            </a:pP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মৃত্তিকাভিত্তিক পরিবেশ অঞ্চলের বৈশিষ্ট্য অনুযায়ী ফসল নির্বাচন করতে পারবে।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9232" y="759655"/>
            <a:ext cx="7793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b="1" dirty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 পাঠ শেষে শিক্ষার্থীরা</a:t>
            </a:r>
            <a:r>
              <a:rPr lang="bn-IN" sz="4800" b="1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.........</a:t>
            </a:r>
            <a:endParaRPr lang="bn-IN" sz="4800" b="1" dirty="0">
              <a:solidFill>
                <a:schemeClr val="bg2">
                  <a:lumMod val="1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48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9" y="914401"/>
            <a:ext cx="4280717" cy="3675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61" y="914401"/>
            <a:ext cx="3909947" cy="36758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993" y="4881508"/>
            <a:ext cx="4245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কোথায় ফসল জন্মানো হচ্ছে?</a:t>
            </a:r>
          </a:p>
        </p:txBody>
      </p:sp>
      <p:sp>
        <p:nvSpPr>
          <p:cNvPr id="7" name="Rectangle 6"/>
          <p:cNvSpPr/>
          <p:nvPr/>
        </p:nvSpPr>
        <p:spPr>
          <a:xfrm>
            <a:off x="8609594" y="4732363"/>
            <a:ext cx="36455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বন কোথায় সৃষ্টি হয়েছে?</a:t>
            </a:r>
          </a:p>
        </p:txBody>
      </p:sp>
      <p:sp>
        <p:nvSpPr>
          <p:cNvPr id="8" name="Rectangle 7"/>
          <p:cNvSpPr/>
          <p:nvPr/>
        </p:nvSpPr>
        <p:spPr>
          <a:xfrm>
            <a:off x="4978853" y="4732363"/>
            <a:ext cx="27590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কোথায় গবাদিপশু </a:t>
            </a:r>
            <a:endParaRPr lang="en-US" sz="36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বিচরণ 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করা হচ্ছে?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213" y="914400"/>
            <a:ext cx="3264312" cy="3675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12180" y="5527839"/>
            <a:ext cx="2807788" cy="109173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8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মাটিতে</a:t>
            </a:r>
            <a:endParaRPr lang="en-US" sz="8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9635" y="122456"/>
            <a:ext cx="307450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চিত্রগুলো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করঃ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37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336" y="347449"/>
            <a:ext cx="4223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কৃষকের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ভাষায়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মাটি</a:t>
            </a:r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...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6" y="1483179"/>
            <a:ext cx="6069168" cy="4020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97905" y="1483179"/>
            <a:ext cx="4623515" cy="1754326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ভূপৃষ্টের যতটুকু গভীরে লাঙ্গলের ফলা পৌছে 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অর্থাৎ ভূপৃষ্টের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১৫-১৮ সেমি. স্থরকে মাটি বলে।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Down Arrow 6"/>
          <p:cNvSpPr/>
          <p:nvPr/>
        </p:nvSpPr>
        <p:spPr>
          <a:xfrm rot="3197701">
            <a:off x="4864929" y="3750897"/>
            <a:ext cx="463639" cy="112633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7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4504" y="5472140"/>
            <a:ext cx="12282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গঙ্গা, ব্রহ্মপুত্র ও মেঘনার পলি দ্বারা সৃষ্ট অধিকাংশ মাটিই নরম, হালকা, ধূলিময় ও কর্ষণযোগ্য।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500" y="269314"/>
            <a:ext cx="57839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5400" dirty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মাটি...........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076" y="1192644"/>
            <a:ext cx="5339741" cy="3765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" y="1192644"/>
            <a:ext cx="3996491" cy="3765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902" y="1192644"/>
            <a:ext cx="2465926" cy="3765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1168</Words>
  <Application>Microsoft Office PowerPoint</Application>
  <PresentationFormat>Widescreen</PresentationFormat>
  <Paragraphs>278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NikoshBAN</vt:lpstr>
      <vt:lpstr>Times New Roman</vt:lpstr>
      <vt:lpstr>Vrinda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Shahidul Islam, M.Sc(Botany), B.Ed; AT AGT Eralia Bazar High School Mob: 0721045357</dc:creator>
  <cp:lastModifiedBy>Shahid</cp:lastModifiedBy>
  <cp:revision>3</cp:revision>
  <dcterms:created xsi:type="dcterms:W3CDTF">2016-03-05T14:03:50Z</dcterms:created>
  <dcterms:modified xsi:type="dcterms:W3CDTF">2016-03-05T14:29:49Z</dcterms:modified>
</cp:coreProperties>
</file>