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2" r:id="rId9"/>
    <p:sldId id="262" r:id="rId10"/>
    <p:sldId id="273" r:id="rId11"/>
    <p:sldId id="263" r:id="rId12"/>
    <p:sldId id="264" r:id="rId13"/>
    <p:sldId id="271" r:id="rId14"/>
    <p:sldId id="265" r:id="rId15"/>
    <p:sldId id="266" r:id="rId16"/>
    <p:sldId id="267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3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image" Target="../media/image17.jpg"/><Relationship Id="rId4" Type="http://schemas.openxmlformats.org/officeDocument/2006/relationships/image" Target="../media/image20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image" Target="../media/image17.jpg"/><Relationship Id="rId4" Type="http://schemas.openxmlformats.org/officeDocument/2006/relationships/image" Target="../media/image20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745A97-47E2-4B2A-B81F-412329577F04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71BD740-590B-4ED8-8238-0DA794ACE2B5}">
      <dgm:prSet phldrT="[Text]" custT="1"/>
      <dgm:spPr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bn-BD" sz="2400" dirty="0" smtClean="0">
            <a:solidFill>
              <a:schemeClr val="tx1"/>
            </a:solidFill>
          </a:endParaRPr>
        </a:p>
        <a:p>
          <a:r>
            <a:rPr lang="bn-BD" sz="2400" dirty="0" smtClean="0">
              <a:solidFill>
                <a:schemeClr val="tx1"/>
              </a:solidFill>
            </a:rPr>
            <a:t>জাতীয় আয়ে অবদান</a:t>
          </a:r>
        </a:p>
        <a:p>
          <a:r>
            <a:rPr lang="bn-BD" sz="2400" dirty="0" smtClean="0">
              <a:solidFill>
                <a:schemeClr val="tx1"/>
              </a:solidFill>
            </a:rPr>
            <a:t>১৯%</a:t>
          </a:r>
        </a:p>
      </dgm:t>
    </dgm:pt>
    <dgm:pt modelId="{A8DCBF4D-1ACF-4753-BE05-ADBEB59ED576}" type="parTrans" cxnId="{AB9B538B-655A-48FC-9BDE-7C8D123A1C34}">
      <dgm:prSet/>
      <dgm:spPr/>
      <dgm:t>
        <a:bodyPr/>
        <a:lstStyle/>
        <a:p>
          <a:endParaRPr lang="en-US"/>
        </a:p>
      </dgm:t>
    </dgm:pt>
    <dgm:pt modelId="{047491CB-5DF9-42C6-989F-5DABB65A2A5A}" type="sibTrans" cxnId="{AB9B538B-655A-48FC-9BDE-7C8D123A1C34}">
      <dgm:prSet/>
      <dgm:spPr/>
      <dgm:t>
        <a:bodyPr/>
        <a:lstStyle/>
        <a:p>
          <a:endParaRPr lang="en-US"/>
        </a:p>
      </dgm:t>
    </dgm:pt>
    <dgm:pt modelId="{9D52F7AE-EA25-4006-913A-999D43E30C37}">
      <dgm:prSet phldrT="[Text]" custT="1"/>
      <dgm:spPr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bn-BD" sz="2400" dirty="0" smtClean="0">
            <a:solidFill>
              <a:schemeClr val="tx1"/>
            </a:solidFill>
          </a:endParaRPr>
        </a:p>
        <a:p>
          <a:r>
            <a:rPr lang="bn-BD" sz="2400" dirty="0" smtClean="0">
              <a:solidFill>
                <a:schemeClr val="tx1"/>
              </a:solidFill>
            </a:rPr>
            <a:t>নির্ভরশীল এর হার ৭৫%</a:t>
          </a:r>
        </a:p>
        <a:p>
          <a:endParaRPr lang="en-US" sz="2400" dirty="0">
            <a:solidFill>
              <a:schemeClr val="tx1"/>
            </a:solidFill>
          </a:endParaRPr>
        </a:p>
      </dgm:t>
    </dgm:pt>
    <dgm:pt modelId="{748DCE2B-5766-4324-9E67-4764C8A91EE0}" type="parTrans" cxnId="{E43B75EE-D282-4064-9B05-672549009474}">
      <dgm:prSet/>
      <dgm:spPr/>
      <dgm:t>
        <a:bodyPr/>
        <a:lstStyle/>
        <a:p>
          <a:endParaRPr lang="en-US"/>
        </a:p>
      </dgm:t>
    </dgm:pt>
    <dgm:pt modelId="{852B4551-7B7B-4C73-82DE-1149E3D46589}" type="sibTrans" cxnId="{E43B75EE-D282-4064-9B05-672549009474}">
      <dgm:prSet/>
      <dgm:spPr/>
      <dgm:t>
        <a:bodyPr/>
        <a:lstStyle/>
        <a:p>
          <a:endParaRPr lang="en-US"/>
        </a:p>
      </dgm:t>
    </dgm:pt>
    <dgm:pt modelId="{695B581A-6400-47BF-85D2-263B694EF528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ctr"/>
          <a:r>
            <a:rPr lang="bn-BD" sz="2800" dirty="0" smtClean="0">
              <a:solidFill>
                <a:schemeClr val="tx1"/>
              </a:solidFill>
            </a:rPr>
            <a:t>অর্থনীতিতে কৃষির অবস্থান</a:t>
          </a:r>
          <a:endParaRPr lang="en-US" sz="2800" dirty="0">
            <a:solidFill>
              <a:schemeClr val="tx1"/>
            </a:solidFill>
          </a:endParaRPr>
        </a:p>
      </dgm:t>
    </dgm:pt>
    <dgm:pt modelId="{8A6230E9-331B-4D36-B3A8-0B75DEC7DF3D}" type="sibTrans" cxnId="{47CA88D1-23F6-49BB-B885-A15F229B8D8E}">
      <dgm:prSet/>
      <dgm:spPr/>
      <dgm:t>
        <a:bodyPr/>
        <a:lstStyle/>
        <a:p>
          <a:endParaRPr lang="en-US"/>
        </a:p>
      </dgm:t>
    </dgm:pt>
    <dgm:pt modelId="{DADABC2D-F143-42AE-9822-5600343D94C1}" type="parTrans" cxnId="{47CA88D1-23F6-49BB-B885-A15F229B8D8E}">
      <dgm:prSet/>
      <dgm:spPr/>
      <dgm:t>
        <a:bodyPr/>
        <a:lstStyle/>
        <a:p>
          <a:endParaRPr lang="en-US"/>
        </a:p>
      </dgm:t>
    </dgm:pt>
    <dgm:pt modelId="{5D5F64FD-DCBD-4DDE-B16D-44655DCE6CEE}" type="pres">
      <dgm:prSet presAssocID="{F2745A97-47E2-4B2A-B81F-412329577F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170859-94CD-4E43-A5B2-CED799B7A533}" type="pres">
      <dgm:prSet presAssocID="{695B581A-6400-47BF-85D2-263B694EF528}" presName="node" presStyleLbl="node1" presStyleIdx="0" presStyleCnt="3" custScaleX="152222" custScaleY="175527" custRadScaleRad="78179" custRadScaleInc="1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ABADE-4E9B-4A87-91A1-F79CF04EB3E4}" type="pres">
      <dgm:prSet presAssocID="{8A6230E9-331B-4D36-B3A8-0B75DEC7DF3D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BE7F9FA-EBC7-4DCB-8732-2125C7D13D0B}" type="pres">
      <dgm:prSet presAssocID="{8A6230E9-331B-4D36-B3A8-0B75DEC7DF3D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A8ABA24B-56A2-4DA2-88C9-70077E7854C3}" type="pres">
      <dgm:prSet presAssocID="{771BD740-590B-4ED8-8238-0DA794ACE2B5}" presName="node" presStyleLbl="node1" presStyleIdx="1" presStyleCnt="3" custScaleX="147230" custScaleY="212806" custRadScaleRad="119178" custRadScaleInc="126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DEF6A-5A1C-4257-AD83-81E0C16A5877}" type="pres">
      <dgm:prSet presAssocID="{047491CB-5DF9-42C6-989F-5DABB65A2A5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C049207-7E94-4C8A-8B82-C991920B8847}" type="pres">
      <dgm:prSet presAssocID="{047491CB-5DF9-42C6-989F-5DABB65A2A5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78117D9-490C-4ECD-B8E2-5B7E3C499B1C}" type="pres">
      <dgm:prSet presAssocID="{9D52F7AE-EA25-4006-913A-999D43E30C37}" presName="node" presStyleLbl="node1" presStyleIdx="2" presStyleCnt="3" custScaleX="140597" custScaleY="223924" custRadScaleRad="114090" custRadScaleInc="-51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18BA-F920-4B5F-A2F5-A1B979B9E297}" type="pres">
      <dgm:prSet presAssocID="{852B4551-7B7B-4C73-82DE-1149E3D46589}" presName="sibTrans" presStyleLbl="sibTrans2D1" presStyleIdx="2" presStyleCnt="3"/>
      <dgm:spPr/>
      <dgm:t>
        <a:bodyPr/>
        <a:lstStyle/>
        <a:p>
          <a:endParaRPr lang="en-US"/>
        </a:p>
      </dgm:t>
    </dgm:pt>
    <dgm:pt modelId="{6AD11E6A-4806-4EA7-AAB4-9BFA7341792A}" type="pres">
      <dgm:prSet presAssocID="{852B4551-7B7B-4C73-82DE-1149E3D46589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B9B538B-655A-48FC-9BDE-7C8D123A1C34}" srcId="{F2745A97-47E2-4B2A-B81F-412329577F04}" destId="{771BD740-590B-4ED8-8238-0DA794ACE2B5}" srcOrd="1" destOrd="0" parTransId="{A8DCBF4D-1ACF-4753-BE05-ADBEB59ED576}" sibTransId="{047491CB-5DF9-42C6-989F-5DABB65A2A5A}"/>
    <dgm:cxn modelId="{E43B75EE-D282-4064-9B05-672549009474}" srcId="{F2745A97-47E2-4B2A-B81F-412329577F04}" destId="{9D52F7AE-EA25-4006-913A-999D43E30C37}" srcOrd="2" destOrd="0" parTransId="{748DCE2B-5766-4324-9E67-4764C8A91EE0}" sibTransId="{852B4551-7B7B-4C73-82DE-1149E3D46589}"/>
    <dgm:cxn modelId="{8179281B-F310-44B4-BEF6-D88371975B7E}" type="presOf" srcId="{9D52F7AE-EA25-4006-913A-999D43E30C37}" destId="{C78117D9-490C-4ECD-B8E2-5B7E3C499B1C}" srcOrd="0" destOrd="0" presId="urn:microsoft.com/office/officeart/2005/8/layout/cycle7"/>
    <dgm:cxn modelId="{89951C08-31E5-4944-BD6E-75ECA9A9D343}" type="presOf" srcId="{771BD740-590B-4ED8-8238-0DA794ACE2B5}" destId="{A8ABA24B-56A2-4DA2-88C9-70077E7854C3}" srcOrd="0" destOrd="0" presId="urn:microsoft.com/office/officeart/2005/8/layout/cycle7"/>
    <dgm:cxn modelId="{EA7C1039-1676-4CCD-87D5-C7451E52EB34}" type="presOf" srcId="{8A6230E9-331B-4D36-B3A8-0B75DEC7DF3D}" destId="{0BFABADE-4E9B-4A87-91A1-F79CF04EB3E4}" srcOrd="0" destOrd="0" presId="urn:microsoft.com/office/officeart/2005/8/layout/cycle7"/>
    <dgm:cxn modelId="{F952C34E-2440-47C1-ABFD-7F8E7A3E21A8}" type="presOf" srcId="{047491CB-5DF9-42C6-989F-5DABB65A2A5A}" destId="{3C049207-7E94-4C8A-8B82-C991920B8847}" srcOrd="1" destOrd="0" presId="urn:microsoft.com/office/officeart/2005/8/layout/cycle7"/>
    <dgm:cxn modelId="{3E64C9D1-4B3E-430F-AE14-46F595C5911E}" type="presOf" srcId="{852B4551-7B7B-4C73-82DE-1149E3D46589}" destId="{6AD11E6A-4806-4EA7-AAB4-9BFA7341792A}" srcOrd="1" destOrd="0" presId="urn:microsoft.com/office/officeart/2005/8/layout/cycle7"/>
    <dgm:cxn modelId="{766A1114-EB42-48B8-9409-930C41E9D09A}" type="presOf" srcId="{F2745A97-47E2-4B2A-B81F-412329577F04}" destId="{5D5F64FD-DCBD-4DDE-B16D-44655DCE6CEE}" srcOrd="0" destOrd="0" presId="urn:microsoft.com/office/officeart/2005/8/layout/cycle7"/>
    <dgm:cxn modelId="{B83DDCB2-2FF0-43D3-AB24-B522B242F76D}" type="presOf" srcId="{695B581A-6400-47BF-85D2-263B694EF528}" destId="{98170859-94CD-4E43-A5B2-CED799B7A533}" srcOrd="0" destOrd="0" presId="urn:microsoft.com/office/officeart/2005/8/layout/cycle7"/>
    <dgm:cxn modelId="{21C201AB-3C1F-4FF5-B643-0786D8971CEF}" type="presOf" srcId="{852B4551-7B7B-4C73-82DE-1149E3D46589}" destId="{074118BA-F920-4B5F-A2F5-A1B979B9E297}" srcOrd="0" destOrd="0" presId="urn:microsoft.com/office/officeart/2005/8/layout/cycle7"/>
    <dgm:cxn modelId="{5B769D9A-4E2D-4537-A301-F13DD53D9115}" type="presOf" srcId="{047491CB-5DF9-42C6-989F-5DABB65A2A5A}" destId="{EECDEF6A-5A1C-4257-AD83-81E0C16A5877}" srcOrd="0" destOrd="0" presId="urn:microsoft.com/office/officeart/2005/8/layout/cycle7"/>
    <dgm:cxn modelId="{47CA88D1-23F6-49BB-B885-A15F229B8D8E}" srcId="{F2745A97-47E2-4B2A-B81F-412329577F04}" destId="{695B581A-6400-47BF-85D2-263B694EF528}" srcOrd="0" destOrd="0" parTransId="{DADABC2D-F143-42AE-9822-5600343D94C1}" sibTransId="{8A6230E9-331B-4D36-B3A8-0B75DEC7DF3D}"/>
    <dgm:cxn modelId="{7BF9D3FE-99D0-47D6-9782-BFD22142BA55}" type="presOf" srcId="{8A6230E9-331B-4D36-B3A8-0B75DEC7DF3D}" destId="{5BE7F9FA-EBC7-4DCB-8732-2125C7D13D0B}" srcOrd="1" destOrd="0" presId="urn:microsoft.com/office/officeart/2005/8/layout/cycle7"/>
    <dgm:cxn modelId="{418429AB-4AE9-4339-966A-87F97AECAEE9}" type="presParOf" srcId="{5D5F64FD-DCBD-4DDE-B16D-44655DCE6CEE}" destId="{98170859-94CD-4E43-A5B2-CED799B7A533}" srcOrd="0" destOrd="0" presId="urn:microsoft.com/office/officeart/2005/8/layout/cycle7"/>
    <dgm:cxn modelId="{1953557A-27F9-4D7A-9DDE-FDE0E3986ABE}" type="presParOf" srcId="{5D5F64FD-DCBD-4DDE-B16D-44655DCE6CEE}" destId="{0BFABADE-4E9B-4A87-91A1-F79CF04EB3E4}" srcOrd="1" destOrd="0" presId="urn:microsoft.com/office/officeart/2005/8/layout/cycle7"/>
    <dgm:cxn modelId="{2060C078-273E-4315-92FE-AE42354C72E6}" type="presParOf" srcId="{0BFABADE-4E9B-4A87-91A1-F79CF04EB3E4}" destId="{5BE7F9FA-EBC7-4DCB-8732-2125C7D13D0B}" srcOrd="0" destOrd="0" presId="urn:microsoft.com/office/officeart/2005/8/layout/cycle7"/>
    <dgm:cxn modelId="{4A0EB506-FB72-4DBB-8A72-C726BF5AC483}" type="presParOf" srcId="{5D5F64FD-DCBD-4DDE-B16D-44655DCE6CEE}" destId="{A8ABA24B-56A2-4DA2-88C9-70077E7854C3}" srcOrd="2" destOrd="0" presId="urn:microsoft.com/office/officeart/2005/8/layout/cycle7"/>
    <dgm:cxn modelId="{CF6A3D85-2FAD-4FCD-A547-35D3DD875981}" type="presParOf" srcId="{5D5F64FD-DCBD-4DDE-B16D-44655DCE6CEE}" destId="{EECDEF6A-5A1C-4257-AD83-81E0C16A5877}" srcOrd="3" destOrd="0" presId="urn:microsoft.com/office/officeart/2005/8/layout/cycle7"/>
    <dgm:cxn modelId="{B3ABFF87-7B3F-4DA4-959A-DAE6D042093C}" type="presParOf" srcId="{EECDEF6A-5A1C-4257-AD83-81E0C16A5877}" destId="{3C049207-7E94-4C8A-8B82-C991920B8847}" srcOrd="0" destOrd="0" presId="urn:microsoft.com/office/officeart/2005/8/layout/cycle7"/>
    <dgm:cxn modelId="{4DA75523-4229-4F7B-B3FC-8E038A05F056}" type="presParOf" srcId="{5D5F64FD-DCBD-4DDE-B16D-44655DCE6CEE}" destId="{C78117D9-490C-4ECD-B8E2-5B7E3C499B1C}" srcOrd="4" destOrd="0" presId="urn:microsoft.com/office/officeart/2005/8/layout/cycle7"/>
    <dgm:cxn modelId="{FC7A5A32-EC9B-4D99-A681-FD23BF5FC1A6}" type="presParOf" srcId="{5D5F64FD-DCBD-4DDE-B16D-44655DCE6CEE}" destId="{074118BA-F920-4B5F-A2F5-A1B979B9E297}" srcOrd="5" destOrd="0" presId="urn:microsoft.com/office/officeart/2005/8/layout/cycle7"/>
    <dgm:cxn modelId="{35C6E5EB-2606-4A34-97C1-E7E56EFE5D55}" type="presParOf" srcId="{074118BA-F920-4B5F-A2F5-A1B979B9E297}" destId="{6AD11E6A-4806-4EA7-AAB4-9BFA7341792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75761-1FB9-4511-9F28-F91B2E2ADB7B}" type="doc">
      <dgm:prSet loTypeId="urn:microsoft.com/office/officeart/2005/8/layout/radial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BF167F1-C9B4-4105-8F30-80B15E9E1109}">
      <dgm:prSet phldrT="[Text]" custT="1"/>
      <dgm:spPr>
        <a:solidFill>
          <a:srgbClr val="92D05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solidFill>
                <a:schemeClr val="tx1"/>
              </a:solidFill>
            </a:rPr>
            <a:t>কৃষির উপখাত</a:t>
          </a:r>
          <a:endParaRPr lang="en-US" sz="2400" dirty="0">
            <a:solidFill>
              <a:schemeClr val="tx1"/>
            </a:solidFill>
          </a:endParaRPr>
        </a:p>
      </dgm:t>
    </dgm:pt>
    <dgm:pt modelId="{77FC38DB-455F-47E7-9E11-91D9B1216A08}" type="parTrans" cxnId="{7495A2AB-2B2C-41CA-8D39-734591E16A98}">
      <dgm:prSet/>
      <dgm:spPr/>
      <dgm:t>
        <a:bodyPr/>
        <a:lstStyle/>
        <a:p>
          <a:endParaRPr lang="en-US"/>
        </a:p>
      </dgm:t>
    </dgm:pt>
    <dgm:pt modelId="{CE43A746-9773-4C7A-869E-94DD5C959175}" type="sibTrans" cxnId="{7495A2AB-2B2C-41CA-8D39-734591E16A98}">
      <dgm:prSet/>
      <dgm:spPr/>
      <dgm:t>
        <a:bodyPr/>
        <a:lstStyle/>
        <a:p>
          <a:endParaRPr lang="en-US"/>
        </a:p>
      </dgm:t>
    </dgm:pt>
    <dgm:pt modelId="{0D308FCA-2A25-4606-BB07-1D6498A30FEF}">
      <dgm:prSet phldrT="[Text]" custT="1"/>
      <dgm:spPr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36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শস্য</a:t>
          </a:r>
          <a:endParaRPr lang="en-US" sz="3600" b="1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89E95A-21FD-4052-9574-F5C5556B7C42}" type="parTrans" cxnId="{118AEB05-59CD-4FBF-89B9-C8567F3A1D2D}">
      <dgm:prSet/>
      <dgm:spPr/>
      <dgm:t>
        <a:bodyPr/>
        <a:lstStyle/>
        <a:p>
          <a:endParaRPr lang="en-US"/>
        </a:p>
      </dgm:t>
    </dgm:pt>
    <dgm:pt modelId="{12E36198-F25B-47CB-B748-DC7832AE5B72}" type="sibTrans" cxnId="{118AEB05-59CD-4FBF-89B9-C8567F3A1D2D}">
      <dgm:prSet/>
      <dgm:spPr/>
      <dgm:t>
        <a:bodyPr/>
        <a:lstStyle/>
        <a:p>
          <a:endParaRPr lang="en-US"/>
        </a:p>
      </dgm:t>
    </dgm:pt>
    <dgm:pt modelId="{90AF1A98-26A3-4DB4-B749-26F4AF465AE1}">
      <dgm:prSet phldrT="[Text]" custT="1"/>
      <dgm:spPr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3200" dirty="0" smtClean="0">
              <a:solidFill>
                <a:schemeClr val="tx1"/>
              </a:solidFill>
            </a:rPr>
            <a:t>মৎস্য</a:t>
          </a:r>
          <a:endParaRPr lang="en-US" sz="3200" dirty="0">
            <a:solidFill>
              <a:schemeClr val="tx1"/>
            </a:solidFill>
          </a:endParaRPr>
        </a:p>
      </dgm:t>
    </dgm:pt>
    <dgm:pt modelId="{D3FD7FA2-14A3-4E22-8040-C070DDBFB3A3}" type="parTrans" cxnId="{DFC98B8B-2690-4481-ADFB-D1E71545789A}">
      <dgm:prSet/>
      <dgm:spPr/>
      <dgm:t>
        <a:bodyPr/>
        <a:lstStyle/>
        <a:p>
          <a:endParaRPr lang="en-US"/>
        </a:p>
      </dgm:t>
    </dgm:pt>
    <dgm:pt modelId="{EAA54448-3E09-4214-8E30-1F8FDAAAD396}" type="sibTrans" cxnId="{DFC98B8B-2690-4481-ADFB-D1E71545789A}">
      <dgm:prSet/>
      <dgm:spPr/>
      <dgm:t>
        <a:bodyPr/>
        <a:lstStyle/>
        <a:p>
          <a:endParaRPr lang="en-US"/>
        </a:p>
      </dgm:t>
    </dgm:pt>
    <dgm:pt modelId="{91CCD8E1-3AA5-41BA-B32F-93C9B039C390}">
      <dgm:prSet phldrT="[Text]" custT="1"/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600" dirty="0" smtClean="0">
              <a:solidFill>
                <a:schemeClr val="tx1"/>
              </a:solidFill>
            </a:rPr>
            <a:t>পশু</a:t>
          </a:r>
          <a:endParaRPr lang="en-US" sz="3600" dirty="0">
            <a:solidFill>
              <a:schemeClr val="tx1"/>
            </a:solidFill>
          </a:endParaRPr>
        </a:p>
      </dgm:t>
    </dgm:pt>
    <dgm:pt modelId="{99D7D3E6-0060-4DDA-B32F-721CBA1D6EFF}" type="parTrans" cxnId="{0F34592C-1CB6-4A78-800B-8570726EFA9C}">
      <dgm:prSet/>
      <dgm:spPr/>
      <dgm:t>
        <a:bodyPr/>
        <a:lstStyle/>
        <a:p>
          <a:endParaRPr lang="en-US"/>
        </a:p>
      </dgm:t>
    </dgm:pt>
    <dgm:pt modelId="{4066CCA4-CF71-4407-91FC-CDB67CFDBCF4}" type="sibTrans" cxnId="{0F34592C-1CB6-4A78-800B-8570726EFA9C}">
      <dgm:prSet/>
      <dgm:spPr/>
      <dgm:t>
        <a:bodyPr/>
        <a:lstStyle/>
        <a:p>
          <a:endParaRPr lang="en-US"/>
        </a:p>
      </dgm:t>
    </dgm:pt>
    <dgm:pt modelId="{BC6BB2D5-E4C5-49D2-89AF-1C598C958F23}">
      <dgm:prSet phldrT="[Text]" custT="1"/>
      <dgm:spPr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3200" dirty="0" smtClean="0">
              <a:solidFill>
                <a:schemeClr val="tx1"/>
              </a:solidFill>
            </a:rPr>
            <a:t>বনজ </a:t>
          </a:r>
        </a:p>
        <a:p>
          <a:r>
            <a:rPr lang="bn-BD" sz="3200" dirty="0" smtClean="0">
              <a:solidFill>
                <a:schemeClr val="tx1"/>
              </a:solidFill>
            </a:rPr>
            <a:t>সম্পদ</a:t>
          </a:r>
          <a:endParaRPr lang="en-US" sz="3200" dirty="0">
            <a:solidFill>
              <a:schemeClr val="tx1"/>
            </a:solidFill>
          </a:endParaRPr>
        </a:p>
      </dgm:t>
    </dgm:pt>
    <dgm:pt modelId="{356ADDC1-881F-4FFC-8D24-558AEC938628}" type="parTrans" cxnId="{A8618315-40C1-4DF0-B049-CBFB9910A2AA}">
      <dgm:prSet/>
      <dgm:spPr/>
      <dgm:t>
        <a:bodyPr/>
        <a:lstStyle/>
        <a:p>
          <a:endParaRPr lang="en-US"/>
        </a:p>
      </dgm:t>
    </dgm:pt>
    <dgm:pt modelId="{AA2897BF-7BB7-4240-9038-8FD93FD246BA}" type="sibTrans" cxnId="{A8618315-40C1-4DF0-B049-CBFB9910A2AA}">
      <dgm:prSet/>
      <dgm:spPr/>
      <dgm:t>
        <a:bodyPr/>
        <a:lstStyle/>
        <a:p>
          <a:endParaRPr lang="en-US"/>
        </a:p>
      </dgm:t>
    </dgm:pt>
    <dgm:pt modelId="{04927320-3635-4D9D-BE63-7B6AE0364AE6}" type="pres">
      <dgm:prSet presAssocID="{44C75761-1FB9-4511-9F28-F91B2E2ADB7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D1EE22-47B6-4767-8B43-C2600D35E6AD}" type="pres">
      <dgm:prSet presAssocID="{FBF167F1-C9B4-4105-8F30-80B15E9E1109}" presName="centerShape" presStyleLbl="node0" presStyleIdx="0" presStyleCnt="1" custScaleX="182561" custScaleY="117578"/>
      <dgm:spPr/>
      <dgm:t>
        <a:bodyPr/>
        <a:lstStyle/>
        <a:p>
          <a:endParaRPr lang="en-US"/>
        </a:p>
      </dgm:t>
    </dgm:pt>
    <dgm:pt modelId="{2B8F1275-37E7-44F6-9055-76F372A171C6}" type="pres">
      <dgm:prSet presAssocID="{E889E95A-21FD-4052-9574-F5C5556B7C42}" presName="parTrans" presStyleLbl="sibTrans2D1" presStyleIdx="0" presStyleCnt="4"/>
      <dgm:spPr/>
      <dgm:t>
        <a:bodyPr/>
        <a:lstStyle/>
        <a:p>
          <a:endParaRPr lang="en-US"/>
        </a:p>
      </dgm:t>
    </dgm:pt>
    <dgm:pt modelId="{8AB7A2CD-E7D0-4211-91DA-BCC315902683}" type="pres">
      <dgm:prSet presAssocID="{E889E95A-21FD-4052-9574-F5C5556B7C42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78354849-1440-4102-B090-18B612CC29C5}" type="pres">
      <dgm:prSet presAssocID="{0D308FCA-2A25-4606-BB07-1D6498A30FEF}" presName="node" presStyleLbl="node1" presStyleIdx="0" presStyleCnt="4" custScaleX="134939" custScaleY="126991" custRadScaleRad="133721" custRadScaleInc="20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912747-94EE-44D9-857F-FE3236B412C8}" type="pres">
      <dgm:prSet presAssocID="{D3FD7FA2-14A3-4E22-8040-C070DDBFB3A3}" presName="parTrans" presStyleLbl="sibTrans2D1" presStyleIdx="1" presStyleCnt="4"/>
      <dgm:spPr/>
      <dgm:t>
        <a:bodyPr/>
        <a:lstStyle/>
        <a:p>
          <a:endParaRPr lang="en-US"/>
        </a:p>
      </dgm:t>
    </dgm:pt>
    <dgm:pt modelId="{C65614EB-B80B-4F0D-9476-360BA5E5E711}" type="pres">
      <dgm:prSet presAssocID="{D3FD7FA2-14A3-4E22-8040-C070DDBFB3A3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577B32D-D79D-4864-9A23-DCC99E21D256}" type="pres">
      <dgm:prSet presAssocID="{90AF1A98-26A3-4DB4-B749-26F4AF465AE1}" presName="node" presStyleLbl="node1" presStyleIdx="1" presStyleCnt="4" custScaleX="135442" custScaleY="132840" custRadScaleRad="134458" custRadScaleInc="-36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E9C5D2-476E-44BF-B780-B5B3513C69B7}" type="pres">
      <dgm:prSet presAssocID="{99D7D3E6-0060-4DDA-B32F-721CBA1D6EFF}" presName="parTrans" presStyleLbl="sibTrans2D1" presStyleIdx="2" presStyleCnt="4"/>
      <dgm:spPr/>
      <dgm:t>
        <a:bodyPr/>
        <a:lstStyle/>
        <a:p>
          <a:endParaRPr lang="en-US"/>
        </a:p>
      </dgm:t>
    </dgm:pt>
    <dgm:pt modelId="{8F875941-F7FE-4223-A1B5-782187DB5E63}" type="pres">
      <dgm:prSet presAssocID="{99D7D3E6-0060-4DDA-B32F-721CBA1D6EF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67289A2-3CA8-4C02-B0B3-132F46D7225A}" type="pres">
      <dgm:prSet presAssocID="{91CCD8E1-3AA5-41BA-B32F-93C9B039C390}" presName="node" presStyleLbl="node1" presStyleIdx="2" presStyleCnt="4" custScaleX="150676" custScaleY="114379" custRadScaleRad="1094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F252BD-551F-4761-A58C-CA3FED41CB5E}" type="pres">
      <dgm:prSet presAssocID="{356ADDC1-881F-4FFC-8D24-558AEC938628}" presName="parTrans" presStyleLbl="sibTrans2D1" presStyleIdx="3" presStyleCnt="4"/>
      <dgm:spPr/>
      <dgm:t>
        <a:bodyPr/>
        <a:lstStyle/>
        <a:p>
          <a:endParaRPr lang="en-US"/>
        </a:p>
      </dgm:t>
    </dgm:pt>
    <dgm:pt modelId="{0DC38465-83A9-4F73-9D17-0A0268285BC1}" type="pres">
      <dgm:prSet presAssocID="{356ADDC1-881F-4FFC-8D24-558AEC938628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D5E6766-39A3-457E-B861-7FB7BC21D4EA}" type="pres">
      <dgm:prSet presAssocID="{BC6BB2D5-E4C5-49D2-89AF-1C598C958F23}" presName="node" presStyleLbl="node1" presStyleIdx="3" presStyleCnt="4" custScaleX="146183" custScaleY="115066" custRadScaleRad="131007" custRadScaleInc="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1B12C2-05A4-45BB-A4FC-F97110E7ADCC}" type="presOf" srcId="{E889E95A-21FD-4052-9574-F5C5556B7C42}" destId="{2B8F1275-37E7-44F6-9055-76F372A171C6}" srcOrd="0" destOrd="0" presId="urn:microsoft.com/office/officeart/2005/8/layout/radial5"/>
    <dgm:cxn modelId="{E779BC6C-EA84-4AA5-A761-EA2CB53ECB41}" type="presOf" srcId="{FBF167F1-C9B4-4105-8F30-80B15E9E1109}" destId="{2AD1EE22-47B6-4767-8B43-C2600D35E6AD}" srcOrd="0" destOrd="0" presId="urn:microsoft.com/office/officeart/2005/8/layout/radial5"/>
    <dgm:cxn modelId="{A8618315-40C1-4DF0-B049-CBFB9910A2AA}" srcId="{FBF167F1-C9B4-4105-8F30-80B15E9E1109}" destId="{BC6BB2D5-E4C5-49D2-89AF-1C598C958F23}" srcOrd="3" destOrd="0" parTransId="{356ADDC1-881F-4FFC-8D24-558AEC938628}" sibTransId="{AA2897BF-7BB7-4240-9038-8FD93FD246BA}"/>
    <dgm:cxn modelId="{C854B42B-96F7-45DC-9BC5-DC61759A8FFA}" type="presOf" srcId="{0D308FCA-2A25-4606-BB07-1D6498A30FEF}" destId="{78354849-1440-4102-B090-18B612CC29C5}" srcOrd="0" destOrd="0" presId="urn:microsoft.com/office/officeart/2005/8/layout/radial5"/>
    <dgm:cxn modelId="{2F212A51-ED9E-4EAE-8950-70CABC78780B}" type="presOf" srcId="{D3FD7FA2-14A3-4E22-8040-C070DDBFB3A3}" destId="{B2912747-94EE-44D9-857F-FE3236B412C8}" srcOrd="0" destOrd="0" presId="urn:microsoft.com/office/officeart/2005/8/layout/radial5"/>
    <dgm:cxn modelId="{A9397178-C08B-4712-BF69-87392AE25600}" type="presOf" srcId="{E889E95A-21FD-4052-9574-F5C5556B7C42}" destId="{8AB7A2CD-E7D0-4211-91DA-BCC315902683}" srcOrd="1" destOrd="0" presId="urn:microsoft.com/office/officeart/2005/8/layout/radial5"/>
    <dgm:cxn modelId="{8885270A-3519-41E7-B423-5946FA30314D}" type="presOf" srcId="{D3FD7FA2-14A3-4E22-8040-C070DDBFB3A3}" destId="{C65614EB-B80B-4F0D-9476-360BA5E5E711}" srcOrd="1" destOrd="0" presId="urn:microsoft.com/office/officeart/2005/8/layout/radial5"/>
    <dgm:cxn modelId="{FE71749C-87FC-47CF-AD9A-98019062C308}" type="presOf" srcId="{90AF1A98-26A3-4DB4-B749-26F4AF465AE1}" destId="{4577B32D-D79D-4864-9A23-DCC99E21D256}" srcOrd="0" destOrd="0" presId="urn:microsoft.com/office/officeart/2005/8/layout/radial5"/>
    <dgm:cxn modelId="{CC598BF2-296A-434F-8334-42FDC5942037}" type="presOf" srcId="{356ADDC1-881F-4FFC-8D24-558AEC938628}" destId="{29F252BD-551F-4761-A58C-CA3FED41CB5E}" srcOrd="0" destOrd="0" presId="urn:microsoft.com/office/officeart/2005/8/layout/radial5"/>
    <dgm:cxn modelId="{3CF24264-2BBE-48FE-A17E-C6F6F4231BB9}" type="presOf" srcId="{99D7D3E6-0060-4DDA-B32F-721CBA1D6EFF}" destId="{8F875941-F7FE-4223-A1B5-782187DB5E63}" srcOrd="1" destOrd="0" presId="urn:microsoft.com/office/officeart/2005/8/layout/radial5"/>
    <dgm:cxn modelId="{BA855D8B-FDED-41F5-8EF1-F3458796D7DC}" type="presOf" srcId="{91CCD8E1-3AA5-41BA-B32F-93C9B039C390}" destId="{667289A2-3CA8-4C02-B0B3-132F46D7225A}" srcOrd="0" destOrd="0" presId="urn:microsoft.com/office/officeart/2005/8/layout/radial5"/>
    <dgm:cxn modelId="{7495A2AB-2B2C-41CA-8D39-734591E16A98}" srcId="{44C75761-1FB9-4511-9F28-F91B2E2ADB7B}" destId="{FBF167F1-C9B4-4105-8F30-80B15E9E1109}" srcOrd="0" destOrd="0" parTransId="{77FC38DB-455F-47E7-9E11-91D9B1216A08}" sibTransId="{CE43A746-9773-4C7A-869E-94DD5C959175}"/>
    <dgm:cxn modelId="{55D3A090-C706-483C-B1DE-C62BCC576826}" type="presOf" srcId="{44C75761-1FB9-4511-9F28-F91B2E2ADB7B}" destId="{04927320-3635-4D9D-BE63-7B6AE0364AE6}" srcOrd="0" destOrd="0" presId="urn:microsoft.com/office/officeart/2005/8/layout/radial5"/>
    <dgm:cxn modelId="{118AEB05-59CD-4FBF-89B9-C8567F3A1D2D}" srcId="{FBF167F1-C9B4-4105-8F30-80B15E9E1109}" destId="{0D308FCA-2A25-4606-BB07-1D6498A30FEF}" srcOrd="0" destOrd="0" parTransId="{E889E95A-21FD-4052-9574-F5C5556B7C42}" sibTransId="{12E36198-F25B-47CB-B748-DC7832AE5B72}"/>
    <dgm:cxn modelId="{B3127E0F-B625-432B-98D7-A73A7A1AC588}" type="presOf" srcId="{BC6BB2D5-E4C5-49D2-89AF-1C598C958F23}" destId="{FD5E6766-39A3-457E-B861-7FB7BC21D4EA}" srcOrd="0" destOrd="0" presId="urn:microsoft.com/office/officeart/2005/8/layout/radial5"/>
    <dgm:cxn modelId="{B14690AC-B689-4694-85DF-8503FBDDC9AF}" type="presOf" srcId="{356ADDC1-881F-4FFC-8D24-558AEC938628}" destId="{0DC38465-83A9-4F73-9D17-0A0268285BC1}" srcOrd="1" destOrd="0" presId="urn:microsoft.com/office/officeart/2005/8/layout/radial5"/>
    <dgm:cxn modelId="{84E224DC-10E1-4074-8AEF-B9E026D775B8}" type="presOf" srcId="{99D7D3E6-0060-4DDA-B32F-721CBA1D6EFF}" destId="{76E9C5D2-476E-44BF-B780-B5B3513C69B7}" srcOrd="0" destOrd="0" presId="urn:microsoft.com/office/officeart/2005/8/layout/radial5"/>
    <dgm:cxn modelId="{0F34592C-1CB6-4A78-800B-8570726EFA9C}" srcId="{FBF167F1-C9B4-4105-8F30-80B15E9E1109}" destId="{91CCD8E1-3AA5-41BA-B32F-93C9B039C390}" srcOrd="2" destOrd="0" parTransId="{99D7D3E6-0060-4DDA-B32F-721CBA1D6EFF}" sibTransId="{4066CCA4-CF71-4407-91FC-CDB67CFDBCF4}"/>
    <dgm:cxn modelId="{DFC98B8B-2690-4481-ADFB-D1E71545789A}" srcId="{FBF167F1-C9B4-4105-8F30-80B15E9E1109}" destId="{90AF1A98-26A3-4DB4-B749-26F4AF465AE1}" srcOrd="1" destOrd="0" parTransId="{D3FD7FA2-14A3-4E22-8040-C070DDBFB3A3}" sibTransId="{EAA54448-3E09-4214-8E30-1F8FDAAAD396}"/>
    <dgm:cxn modelId="{4D9F4AA7-14E9-45FC-A79F-D8E21F3F4821}" type="presParOf" srcId="{04927320-3635-4D9D-BE63-7B6AE0364AE6}" destId="{2AD1EE22-47B6-4767-8B43-C2600D35E6AD}" srcOrd="0" destOrd="0" presId="urn:microsoft.com/office/officeart/2005/8/layout/radial5"/>
    <dgm:cxn modelId="{50D2E5BA-E899-4547-B95F-942896C6F262}" type="presParOf" srcId="{04927320-3635-4D9D-BE63-7B6AE0364AE6}" destId="{2B8F1275-37E7-44F6-9055-76F372A171C6}" srcOrd="1" destOrd="0" presId="urn:microsoft.com/office/officeart/2005/8/layout/radial5"/>
    <dgm:cxn modelId="{F31D476C-48BD-4970-9364-6A937E07D9CD}" type="presParOf" srcId="{2B8F1275-37E7-44F6-9055-76F372A171C6}" destId="{8AB7A2CD-E7D0-4211-91DA-BCC315902683}" srcOrd="0" destOrd="0" presId="urn:microsoft.com/office/officeart/2005/8/layout/radial5"/>
    <dgm:cxn modelId="{3B803A9F-A012-40AD-B515-321F491C350E}" type="presParOf" srcId="{04927320-3635-4D9D-BE63-7B6AE0364AE6}" destId="{78354849-1440-4102-B090-18B612CC29C5}" srcOrd="2" destOrd="0" presId="urn:microsoft.com/office/officeart/2005/8/layout/radial5"/>
    <dgm:cxn modelId="{522127C9-9F19-4895-AF8D-35961B4B8466}" type="presParOf" srcId="{04927320-3635-4D9D-BE63-7B6AE0364AE6}" destId="{B2912747-94EE-44D9-857F-FE3236B412C8}" srcOrd="3" destOrd="0" presId="urn:microsoft.com/office/officeart/2005/8/layout/radial5"/>
    <dgm:cxn modelId="{06A3D8B3-C0EB-443F-9C9D-33054687E907}" type="presParOf" srcId="{B2912747-94EE-44D9-857F-FE3236B412C8}" destId="{C65614EB-B80B-4F0D-9476-360BA5E5E711}" srcOrd="0" destOrd="0" presId="urn:microsoft.com/office/officeart/2005/8/layout/radial5"/>
    <dgm:cxn modelId="{2FC3833A-08C2-45BA-8068-D03A06E18B91}" type="presParOf" srcId="{04927320-3635-4D9D-BE63-7B6AE0364AE6}" destId="{4577B32D-D79D-4864-9A23-DCC99E21D256}" srcOrd="4" destOrd="0" presId="urn:microsoft.com/office/officeart/2005/8/layout/radial5"/>
    <dgm:cxn modelId="{DE42AFFD-F64F-4985-9860-08CF034E697C}" type="presParOf" srcId="{04927320-3635-4D9D-BE63-7B6AE0364AE6}" destId="{76E9C5D2-476E-44BF-B780-B5B3513C69B7}" srcOrd="5" destOrd="0" presId="urn:microsoft.com/office/officeart/2005/8/layout/radial5"/>
    <dgm:cxn modelId="{C5E1D18F-5A87-4AFC-AE0F-990FAC0B39EA}" type="presParOf" srcId="{76E9C5D2-476E-44BF-B780-B5B3513C69B7}" destId="{8F875941-F7FE-4223-A1B5-782187DB5E63}" srcOrd="0" destOrd="0" presId="urn:microsoft.com/office/officeart/2005/8/layout/radial5"/>
    <dgm:cxn modelId="{00BD48D1-5DCA-4533-970B-4D39352F901E}" type="presParOf" srcId="{04927320-3635-4D9D-BE63-7B6AE0364AE6}" destId="{667289A2-3CA8-4C02-B0B3-132F46D7225A}" srcOrd="6" destOrd="0" presId="urn:microsoft.com/office/officeart/2005/8/layout/radial5"/>
    <dgm:cxn modelId="{2241F3CB-A5F5-4DC5-B8CC-42ADABC29348}" type="presParOf" srcId="{04927320-3635-4D9D-BE63-7B6AE0364AE6}" destId="{29F252BD-551F-4761-A58C-CA3FED41CB5E}" srcOrd="7" destOrd="0" presId="urn:microsoft.com/office/officeart/2005/8/layout/radial5"/>
    <dgm:cxn modelId="{453F1E23-2014-4867-87A7-F2F5452B3638}" type="presParOf" srcId="{29F252BD-551F-4761-A58C-CA3FED41CB5E}" destId="{0DC38465-83A9-4F73-9D17-0A0268285BC1}" srcOrd="0" destOrd="0" presId="urn:microsoft.com/office/officeart/2005/8/layout/radial5"/>
    <dgm:cxn modelId="{C33890DE-87DF-4AD6-88F4-F79F74B1F7FA}" type="presParOf" srcId="{04927320-3635-4D9D-BE63-7B6AE0364AE6}" destId="{FD5E6766-39A3-457E-B861-7FB7BC21D4E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70859-94CD-4E43-A5B2-CED799B7A533}">
      <dsp:nvSpPr>
        <dsp:cNvPr id="0" name=""/>
        <dsp:cNvSpPr/>
      </dsp:nvSpPr>
      <dsp:spPr>
        <a:xfrm>
          <a:off x="3528264" y="-92044"/>
          <a:ext cx="3431200" cy="197825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800" kern="1200" dirty="0" smtClean="0">
              <a:solidFill>
                <a:schemeClr val="tx1"/>
              </a:solidFill>
            </a:rPr>
            <a:t>অর্থনীতিতে কৃষির অবস্থান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3586205" y="-34103"/>
        <a:ext cx="3315318" cy="1862374"/>
      </dsp:txXfrm>
    </dsp:sp>
    <dsp:sp modelId="{0BFABADE-4E9B-4A87-91A1-F79CF04EB3E4}">
      <dsp:nvSpPr>
        <dsp:cNvPr id="0" name=""/>
        <dsp:cNvSpPr/>
      </dsp:nvSpPr>
      <dsp:spPr>
        <a:xfrm rot="3235969">
          <a:off x="5918361" y="1971496"/>
          <a:ext cx="503373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6036700" y="2050389"/>
        <a:ext cx="266695" cy="236677"/>
      </dsp:txXfrm>
    </dsp:sp>
    <dsp:sp modelId="{A8ABA24B-56A2-4DA2-88C9-70077E7854C3}">
      <dsp:nvSpPr>
        <dsp:cNvPr id="0" name=""/>
        <dsp:cNvSpPr/>
      </dsp:nvSpPr>
      <dsp:spPr>
        <a:xfrm>
          <a:off x="5589898" y="2451245"/>
          <a:ext cx="3318676" cy="2398404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2400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400" kern="1200" dirty="0" smtClean="0">
              <a:solidFill>
                <a:schemeClr val="tx1"/>
              </a:solidFill>
            </a:rPr>
            <a:t>জাতীয় আয়ে অবদান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400" kern="1200" dirty="0" smtClean="0">
              <a:solidFill>
                <a:schemeClr val="tx1"/>
              </a:solidFill>
            </a:rPr>
            <a:t>১৯%</a:t>
          </a:r>
        </a:p>
      </dsp:txBody>
      <dsp:txXfrm>
        <a:off x="5660145" y="2521492"/>
        <a:ext cx="3178182" cy="2257910"/>
      </dsp:txXfrm>
    </dsp:sp>
    <dsp:sp modelId="{EECDEF6A-5A1C-4257-AD83-81E0C16A5877}">
      <dsp:nvSpPr>
        <dsp:cNvPr id="0" name=""/>
        <dsp:cNvSpPr/>
      </dsp:nvSpPr>
      <dsp:spPr>
        <a:xfrm rot="10800000">
          <a:off x="4919316" y="3453215"/>
          <a:ext cx="503373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037655" y="3532108"/>
        <a:ext cx="266695" cy="236677"/>
      </dsp:txXfrm>
    </dsp:sp>
    <dsp:sp modelId="{C78117D9-490C-4ECD-B8E2-5B7E3C499B1C}">
      <dsp:nvSpPr>
        <dsp:cNvPr id="0" name=""/>
        <dsp:cNvSpPr/>
      </dsp:nvSpPr>
      <dsp:spPr>
        <a:xfrm>
          <a:off x="1582944" y="2388593"/>
          <a:ext cx="3169163" cy="2523708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2400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400" kern="1200" dirty="0" smtClean="0">
              <a:solidFill>
                <a:schemeClr val="tx1"/>
              </a:solidFill>
            </a:rPr>
            <a:t>নির্ভরশীল এর হার ৭৫%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tx1"/>
            </a:solidFill>
          </a:endParaRPr>
        </a:p>
      </dsp:txBody>
      <dsp:txXfrm>
        <a:off x="1656861" y="2462510"/>
        <a:ext cx="3021329" cy="2375874"/>
      </dsp:txXfrm>
    </dsp:sp>
    <dsp:sp modelId="{074118BA-F920-4B5F-A2F5-A1B979B9E297}">
      <dsp:nvSpPr>
        <dsp:cNvPr id="0" name=""/>
        <dsp:cNvSpPr/>
      </dsp:nvSpPr>
      <dsp:spPr>
        <a:xfrm rot="18421218">
          <a:off x="4056841" y="1940170"/>
          <a:ext cx="503373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175180" y="2019063"/>
        <a:ext cx="266695" cy="2366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1EE22-47B6-4767-8B43-C2600D35E6AD}">
      <dsp:nvSpPr>
        <dsp:cNvPr id="0" name=""/>
        <dsp:cNvSpPr/>
      </dsp:nvSpPr>
      <dsp:spPr>
        <a:xfrm>
          <a:off x="4006435" y="2196402"/>
          <a:ext cx="2979310" cy="1918818"/>
        </a:xfrm>
        <a:prstGeom prst="ellipse">
          <a:avLst/>
        </a:prstGeom>
        <a:solidFill>
          <a:srgbClr val="92D05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400" kern="1200" dirty="0" smtClean="0">
              <a:solidFill>
                <a:schemeClr val="tx1"/>
              </a:solidFill>
            </a:rPr>
            <a:t>কৃষির উপখাত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442745" y="2477406"/>
        <a:ext cx="2106690" cy="1356810"/>
      </dsp:txXfrm>
    </dsp:sp>
    <dsp:sp modelId="{2B8F1275-37E7-44F6-9055-76F372A171C6}">
      <dsp:nvSpPr>
        <dsp:cNvPr id="0" name=""/>
        <dsp:cNvSpPr/>
      </dsp:nvSpPr>
      <dsp:spPr>
        <a:xfrm rot="16272412">
          <a:off x="5442538" y="1778679"/>
          <a:ext cx="153438" cy="55486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465069" y="1912662"/>
        <a:ext cx="107407" cy="332918"/>
      </dsp:txXfrm>
    </dsp:sp>
    <dsp:sp modelId="{78354849-1440-4102-B090-18B612CC29C5}">
      <dsp:nvSpPr>
        <dsp:cNvPr id="0" name=""/>
        <dsp:cNvSpPr/>
      </dsp:nvSpPr>
      <dsp:spPr>
        <a:xfrm>
          <a:off x="4443153" y="-165182"/>
          <a:ext cx="2202141" cy="2072433"/>
        </a:xfrm>
        <a:prstGeom prst="ellipse">
          <a:avLst/>
        </a:prstGeom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b="1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শস্য</a:t>
          </a:r>
          <a:endParaRPr lang="en-US" sz="3600" b="1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65649" y="138319"/>
        <a:ext cx="1557149" cy="1465431"/>
      </dsp:txXfrm>
    </dsp:sp>
    <dsp:sp modelId="{B2912747-94EE-44D9-857F-FE3236B412C8}">
      <dsp:nvSpPr>
        <dsp:cNvPr id="0" name=""/>
        <dsp:cNvSpPr/>
      </dsp:nvSpPr>
      <dsp:spPr>
        <a:xfrm rot="21501963">
          <a:off x="7089375" y="2829315"/>
          <a:ext cx="253396" cy="55486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7089390" y="2941372"/>
        <a:ext cx="177377" cy="332918"/>
      </dsp:txXfrm>
    </dsp:sp>
    <dsp:sp modelId="{4577B32D-D79D-4864-9A23-DCC99E21D256}">
      <dsp:nvSpPr>
        <dsp:cNvPr id="0" name=""/>
        <dsp:cNvSpPr/>
      </dsp:nvSpPr>
      <dsp:spPr>
        <a:xfrm>
          <a:off x="7461731" y="1984271"/>
          <a:ext cx="2210350" cy="2167886"/>
        </a:xfrm>
        <a:prstGeom prst="ellipse">
          <a:avLst/>
        </a:prstGeom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</a:rPr>
            <a:t>মৎস্য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7785429" y="2301751"/>
        <a:ext cx="1562954" cy="1532926"/>
      </dsp:txXfrm>
    </dsp:sp>
    <dsp:sp modelId="{76E9C5D2-476E-44BF-B780-B5B3513C69B7}">
      <dsp:nvSpPr>
        <dsp:cNvPr id="0" name=""/>
        <dsp:cNvSpPr/>
      </dsp:nvSpPr>
      <dsp:spPr>
        <a:xfrm rot="5400000">
          <a:off x="5392194" y="4027938"/>
          <a:ext cx="207792" cy="55486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423363" y="4107742"/>
        <a:ext cx="145454" cy="332918"/>
      </dsp:txXfrm>
    </dsp:sp>
    <dsp:sp modelId="{667289A2-3CA8-4C02-B0B3-132F46D7225A}">
      <dsp:nvSpPr>
        <dsp:cNvPr id="0" name=""/>
        <dsp:cNvSpPr/>
      </dsp:nvSpPr>
      <dsp:spPr>
        <a:xfrm>
          <a:off x="4266609" y="4507282"/>
          <a:ext cx="2458962" cy="1866611"/>
        </a:xfrm>
        <a:prstGeom prst="ellipse">
          <a:avLst/>
        </a:prstGeom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</a:rPr>
            <a:t>পশু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4626716" y="4780641"/>
        <a:ext cx="1738748" cy="1319893"/>
      </dsp:txXfrm>
    </dsp:sp>
    <dsp:sp modelId="{29F252BD-551F-4761-A58C-CA3FED41CB5E}">
      <dsp:nvSpPr>
        <dsp:cNvPr id="0" name=""/>
        <dsp:cNvSpPr/>
      </dsp:nvSpPr>
      <dsp:spPr>
        <a:xfrm rot="10811178">
          <a:off x="3773386" y="2873045"/>
          <a:ext cx="164701" cy="55486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3822796" y="2984098"/>
        <a:ext cx="115291" cy="332918"/>
      </dsp:txXfrm>
    </dsp:sp>
    <dsp:sp modelId="{FD5E6766-39A3-457E-B861-7FB7BC21D4EA}">
      <dsp:nvSpPr>
        <dsp:cNvPr id="0" name=""/>
        <dsp:cNvSpPr/>
      </dsp:nvSpPr>
      <dsp:spPr>
        <a:xfrm>
          <a:off x="1310069" y="2207167"/>
          <a:ext cx="2385638" cy="1877823"/>
        </a:xfrm>
        <a:prstGeom prst="ellipse">
          <a:avLst/>
        </a:prstGeom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</a:rPr>
            <a:t>বনজ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</a:rPr>
            <a:t>সম্পদ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1659438" y="2482168"/>
        <a:ext cx="1686900" cy="1327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1001D-F756-44E6-A366-3396A776C4C9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A772-EBBB-4F69-9B30-81DB9CD50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2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EA772-EBBB-4F69-9B30-81DB9CD500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64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EA772-EBBB-4F69-9B30-81DB9CD500A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23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EA772-EBBB-4F69-9B30-81DB9CD500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67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4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3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1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2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2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0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2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4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5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7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67549-E5C2-47F2-A79D-21689275DAF3}" type="datetimeFigureOut">
              <a:rPr lang="en-US" smtClean="0"/>
              <a:t>04-May-16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D89CA-5B74-4D00-A54C-05935884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9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62100" y="868679"/>
            <a:ext cx="9144000" cy="1544003"/>
          </a:xfr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bn-BD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7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62100" y="3602038"/>
            <a:ext cx="91059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2631572"/>
            <a:ext cx="9105900" cy="401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88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bn-BD" dirty="0" smtClean="0"/>
              <a:t>সেচ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840" y="1958093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31" y="2090561"/>
            <a:ext cx="5212969" cy="40864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409" y="2090562"/>
            <a:ext cx="4783391" cy="40864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6309431"/>
            <a:ext cx="52578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সনাতন সেচ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0409" y="6332291"/>
            <a:ext cx="4783392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আধুনিক সেচ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87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237930"/>
              </p:ext>
            </p:extLst>
          </p:nvPr>
        </p:nvGraphicFramePr>
        <p:xfrm>
          <a:off x="767862" y="128636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276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উৎপাদন দ্রব্যের ধরণ 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খাদ্য শস্য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57267"/>
            <a:ext cx="4632081" cy="308805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720" y="2457267"/>
            <a:ext cx="4882662" cy="308805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6" name="TextBox 5"/>
          <p:cNvSpPr txBox="1"/>
          <p:nvPr/>
        </p:nvSpPr>
        <p:spPr>
          <a:xfrm>
            <a:off x="952500" y="6012180"/>
            <a:ext cx="4572000" cy="76944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ধান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25382" y="5846453"/>
            <a:ext cx="4572000" cy="76944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গম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31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34" y="365125"/>
            <a:ext cx="11346867" cy="1325563"/>
          </a:xfrm>
          <a:solidFill>
            <a:schemeClr val="accent5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উৎপাদন দ্রব্যের ধরণ </a:t>
            </a:r>
            <a:b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(খ) অর্থকারী ফসল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0712" y="166084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0334" y="5900664"/>
            <a:ext cx="5545026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পাট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8606" y="5943599"/>
            <a:ext cx="5268593" cy="769441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34" y="1907554"/>
            <a:ext cx="5822365" cy="38227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606" y="1822826"/>
            <a:ext cx="5370505" cy="405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55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28187074"/>
              </p:ext>
            </p:extLst>
          </p:nvPr>
        </p:nvGraphicFramePr>
        <p:xfrm>
          <a:off x="1287463" y="649288"/>
          <a:ext cx="10904537" cy="62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05714" y="2264229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5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D1EE22-47B6-4767-8B43-C2600D35E6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8F1275-37E7-44F6-9055-76F372A17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354849-1440-4102-B090-18B612CC2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912747-94EE-44D9-857F-FE3236B41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77B32D-D79D-4864-9A23-DCC99E21D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E9C5D2-476E-44BF-B780-B5B3513C6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7289A2-3CA8-4C02-B0B3-132F46D722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F252BD-551F-4761-A58C-CA3FED41C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5E6766-39A3-457E-B861-7FB7BC21D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220" y="2788920"/>
            <a:ext cx="10515600" cy="2860040"/>
          </a:xfrm>
          <a:solidFill>
            <a:schemeClr val="accent6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4400" dirty="0" smtClean="0"/>
          </a:p>
          <a:p>
            <a:pPr marL="0" indent="0">
              <a:buNone/>
            </a:pPr>
            <a:endParaRPr lang="bn-BD" sz="4400" dirty="0" smtClean="0"/>
          </a:p>
          <a:p>
            <a:pPr marL="0" indent="0">
              <a:buNone/>
            </a:pPr>
            <a:r>
              <a:rPr lang="bn-BD" sz="4400" dirty="0" smtClean="0"/>
              <a:t>বাংলাদেশের কৃষি কাঠামোগুলো কি কি উল্লেখ কর ।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7981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bn-BD" sz="5400" dirty="0" smtClean="0"/>
              <a:t>মূল্যায়ন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71446"/>
            <a:ext cx="10515600" cy="2751838"/>
          </a:xfr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endParaRPr lang="bn-BD" sz="3600" dirty="0" smtClean="0"/>
          </a:p>
          <a:p>
            <a:pPr marL="0" indent="0">
              <a:buNone/>
            </a:pPr>
            <a:r>
              <a:rPr lang="bn-BD" sz="3600" dirty="0" smtClean="0"/>
              <a:t>১। কৃষি কাঠামো কি?</a:t>
            </a:r>
          </a:p>
          <a:p>
            <a:pPr marL="0" indent="0">
              <a:buNone/>
            </a:pPr>
            <a:r>
              <a:rPr lang="bn-BD" sz="3600" dirty="0" smtClean="0"/>
              <a:t>২। কৃষির দুটি উপখাতের নাম বলো? </a:t>
            </a:r>
          </a:p>
          <a:p>
            <a:pPr marL="0" indent="0">
              <a:buNone/>
            </a:pPr>
            <a:r>
              <a:rPr lang="bn-BD" sz="3600" dirty="0" smtClean="0"/>
              <a:t>৩। জাতীয় আয়ে কৃষির অবদান কত?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612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59559"/>
            <a:ext cx="10736179" cy="3234336"/>
          </a:xfr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endParaRPr lang="bn-BD" sz="4800" dirty="0" smtClean="0"/>
          </a:p>
          <a:p>
            <a:pPr marL="0" indent="0">
              <a:buNone/>
            </a:pPr>
            <a:endParaRPr lang="bn-BD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বাংলাদেশর কৃষি কাঠামো উন্নয়নে তোমার মতামত দাও।</a:t>
            </a:r>
          </a:p>
          <a:p>
            <a:pPr marL="0" indent="0">
              <a:buNone/>
            </a:pP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5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6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65008"/>
            <a:ext cx="10515600" cy="4710112"/>
          </a:xfrm>
        </p:spPr>
      </p:pic>
    </p:spTree>
    <p:extLst>
      <p:ext uri="{BB962C8B-B14F-4D97-AF65-F5344CB8AC3E}">
        <p14:creationId xmlns:p14="http://schemas.microsoft.com/office/powerpoint/2010/main" val="1682552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bn-BD" sz="6000" b="1" dirty="0" smtClean="0"/>
              <a:t> </a:t>
            </a:r>
            <a:endParaRPr lang="en-US" sz="6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2125979"/>
            <a:ext cx="5181600" cy="4343401"/>
          </a:xfr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n-BD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আব্দুল্লাহ আল মামুন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পদবী – সহকারী অধ্যাপক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বিভাগ – অর্থনীতি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হারুণ মোল্লা কলেজ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পল্লবী, ঢাকা। 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2125978"/>
            <a:ext cx="5181600" cy="4343401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n-BD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bn-BD" sz="4400" dirty="0" smtClean="0"/>
              <a:t> –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অর্থনীতি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শ্রেণি- একাদশ-দ্বাদশ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অধ্যায়- বাংলাদেশের কৃষি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– ৪০ মিনিট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3313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52500" y="415029"/>
            <a:ext cx="11022110" cy="1035615"/>
          </a:xfr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লক্ষ্য কর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05902" y="6091207"/>
            <a:ext cx="4572000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সনাতন জমি চাষ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31259" y="6170629"/>
            <a:ext cx="4572000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আধুনিক জমি চাষ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623060"/>
            <a:ext cx="5678805" cy="437515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907" y="1623060"/>
            <a:ext cx="5114704" cy="437515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384535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5431257"/>
            <a:ext cx="5737860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মাছের খামার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1" y="5431258"/>
            <a:ext cx="5886449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পশু খামার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1" y="297180"/>
            <a:ext cx="5886449" cy="4983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180"/>
            <a:ext cx="5737860" cy="488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21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3980" y="1188720"/>
            <a:ext cx="9144000" cy="4503420"/>
          </a:xfr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endParaRPr lang="bn-BD" sz="6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6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কৃষি কাঠামো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98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0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4400" dirty="0"/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পাঠ শেষে শিক্ষার্থী 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. .</a:t>
            </a:r>
            <a:endParaRPr lang="bn-BD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কৃষি কাঠামো কি তা বলতে পারবে।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কৃষির উপখাতগুলো লিখতে পারবে।</a:t>
            </a:r>
          </a:p>
          <a:p>
            <a:pPr marL="0" indent="0">
              <a:buNone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বাংলাদেশের কৃষি কাঠামোগুলোর বৈশিষ্ট্য পর্যালোচনা করতে পারবে।</a:t>
            </a:r>
          </a:p>
          <a:p>
            <a:pPr marL="0" indent="0">
              <a:buNone/>
            </a:pP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0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4720" cy="1325563"/>
          </a:xfr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/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খামারের আয়তন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79289"/>
            <a:ext cx="5402580" cy="40976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740" y="1977094"/>
            <a:ext cx="5631180" cy="41998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6315073"/>
            <a:ext cx="540258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বড় খামার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5100" y="6414372"/>
            <a:ext cx="541782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মাঝারি খামার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14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"/>
            <a:ext cx="6217920" cy="52806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380" y="342900"/>
            <a:ext cx="5523148" cy="52806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560" y="6012178"/>
            <a:ext cx="592836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ছোট খামার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3680" y="6012178"/>
            <a:ext cx="529454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প্রান্তিক খামার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0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72251"/>
            <a:ext cx="5145175" cy="435102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6" name="TextBox 5"/>
          <p:cNvSpPr txBox="1"/>
          <p:nvPr/>
        </p:nvSpPr>
        <p:spPr>
          <a:xfrm>
            <a:off x="409156" y="6077634"/>
            <a:ext cx="5544387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সনাতন চাষ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6012180"/>
            <a:ext cx="5145175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আধুনিক চাষ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itle 7"/>
          <p:cNvSpPr txBox="1">
            <a:spLocks noGrp="1"/>
          </p:cNvSpPr>
          <p:nvPr>
            <p:ph type="title"/>
          </p:nvPr>
        </p:nvSpPr>
        <p:spPr>
          <a:xfrm>
            <a:off x="409156" y="732378"/>
            <a:ext cx="10832019" cy="60478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চাষ পদ্ধতি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56" y="1572252"/>
            <a:ext cx="5544387" cy="4439928"/>
          </a:xfrm>
        </p:spPr>
      </p:pic>
    </p:spTree>
    <p:extLst>
      <p:ext uri="{BB962C8B-B14F-4D97-AF65-F5344CB8AC3E}">
        <p14:creationId xmlns:p14="http://schemas.microsoft.com/office/powerpoint/2010/main" val="399040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183</Words>
  <Application>Microsoft Office PowerPoint</Application>
  <PresentationFormat>Widescreen</PresentationFormat>
  <Paragraphs>76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NikoshBAN</vt:lpstr>
      <vt:lpstr>Vrinda</vt:lpstr>
      <vt:lpstr>Office Theme</vt:lpstr>
      <vt:lpstr>স্বাগতম</vt:lpstr>
      <vt:lpstr>পরিচিতি </vt:lpstr>
      <vt:lpstr>নিচের ছবিগুলো লক্ষ্য কর</vt:lpstr>
      <vt:lpstr>PowerPoint Presentation</vt:lpstr>
      <vt:lpstr>PowerPoint Presentation</vt:lpstr>
      <vt:lpstr>শিখনফল</vt:lpstr>
      <vt:lpstr>খামারের আয়তন</vt:lpstr>
      <vt:lpstr>PowerPoint Presentation</vt:lpstr>
      <vt:lpstr>চাষ পদ্ধতি</vt:lpstr>
      <vt:lpstr>সেচ </vt:lpstr>
      <vt:lpstr>PowerPoint Presentation</vt:lpstr>
      <vt:lpstr>উৎপাদন দ্রব্যের ধরণ  (ক) খাদ্য শস্য </vt:lpstr>
      <vt:lpstr>উৎপাদন দ্রব্যের ধরণ  (খ) অর্থকারী ফসল</vt:lpstr>
      <vt:lpstr>PowerPoint Presentation</vt:lpstr>
      <vt:lpstr>দলগত কাজ</vt:lpstr>
      <vt:lpstr>মূল্যায়ন 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স্বগতম</dc:title>
  <dc:creator>DOEL</dc:creator>
  <cp:lastModifiedBy>DOEL</cp:lastModifiedBy>
  <cp:revision>65</cp:revision>
  <dcterms:created xsi:type="dcterms:W3CDTF">2016-04-30T03:53:14Z</dcterms:created>
  <dcterms:modified xsi:type="dcterms:W3CDTF">2016-05-04T06:47:13Z</dcterms:modified>
</cp:coreProperties>
</file>