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271" r:id="rId3"/>
    <p:sldId id="304" r:id="rId4"/>
    <p:sldId id="272" r:id="rId5"/>
    <p:sldId id="276" r:id="rId6"/>
    <p:sldId id="274" r:id="rId7"/>
    <p:sldId id="273" r:id="rId8"/>
    <p:sldId id="259" r:id="rId9"/>
    <p:sldId id="284" r:id="rId10"/>
    <p:sldId id="277" r:id="rId11"/>
    <p:sldId id="300" r:id="rId12"/>
    <p:sldId id="279" r:id="rId13"/>
    <p:sldId id="280" r:id="rId14"/>
    <p:sldId id="281" r:id="rId15"/>
    <p:sldId id="278" r:id="rId16"/>
    <p:sldId id="282" r:id="rId17"/>
    <p:sldId id="295" r:id="rId18"/>
    <p:sldId id="305" r:id="rId19"/>
    <p:sldId id="306" r:id="rId20"/>
    <p:sldId id="308" r:id="rId21"/>
    <p:sldId id="296" r:id="rId22"/>
    <p:sldId id="289" r:id="rId23"/>
    <p:sldId id="290" r:id="rId24"/>
    <p:sldId id="291" r:id="rId25"/>
    <p:sldId id="292" r:id="rId26"/>
    <p:sldId id="298" r:id="rId27"/>
    <p:sldId id="268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9D5D8-E7FD-4529-B924-DBE9CF93A7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55DF2-13CC-47FB-9FC2-76B78D950D9F}">
      <dgm:prSet/>
      <dgm:spPr/>
      <dgm:t>
        <a:bodyPr/>
        <a:lstStyle/>
        <a:p>
          <a:pPr rtl="0"/>
          <a:r>
            <a:rPr lang="bn-BD" b="1" dirty="0" smtClean="0"/>
            <a:t>১</a:t>
          </a:r>
          <a:r>
            <a:rPr lang="en-US" b="1" dirty="0" smtClean="0"/>
            <a:t>. </a:t>
          </a:r>
          <a:r>
            <a:rPr lang="bn-BD" b="1" dirty="0" smtClean="0"/>
            <a:t>ফসলের রোগ </a:t>
          </a:r>
          <a:r>
            <a:rPr lang="en-US" b="1" dirty="0" err="1" smtClean="0"/>
            <a:t>কী</a:t>
          </a:r>
          <a:r>
            <a:rPr lang="bn-BD" b="1" dirty="0" smtClean="0"/>
            <a:t> তা বলতে পারবে।</a:t>
          </a:r>
          <a:endParaRPr lang="en-US" dirty="0"/>
        </a:p>
      </dgm:t>
    </dgm:pt>
    <dgm:pt modelId="{67BE1FCB-3A12-4D2F-B6B8-9A8331DBFF82}" type="parTrans" cxnId="{2460BF0D-1BA7-4036-941A-80665ED20FED}">
      <dgm:prSet/>
      <dgm:spPr/>
      <dgm:t>
        <a:bodyPr/>
        <a:lstStyle/>
        <a:p>
          <a:endParaRPr lang="en-US"/>
        </a:p>
      </dgm:t>
    </dgm:pt>
    <dgm:pt modelId="{2FE4B541-6F43-4C4C-AD52-1BB6C9CFD6AC}" type="sibTrans" cxnId="{2460BF0D-1BA7-4036-941A-80665ED20FED}">
      <dgm:prSet/>
      <dgm:spPr/>
      <dgm:t>
        <a:bodyPr/>
        <a:lstStyle/>
        <a:p>
          <a:endParaRPr lang="en-US"/>
        </a:p>
      </dgm:t>
    </dgm:pt>
    <dgm:pt modelId="{FC3C6777-F120-441A-BF49-8C7037A7E572}" type="pres">
      <dgm:prSet presAssocID="{D499D5D8-E7FD-4529-B924-DBE9CF93A76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7067F7-98A6-4E28-B0A1-C87164D39E49}" type="pres">
      <dgm:prSet presAssocID="{26E55DF2-13CC-47FB-9FC2-76B78D950D9F}" presName="composite" presStyleCnt="0"/>
      <dgm:spPr/>
    </dgm:pt>
    <dgm:pt modelId="{33C66A16-A717-4DFB-BD01-2E00319F2287}" type="pres">
      <dgm:prSet presAssocID="{26E55DF2-13CC-47FB-9FC2-76B78D950D9F}" presName="imgShp" presStyleLbl="fgImgPlace1" presStyleIdx="0" presStyleCnt="1" custLinFactNeighborX="91642" custLinFactNeighborY="-2956"/>
      <dgm:spPr/>
    </dgm:pt>
    <dgm:pt modelId="{CAA236CF-2DBA-4F0F-9041-4F9A55C263A9}" type="pres">
      <dgm:prSet presAssocID="{26E55DF2-13CC-47FB-9FC2-76B78D950D9F}" presName="txShp" presStyleLbl="node1" presStyleIdx="0" presStyleCnt="1" custLinFactNeighborX="46031" custLinFactNeighborY="10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6266E-DF9B-4D7B-956F-213B3FEEE539}" type="presOf" srcId="{D499D5D8-E7FD-4529-B924-DBE9CF93A76C}" destId="{FC3C6777-F120-441A-BF49-8C7037A7E572}" srcOrd="0" destOrd="0" presId="urn:microsoft.com/office/officeart/2005/8/layout/vList3"/>
    <dgm:cxn modelId="{2460BF0D-1BA7-4036-941A-80665ED20FED}" srcId="{D499D5D8-E7FD-4529-B924-DBE9CF93A76C}" destId="{26E55DF2-13CC-47FB-9FC2-76B78D950D9F}" srcOrd="0" destOrd="0" parTransId="{67BE1FCB-3A12-4D2F-B6B8-9A8331DBFF82}" sibTransId="{2FE4B541-6F43-4C4C-AD52-1BB6C9CFD6AC}"/>
    <dgm:cxn modelId="{3C8F5B48-CDE2-4A25-BD18-B11C89730562}" type="presOf" srcId="{26E55DF2-13CC-47FB-9FC2-76B78D950D9F}" destId="{CAA236CF-2DBA-4F0F-9041-4F9A55C263A9}" srcOrd="0" destOrd="0" presId="urn:microsoft.com/office/officeart/2005/8/layout/vList3"/>
    <dgm:cxn modelId="{1C447627-BCD2-466D-A185-B218DED1358C}" type="presParOf" srcId="{FC3C6777-F120-441A-BF49-8C7037A7E572}" destId="{587067F7-98A6-4E28-B0A1-C87164D39E49}" srcOrd="0" destOrd="0" presId="urn:microsoft.com/office/officeart/2005/8/layout/vList3"/>
    <dgm:cxn modelId="{8C348087-45E0-4528-B356-CCF255CB9F4C}" type="presParOf" srcId="{587067F7-98A6-4E28-B0A1-C87164D39E49}" destId="{33C66A16-A717-4DFB-BD01-2E00319F2287}" srcOrd="0" destOrd="0" presId="urn:microsoft.com/office/officeart/2005/8/layout/vList3"/>
    <dgm:cxn modelId="{C9621B87-F4FC-45FA-B3EF-B420C390E1B5}" type="presParOf" srcId="{587067F7-98A6-4E28-B0A1-C87164D39E49}" destId="{CAA236CF-2DBA-4F0F-9041-4F9A55C263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0A59A-EA28-4714-A8EB-4131236B76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0071B-E239-48EB-B3E7-E3DD01105349}">
      <dgm:prSet/>
      <dgm:spPr/>
      <dgm:t>
        <a:bodyPr/>
        <a:lstStyle/>
        <a:p>
          <a:pPr rtl="0"/>
          <a:r>
            <a:rPr lang="bn-BD" b="1" dirty="0" smtClean="0"/>
            <a:t>২. রোগাক্রান্ত ফসলের লক্ষণ বর্ণনা</a:t>
          </a:r>
          <a:r>
            <a:rPr lang="bn-IN" b="1" dirty="0" smtClean="0"/>
            <a:t> </a:t>
          </a:r>
          <a:r>
            <a:rPr lang="bn-BD" b="1" dirty="0" smtClean="0"/>
            <a:t>করতে পারবে।</a:t>
          </a:r>
          <a:endParaRPr lang="en-US" dirty="0"/>
        </a:p>
      </dgm:t>
    </dgm:pt>
    <dgm:pt modelId="{68FD52FE-8D88-43C3-9067-B855CC3889AD}" type="parTrans" cxnId="{D7C89E93-6369-4F06-8A41-9E7C2E17A7D9}">
      <dgm:prSet/>
      <dgm:spPr/>
      <dgm:t>
        <a:bodyPr/>
        <a:lstStyle/>
        <a:p>
          <a:endParaRPr lang="en-US"/>
        </a:p>
      </dgm:t>
    </dgm:pt>
    <dgm:pt modelId="{4CEFC7DC-2FE4-4E21-BB47-59D117FC3B78}" type="sibTrans" cxnId="{D7C89E93-6369-4F06-8A41-9E7C2E17A7D9}">
      <dgm:prSet/>
      <dgm:spPr/>
      <dgm:t>
        <a:bodyPr/>
        <a:lstStyle/>
        <a:p>
          <a:endParaRPr lang="en-US"/>
        </a:p>
      </dgm:t>
    </dgm:pt>
    <dgm:pt modelId="{DFBAF7A3-24AA-48E1-9F1E-2CFF284A7FE1}" type="pres">
      <dgm:prSet presAssocID="{3570A59A-EA28-4714-A8EB-4131236B76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B5E6A3-6052-46EE-B0B6-F6B625EC583F}" type="pres">
      <dgm:prSet presAssocID="{7D10071B-E239-48EB-B3E7-E3DD01105349}" presName="composite" presStyleCnt="0"/>
      <dgm:spPr/>
    </dgm:pt>
    <dgm:pt modelId="{18717E90-B0F3-43DE-87F7-2E5917BB817D}" type="pres">
      <dgm:prSet presAssocID="{7D10071B-E239-48EB-B3E7-E3DD01105349}" presName="imgShp" presStyleLbl="fgImgPlace1" presStyleIdx="0" presStyleCnt="1" custLinFactNeighborX="22172" custLinFactNeighborY="-4434"/>
      <dgm:spPr/>
    </dgm:pt>
    <dgm:pt modelId="{CFF75E38-3194-46C2-9E34-789894A7A28E}" type="pres">
      <dgm:prSet presAssocID="{7D10071B-E239-48EB-B3E7-E3DD01105349}" presName="txShp" presStyleLbl="node1" presStyleIdx="0" presStyleCnt="1" custLinFactNeighborX="7170" custLinFactNeighborY="-5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C89E93-6369-4F06-8A41-9E7C2E17A7D9}" srcId="{3570A59A-EA28-4714-A8EB-4131236B76A3}" destId="{7D10071B-E239-48EB-B3E7-E3DD01105349}" srcOrd="0" destOrd="0" parTransId="{68FD52FE-8D88-43C3-9067-B855CC3889AD}" sibTransId="{4CEFC7DC-2FE4-4E21-BB47-59D117FC3B78}"/>
    <dgm:cxn modelId="{7B574F8B-4CF7-49EA-993B-B251DB828A48}" type="presOf" srcId="{3570A59A-EA28-4714-A8EB-4131236B76A3}" destId="{DFBAF7A3-24AA-48E1-9F1E-2CFF284A7FE1}" srcOrd="0" destOrd="0" presId="urn:microsoft.com/office/officeart/2005/8/layout/vList3"/>
    <dgm:cxn modelId="{A3473617-8483-44BA-84EB-096F94DAB26A}" type="presOf" srcId="{7D10071B-E239-48EB-B3E7-E3DD01105349}" destId="{CFF75E38-3194-46C2-9E34-789894A7A28E}" srcOrd="0" destOrd="0" presId="urn:microsoft.com/office/officeart/2005/8/layout/vList3"/>
    <dgm:cxn modelId="{6B3E4E91-B549-4784-9ADA-9ACA6B29C3B7}" type="presParOf" srcId="{DFBAF7A3-24AA-48E1-9F1E-2CFF284A7FE1}" destId="{93B5E6A3-6052-46EE-B0B6-F6B625EC583F}" srcOrd="0" destOrd="0" presId="urn:microsoft.com/office/officeart/2005/8/layout/vList3"/>
    <dgm:cxn modelId="{16D22FAE-03A8-4261-8A4B-B46D409B88BD}" type="presParOf" srcId="{93B5E6A3-6052-46EE-B0B6-F6B625EC583F}" destId="{18717E90-B0F3-43DE-87F7-2E5917BB817D}" srcOrd="0" destOrd="0" presId="urn:microsoft.com/office/officeart/2005/8/layout/vList3"/>
    <dgm:cxn modelId="{154B04B8-C66B-4556-949F-637B353B70D0}" type="presParOf" srcId="{93B5E6A3-6052-46EE-B0B6-F6B625EC583F}" destId="{CFF75E38-3194-46C2-9E34-789894A7A2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887FB5-3406-44DA-BEA5-1FFF24FF426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1634B-F842-42CA-A7F1-BBA2A6C8783F}">
      <dgm:prSet/>
      <dgm:spPr/>
      <dgm:t>
        <a:bodyPr/>
        <a:lstStyle/>
        <a:p>
          <a:pPr rtl="0"/>
          <a:r>
            <a:rPr lang="en-US" b="1" dirty="0" smtClean="0"/>
            <a:t>৩. </a:t>
          </a:r>
          <a:r>
            <a:rPr lang="bn-BD" b="1" dirty="0" smtClean="0"/>
            <a:t>ফসলের রোগের প্রতিকার ব্যাখ্যা করতে পারবে।</a:t>
          </a:r>
          <a:endParaRPr lang="en-US" dirty="0"/>
        </a:p>
      </dgm:t>
    </dgm:pt>
    <dgm:pt modelId="{27356F06-C065-405E-B914-CBDE286D5977}" type="parTrans" cxnId="{A9A4C0B6-EA0C-4670-9A7E-C7AE168FD82E}">
      <dgm:prSet/>
      <dgm:spPr/>
      <dgm:t>
        <a:bodyPr/>
        <a:lstStyle/>
        <a:p>
          <a:endParaRPr lang="en-US"/>
        </a:p>
      </dgm:t>
    </dgm:pt>
    <dgm:pt modelId="{DEDBF6ED-C09F-4F5D-A24A-8B30E428D576}" type="sibTrans" cxnId="{A9A4C0B6-EA0C-4670-9A7E-C7AE168FD82E}">
      <dgm:prSet/>
      <dgm:spPr/>
      <dgm:t>
        <a:bodyPr/>
        <a:lstStyle/>
        <a:p>
          <a:endParaRPr lang="en-US"/>
        </a:p>
      </dgm:t>
    </dgm:pt>
    <dgm:pt modelId="{C4B518A3-5E43-4965-BD1E-E4C02089775B}" type="pres">
      <dgm:prSet presAssocID="{05887FB5-3406-44DA-BEA5-1FFF24FF42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BE3CA-E65A-41D9-A317-15372F1F12BA}" type="pres">
      <dgm:prSet presAssocID="{A3F1634B-F842-42CA-A7F1-BBA2A6C8783F}" presName="composite" presStyleCnt="0"/>
      <dgm:spPr/>
    </dgm:pt>
    <dgm:pt modelId="{80CED852-D03F-498A-91AF-325D0E5F38FE}" type="pres">
      <dgm:prSet presAssocID="{A3F1634B-F842-42CA-A7F1-BBA2A6C8783F}" presName="imgShp" presStyleLbl="fgImgPlace1" presStyleIdx="0" presStyleCnt="1" custLinFactNeighborX="28084"/>
      <dgm:spPr/>
    </dgm:pt>
    <dgm:pt modelId="{A6CF540E-7711-43B0-B18B-C96BD2ED4541}" type="pres">
      <dgm:prSet presAssocID="{A3F1634B-F842-42CA-A7F1-BBA2A6C8783F}" presName="txShp" presStyleLbl="node1" presStyleIdx="0" presStyleCnt="1" custLinFactNeighborX="8744" custLinFactNeighborY="-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0B5147-26CD-42EB-BD96-9695F795D6E7}" type="presOf" srcId="{A3F1634B-F842-42CA-A7F1-BBA2A6C8783F}" destId="{A6CF540E-7711-43B0-B18B-C96BD2ED4541}" srcOrd="0" destOrd="0" presId="urn:microsoft.com/office/officeart/2005/8/layout/vList3"/>
    <dgm:cxn modelId="{CDE64A25-B8F0-46CD-8E7A-E95D01E0A05E}" type="presOf" srcId="{05887FB5-3406-44DA-BEA5-1FFF24FF426B}" destId="{C4B518A3-5E43-4965-BD1E-E4C02089775B}" srcOrd="0" destOrd="0" presId="urn:microsoft.com/office/officeart/2005/8/layout/vList3"/>
    <dgm:cxn modelId="{A9A4C0B6-EA0C-4670-9A7E-C7AE168FD82E}" srcId="{05887FB5-3406-44DA-BEA5-1FFF24FF426B}" destId="{A3F1634B-F842-42CA-A7F1-BBA2A6C8783F}" srcOrd="0" destOrd="0" parTransId="{27356F06-C065-405E-B914-CBDE286D5977}" sibTransId="{DEDBF6ED-C09F-4F5D-A24A-8B30E428D576}"/>
    <dgm:cxn modelId="{6A36BCC5-8E2A-4C7D-A4C8-52D653836C59}" type="presParOf" srcId="{C4B518A3-5E43-4965-BD1E-E4C02089775B}" destId="{516BE3CA-E65A-41D9-A317-15372F1F12BA}" srcOrd="0" destOrd="0" presId="urn:microsoft.com/office/officeart/2005/8/layout/vList3"/>
    <dgm:cxn modelId="{1DFAE99E-EA6C-4951-A7E1-EB9C8C296F8F}" type="presParOf" srcId="{516BE3CA-E65A-41D9-A317-15372F1F12BA}" destId="{80CED852-D03F-498A-91AF-325D0E5F38FE}" srcOrd="0" destOrd="0" presId="urn:microsoft.com/office/officeart/2005/8/layout/vList3"/>
    <dgm:cxn modelId="{072D309E-1DF8-4006-94D8-E25960C6E534}" type="presParOf" srcId="{516BE3CA-E65A-41D9-A317-15372F1F12BA}" destId="{A6CF540E-7711-43B0-B18B-C96BD2ED45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236CF-2DBA-4F0F-9041-4F9A55C263A9}">
      <dsp:nvSpPr>
        <dsp:cNvPr id="0" name=""/>
        <dsp:cNvSpPr/>
      </dsp:nvSpPr>
      <dsp:spPr>
        <a:xfrm rot="10800000">
          <a:off x="3073241" y="0"/>
          <a:ext cx="6100612" cy="92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/>
            <a:t>১</a:t>
          </a:r>
          <a:r>
            <a:rPr lang="en-US" sz="2600" b="1" kern="1200" dirty="0" smtClean="0"/>
            <a:t>. </a:t>
          </a:r>
          <a:r>
            <a:rPr lang="bn-BD" sz="2600" b="1" kern="1200" dirty="0" smtClean="0"/>
            <a:t>ফসলের রোগ </a:t>
          </a:r>
          <a:r>
            <a:rPr lang="en-US" sz="2600" b="1" kern="1200" dirty="0" err="1" smtClean="0"/>
            <a:t>কী</a:t>
          </a:r>
          <a:r>
            <a:rPr lang="bn-BD" sz="2600" b="1" kern="1200" dirty="0" smtClean="0"/>
            <a:t> তা বলতে পারবে।</a:t>
          </a:r>
          <a:endParaRPr lang="en-US" sz="2600" kern="1200" dirty="0"/>
        </a:p>
      </dsp:txBody>
      <dsp:txXfrm rot="10800000">
        <a:off x="3304073" y="0"/>
        <a:ext cx="5869780" cy="923330"/>
      </dsp:txXfrm>
    </dsp:sp>
    <dsp:sp modelId="{33C66A16-A717-4DFB-BD01-2E00319F2287}">
      <dsp:nvSpPr>
        <dsp:cNvPr id="0" name=""/>
        <dsp:cNvSpPr/>
      </dsp:nvSpPr>
      <dsp:spPr>
        <a:xfrm>
          <a:off x="2151946" y="0"/>
          <a:ext cx="923330" cy="9233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75E38-3194-46C2-9E34-789894A7A28E}">
      <dsp:nvSpPr>
        <dsp:cNvPr id="0" name=""/>
        <dsp:cNvSpPr/>
      </dsp:nvSpPr>
      <dsp:spPr>
        <a:xfrm rot="10800000">
          <a:off x="2755932" y="0"/>
          <a:ext cx="7803642" cy="92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/>
            <a:t>২. রোগাক্রান্ত ফসলের লক্ষণ বর্ণনা</a:t>
          </a:r>
          <a:r>
            <a:rPr lang="bn-IN" sz="2600" b="1" kern="1200" dirty="0" smtClean="0"/>
            <a:t> </a:t>
          </a:r>
          <a:r>
            <a:rPr lang="bn-BD" sz="2600" b="1" kern="1200" dirty="0" smtClean="0"/>
            <a:t>করতে পারবে।</a:t>
          </a:r>
          <a:endParaRPr lang="en-US" sz="2600" kern="1200" dirty="0"/>
        </a:p>
      </dsp:txBody>
      <dsp:txXfrm rot="10800000">
        <a:off x="2986764" y="0"/>
        <a:ext cx="7572810" cy="923330"/>
      </dsp:txXfrm>
    </dsp:sp>
    <dsp:sp modelId="{18717E90-B0F3-43DE-87F7-2E5917BB817D}">
      <dsp:nvSpPr>
        <dsp:cNvPr id="0" name=""/>
        <dsp:cNvSpPr/>
      </dsp:nvSpPr>
      <dsp:spPr>
        <a:xfrm>
          <a:off x="1939467" y="0"/>
          <a:ext cx="923330" cy="9233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F540E-7711-43B0-B18B-C96BD2ED4541}">
      <dsp:nvSpPr>
        <dsp:cNvPr id="0" name=""/>
        <dsp:cNvSpPr/>
      </dsp:nvSpPr>
      <dsp:spPr>
        <a:xfrm rot="10800000">
          <a:off x="2878761" y="0"/>
          <a:ext cx="7803642" cy="92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৩. </a:t>
          </a:r>
          <a:r>
            <a:rPr lang="bn-BD" sz="2600" b="1" kern="1200" dirty="0" smtClean="0"/>
            <a:t>ফসলের রোগের প্রতিকার ব্যাখ্যা করতে পারবে।</a:t>
          </a:r>
          <a:endParaRPr lang="en-US" sz="2600" kern="1200" dirty="0"/>
        </a:p>
      </dsp:txBody>
      <dsp:txXfrm rot="10800000">
        <a:off x="3109593" y="0"/>
        <a:ext cx="7572810" cy="923330"/>
      </dsp:txXfrm>
    </dsp:sp>
    <dsp:sp modelId="{80CED852-D03F-498A-91AF-325D0E5F38FE}">
      <dsp:nvSpPr>
        <dsp:cNvPr id="0" name=""/>
        <dsp:cNvSpPr/>
      </dsp:nvSpPr>
      <dsp:spPr>
        <a:xfrm>
          <a:off x="1994054" y="0"/>
          <a:ext cx="923330" cy="9233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AC07-829F-48C9-A6C5-12B40B5EDAD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71D5-7B9E-471B-BE2B-71ADD54C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5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0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FF7B-31AE-4ECA-AF3A-1D7BC7D6495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1521-5373-4E83-9A98-2E22CA82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9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23" y="136478"/>
            <a:ext cx="8128889" cy="6509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423" y="273966"/>
            <a:ext cx="49530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8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702" y="1070550"/>
            <a:ext cx="3114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6822" y="211671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রোগজীবা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অথবা প্রতিকূল পরিবেশের জন্য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যে অস্বাভাবিক অবস্থার সৃস্টি হয় তাকে ফসলের রোগ বলে।</a:t>
            </a:r>
            <a:endParaRPr lang="en-AU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5055" y="298651"/>
            <a:ext cx="2524836" cy="7642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27379" y="764261"/>
            <a:ext cx="12064621" cy="4312693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ফসলের লক্ষণ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96" y="163244"/>
            <a:ext cx="3132091" cy="2767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3244"/>
            <a:ext cx="2900235" cy="2749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1635" y="3583676"/>
            <a:ext cx="3361818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9012" y="3903638"/>
            <a:ext cx="85747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পাতায়,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কান্ডে,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বিভিন্ন রকমের দাগ দেখা যায়।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দাগের রং কালো,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বাদামী,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 বাদামী ইত্যাদি রঙের হতে পারে।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ছত্রাক  জনিত রোগ । </a:t>
            </a:r>
            <a:endParaRPr lang="en-AU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8138" y="3018002"/>
            <a:ext cx="1733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 দাগ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7092" y="3028678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 দাগ</a:t>
            </a:r>
          </a:p>
        </p:txBody>
      </p:sp>
      <p:sp>
        <p:nvSpPr>
          <p:cNvPr id="8" name="Rectangle 7"/>
          <p:cNvSpPr/>
          <p:nvPr/>
        </p:nvSpPr>
        <p:spPr>
          <a:xfrm>
            <a:off x="9810012" y="3028678"/>
            <a:ext cx="147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দাগ</a:t>
            </a:r>
          </a:p>
        </p:txBody>
      </p:sp>
      <p:pic>
        <p:nvPicPr>
          <p:cNvPr id="9" name="Picture 2" descr="C:\Users\nath\Downloads\wpid-IMG_20140502_12133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152542"/>
            <a:ext cx="3044418" cy="2876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77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92" y="4033292"/>
            <a:ext cx="378340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033" y="4678149"/>
            <a:ext cx="7162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পাতাগুলো পুড়ে ঝলসে যায়।</a:t>
            </a:r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  ধান ও আলুর ধ্বসা রোগ । </a:t>
            </a:r>
            <a:endParaRPr lang="en-AU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5601" y="1676399"/>
            <a:ext cx="2347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AU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nath\Downloads\P.A.7.0.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6738" y="1230934"/>
            <a:ext cx="2443666" cy="239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nath\Downloads\wpid-IMG_20141011_16212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7" y="1301018"/>
            <a:ext cx="2838735" cy="245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76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78297"/>
            <a:ext cx="3731139" cy="3013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565495" y="1353744"/>
            <a:ext cx="3057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endParaRPr lang="en-AU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60042"/>
            <a:ext cx="395973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রোগের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1237" y="4786292"/>
            <a:ext cx="8673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 যখন গাঢ় ও হালকা হলদে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রং এর ছোপ দেখা যায় তখন এ লক্ষণকে মোজাইক বলা হয়।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ঢেড়শ ও মুগে মোজাইক রোগ দেখা যায়।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ভাইরাসজনিত রো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C:\Users\nath\Downloads\P.A.7.0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18" y="642464"/>
            <a:ext cx="3657601" cy="2949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-11077"/>
            <a:ext cx="5347134" cy="3596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367217" y="1133187"/>
            <a:ext cx="3342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AU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585289"/>
            <a:ext cx="428084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4579" y="4195465"/>
            <a:ext cx="78019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 ফসলের কান্ড ও শিকড় রোগে আক্রান্ত হলে ফসলের শাখাগুলো মাটির দিকে ঝুলে পড়ে।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অবস্থাকে ঢলে পড়া বলে।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– বেগুনের ঢলে পড়া রোগ । </a:t>
            </a:r>
            <a:endParaRPr lang="en-AU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h\Downloads\wpid-ks-13986711725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428"/>
          <a:stretch/>
        </p:blipFill>
        <p:spPr bwMode="auto">
          <a:xfrm>
            <a:off x="261582" y="30902"/>
            <a:ext cx="4408714" cy="317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nath\Downloads\RooftopGarde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79" y="130628"/>
            <a:ext cx="4206421" cy="315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4511233" y="891026"/>
            <a:ext cx="3363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কুঁকড়িয়ে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AU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418578"/>
            <a:ext cx="6192995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কুঁকড়িয়ে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9378" y="4270319"/>
            <a:ext cx="77724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ভাইরাসজনিত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কুঁকড়িয়ে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পেঁপে ও টমেটো ফসলে পাতা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কুঁকড়িয়ে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যাওয়া রোগ দেখা যায় । </a:t>
            </a:r>
            <a:endParaRPr lang="en-AU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28651" y="233694"/>
            <a:ext cx="4914899" cy="169545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4900" y="2743199"/>
            <a:ext cx="8581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১/ দাগ রোগের লক্ষন  কী ?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900" y="4721249"/>
            <a:ext cx="856795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/ মোজাইক রোগের লক্ষন কী ?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467725" y="345447"/>
            <a:ext cx="2647950" cy="10807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সময়- ৮ মিনিট 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04" y="1550159"/>
            <a:ext cx="336181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635" y="2798169"/>
            <a:ext cx="85747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পাতায়,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কান্ডে,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বিভিন্ন রকমের দাগ দেখা যায়।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দাগের রং কালো,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বাদামী,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 বাদামী ইত্যাদি রঙের হতে পারে।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ছত্রাক  জনিত রোগ । </a:t>
            </a:r>
            <a:endParaRPr lang="en-AU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5773" y="418247"/>
            <a:ext cx="3084394" cy="9223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সমাধান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969" y="868009"/>
            <a:ext cx="395973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রোগের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6838" y="2367466"/>
            <a:ext cx="8673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 যখন গাঢ় ও হালকা হলদে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রং এর ছোপ দেখা যায় তখন এ লক্ষণকে মোজাইক বলা হয়।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ঢেড়শ ও মুগে মোজাইক রোগ দেখা যায়।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ভাইরাসজনিত রো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486" y="2240299"/>
            <a:ext cx="6470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শৈলেন</a:t>
            </a:r>
            <a:r>
              <a:rPr lang="en-US" sz="54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endParaRPr lang="en-US" sz="54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1769" y="3163629"/>
            <a:ext cx="4566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602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4800" b="1" spc="150" dirty="0">
              <a:ln w="11430"/>
              <a:solidFill>
                <a:srgbClr val="16025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398" y="3905034"/>
            <a:ext cx="9992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খলিসাখালী</a:t>
            </a:r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0699" y="4509896"/>
            <a:ext cx="4517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</a:t>
            </a:r>
            <a:r>
              <a:rPr lang="bn-IN" sz="48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2459" y="5275458"/>
            <a:ext cx="8119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shailensikder@yahoo.com</a:t>
            </a:r>
            <a:endParaRPr lang="en-US" sz="3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rved Down Ribbon 11"/>
          <p:cNvSpPr/>
          <p:nvPr/>
        </p:nvSpPr>
        <p:spPr>
          <a:xfrm>
            <a:off x="2238233" y="27296"/>
            <a:ext cx="7724633" cy="1883391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92322" y="709684"/>
            <a:ext cx="7028597" cy="126924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7605" y="2947916"/>
            <a:ext cx="691941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ফসলের রোগের প্রতিকার গুলো বর্ণনা কর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537" y="378728"/>
            <a:ext cx="496778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84" y="2511200"/>
            <a:ext cx="11787116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 রোগে আক্রান্ত হওয়ার পূর্বে ব্যবস্থা নিতে হয়। কারণ, একবার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  হয়ে গেলে প্রতিকার করা কঠিন। 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244483"/>
            <a:ext cx="1178711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  ফসল রোগে আক্রান্ত হওয়ার আগে নিচের প্রযুক্তি গুলো ব্যবহার করা জরুরী ।    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884" y="5336300"/>
            <a:ext cx="1178711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  আসো আমরা বিভিন্ন চিত্রের মাধ্যমে  ফসলের রোগের প্রতিকার গুলো জেনে নেই 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6134" y="136477"/>
            <a:ext cx="5039376" cy="6823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জীবানুমুক্ত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" y="2048312"/>
            <a:ext cx="3640577" cy="448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34" y="2048312"/>
            <a:ext cx="4401403" cy="448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34" y="2048313"/>
            <a:ext cx="4114800" cy="4489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732" y="1064476"/>
            <a:ext cx="10636155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বীজের মাধ্যমে অনেক রোগ ছড়ায়। তাই কৃষককে নীরোগ বীজ সংগ্রহ করতে হবে ।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31325" y="81888"/>
            <a:ext cx="2251864" cy="7335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7" y="1991620"/>
            <a:ext cx="4952999" cy="2548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3" y="4291857"/>
            <a:ext cx="5029200" cy="252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99" y="2141693"/>
            <a:ext cx="5753668" cy="467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1" y="873457"/>
            <a:ext cx="11787116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 বীজ আছে নিজেরাই রোগ বহন করে। বীজ বাহিত রোগ জীবানু নীরোগ করার জন্য বীজ শোধন একটি উত্তম প্রযুক্তি । এজন্য ছত্রাক নাশক  ব্যবহার করা হয় ।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50274" y="97214"/>
            <a:ext cx="6489510" cy="571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পরিস্কার-পরিচ্ছন্ন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5" y="1897040"/>
            <a:ext cx="5459104" cy="4944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00" y="1913891"/>
            <a:ext cx="5681740" cy="4944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84" y="750572"/>
            <a:ext cx="11846256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 ক্ষেতে আগছা থাকলে ফসল রোগাক্রান্ত হয়ে পড়ে । কারন, আগাছা অনেক রোগের উৎস । তাই আগাছা পরিষ্কার করে চাষাবাদ করতে হবে ।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14901" y="68241"/>
            <a:ext cx="8720920" cy="5604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815151"/>
            <a:ext cx="4666966" cy="2506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61" y="1485897"/>
            <a:ext cx="5875362" cy="5410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4335436"/>
            <a:ext cx="4666965" cy="2536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6048" y="655455"/>
            <a:ext cx="12082818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গাছ রোগাক্রান্ত হলে অন্য গাছেও রোগ ছড়িয়ে পড়ে। যাতে রোগ পুরো মাঠে ছড়িয়ে পড়তে না পারে সে জন্য নির্দিষ্ট রোগাক্রান্ত গাছটি তুলে পুড়িয়ে অথবা মাটি খুঁড়ে পুঁতে ফেলতে হবে ।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3002507" y="0"/>
            <a:ext cx="4735774" cy="1705970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মুল্যায়ন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660" y="1828800"/>
            <a:ext cx="1045418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কোন কোন ফসলে ধ্বসা রোগ দেখা দেয়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660" y="3029803"/>
            <a:ext cx="10454185" cy="8052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বেগুনে কোন রোগ দেখা দেয়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489" y="4380932"/>
            <a:ext cx="10454185" cy="805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বীজ শোধনের জন্য কী ব্যবহার করা হয়?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488" y="5779839"/>
            <a:ext cx="10454185" cy="8052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রোগাক্রান্ত গাছ পুড়িয়ে ফেলতে বা মাটিতে পুতে ফেলতে  হয়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90128"/>
            <a:ext cx="1219199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রোগাক্রান্ত উদ্ভিদ সংগ্রহ করে সমস্যা চিহ্নিত ক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 নিয়ে আসবে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07977" y="136478"/>
            <a:ext cx="4609308" cy="3302758"/>
            <a:chOff x="4107977" y="134456"/>
            <a:chExt cx="3998794" cy="2813461"/>
          </a:xfrm>
        </p:grpSpPr>
        <p:sp>
          <p:nvSpPr>
            <p:cNvPr id="4" name="Rectangle 3"/>
            <p:cNvSpPr/>
            <p:nvPr/>
          </p:nvSpPr>
          <p:spPr>
            <a:xfrm>
              <a:off x="4107977" y="1801504"/>
              <a:ext cx="3998794" cy="1146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bn-BD" sz="60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BD" sz="60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258101" y="134456"/>
              <a:ext cx="3753134" cy="1678674"/>
            </a:xfrm>
            <a:prstGeom prst="triangle">
              <a:avLst>
                <a:gd name="adj" fmla="val 49273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2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1908128" y="285750"/>
            <a:ext cx="8378872" cy="191325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 কে ধন্যবাদ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\Desktop\imagertyghs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199000"/>
            <a:ext cx="9310688" cy="41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2" name="arrow.wav"/>
          </p:stSnd>
        </p:sndAc>
      </p:transition>
    </mc:Choice>
    <mc:Fallback xmlns="">
      <p:transition spd="slow">
        <p:sndAc>
          <p:stSnd loop="1"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835021" y="477674"/>
            <a:ext cx="4380932" cy="1228296"/>
          </a:xfrm>
          <a:prstGeom prst="round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সম্পাদনায়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2765" y="2101755"/>
            <a:ext cx="6155140" cy="3826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মোছাঃ লাবনী খাতুন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সহকারি শিক্ষক (কৃষি)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এনায়েত আলী উচ্চ বিদ্যালয়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সোনাতলা, বগুড়া।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মোবাইলঃ </a:t>
            </a:r>
            <a:r>
              <a:rPr lang="en-US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01791 738312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E-mail: labonikhatun2011@gmail.com</a:t>
            </a:r>
            <a:endParaRPr lang="en-US" sz="20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6" y="2101755"/>
            <a:ext cx="3330053" cy="38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8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6796" y="1569494"/>
            <a:ext cx="3834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</a:t>
            </a:r>
            <a:endParaRPr lang="en-US" sz="5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8344" y="2492824"/>
            <a:ext cx="5050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5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348" y="5262814"/>
            <a:ext cx="4859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 </a:t>
            </a:r>
            <a:r>
              <a:rPr lang="bn-BD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8373" y="4339484"/>
            <a:ext cx="4887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4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IN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</a:t>
            </a:r>
            <a:endParaRPr lang="en-US" sz="5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6796" y="3416154"/>
            <a:ext cx="3508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দ্বিতীয়  </a:t>
            </a:r>
            <a:endParaRPr lang="en-US" sz="5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3425589" y="143247"/>
            <a:ext cx="5513696" cy="1214764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59" y="1599391"/>
            <a:ext cx="4694831" cy="4398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0" y="1525824"/>
            <a:ext cx="4285397" cy="4363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4200" y="5889182"/>
            <a:ext cx="2374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1584" y="5861886"/>
            <a:ext cx="31550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070746" y="586854"/>
            <a:ext cx="5663821" cy="5322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চিত্রগুলো লক্ষ কর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4083" y="3162879"/>
            <a:ext cx="8707271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66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6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6600" b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6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88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337481" y="95532"/>
            <a:ext cx="9376012" cy="2879679"/>
          </a:xfrm>
          <a:prstGeom prst="irregularSeal2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i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1872" y="197888"/>
            <a:ext cx="4419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88289373"/>
              </p:ext>
            </p:extLst>
          </p:nvPr>
        </p:nvGraphicFramePr>
        <p:xfrm>
          <a:off x="160646" y="2935416"/>
          <a:ext cx="917385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54871614"/>
              </p:ext>
            </p:extLst>
          </p:nvPr>
        </p:nvGraphicFramePr>
        <p:xfrm>
          <a:off x="457200" y="4093208"/>
          <a:ext cx="117348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84644823"/>
              </p:ext>
            </p:extLst>
          </p:nvPr>
        </p:nvGraphicFramePr>
        <p:xfrm>
          <a:off x="457200" y="5385738"/>
          <a:ext cx="117348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2100" y="1918216"/>
            <a:ext cx="542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……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  <p:bldGraphic spid="8" grpId="0">
        <p:bldAsOne/>
      </p:bldGraphic>
      <p:bldGraphic spid="9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2" y="1023166"/>
            <a:ext cx="4346813" cy="4667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023166"/>
            <a:ext cx="4805581" cy="4667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5921331"/>
            <a:ext cx="221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 ফসল </a:t>
            </a:r>
            <a:endParaRPr lang="en-US" sz="4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9099" y="5921331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ফসল </a:t>
            </a:r>
            <a:endParaRPr lang="en-US" sz="3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1564" y="245659"/>
            <a:ext cx="6237027" cy="61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নিচের চিত্রগুলো লক্ষ কর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28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221" y="376297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রোগ বলতে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2960" y="719912"/>
            <a:ext cx="331052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750" y="719912"/>
            <a:ext cx="3137847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itchFamily="2" charset="0"/>
                <a:cs typeface="Nikosh" pitchFamily="2" charset="0"/>
              </a:rPr>
              <a:t>সময়-৫ মিনিট 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640</Words>
  <Application>Microsoft Office PowerPoint</Application>
  <PresentationFormat>Custom</PresentationFormat>
  <Paragraphs>90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TSS</cp:lastModifiedBy>
  <cp:revision>137</cp:revision>
  <dcterms:created xsi:type="dcterms:W3CDTF">2015-12-09T05:35:56Z</dcterms:created>
  <dcterms:modified xsi:type="dcterms:W3CDTF">2016-05-06T04:02:58Z</dcterms:modified>
</cp:coreProperties>
</file>