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5" r:id="rId3"/>
    <p:sldId id="278" r:id="rId4"/>
    <p:sldId id="256" r:id="rId5"/>
    <p:sldId id="259" r:id="rId6"/>
    <p:sldId id="260" r:id="rId7"/>
    <p:sldId id="258" r:id="rId8"/>
    <p:sldId id="261" r:id="rId9"/>
    <p:sldId id="262" r:id="rId10"/>
    <p:sldId id="272" r:id="rId11"/>
    <p:sldId id="279" r:id="rId12"/>
    <p:sldId id="265" r:id="rId13"/>
    <p:sldId id="268" r:id="rId14"/>
    <p:sldId id="269" r:id="rId15"/>
    <p:sldId id="273" r:id="rId16"/>
    <p:sldId id="280" r:id="rId17"/>
    <p:sldId id="263" r:id="rId18"/>
    <p:sldId id="270" r:id="rId19"/>
    <p:sldId id="271" r:id="rId20"/>
    <p:sldId id="266" r:id="rId21"/>
    <p:sldId id="281" r:id="rId22"/>
    <p:sldId id="283" r:id="rId23"/>
    <p:sldId id="284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FF0066"/>
    <a:srgbClr val="660066"/>
    <a:srgbClr val="FFCC00"/>
    <a:srgbClr val="FF6600"/>
    <a:srgbClr val="0099FF"/>
    <a:srgbClr val="07E722"/>
    <a:srgbClr val="B9159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8C916-F849-40F6-A2FF-9E308DFB70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DBE4A7-43F2-401A-8B85-2A62666FC94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শস্য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3E7DC8D-CF7F-4C7D-8BF3-D4D967FBDE49}" type="parTrans" cxnId="{E06D2C05-8C45-4D8A-A632-09544A0592E6}">
      <dgm:prSet/>
      <dgm:spPr/>
      <dgm:t>
        <a:bodyPr/>
        <a:lstStyle/>
        <a:p>
          <a:endParaRPr lang="en-US"/>
        </a:p>
      </dgm:t>
    </dgm:pt>
    <dgm:pt modelId="{0F85FF54-5518-4944-BDF6-BE1374323A4E}" type="sibTrans" cxnId="{E06D2C05-8C45-4D8A-A632-09544A0592E6}">
      <dgm:prSet/>
      <dgm:spPr/>
      <dgm:t>
        <a:bodyPr/>
        <a:lstStyle/>
        <a:p>
          <a:endParaRPr lang="en-US"/>
        </a:p>
      </dgm:t>
    </dgm:pt>
    <dgm:pt modelId="{325B4E71-9EE3-402D-9831-CF9872506761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ধান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গম,ডাল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তৈলবীজ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A62A48E-8C28-4171-9D50-AC85DDADA67B}" type="parTrans" cxnId="{ADE0E1B8-5699-4543-A137-1BADA9284E03}">
      <dgm:prSet/>
      <dgm:spPr/>
      <dgm:t>
        <a:bodyPr/>
        <a:lstStyle/>
        <a:p>
          <a:endParaRPr lang="en-US"/>
        </a:p>
      </dgm:t>
    </dgm:pt>
    <dgm:pt modelId="{87B98260-CDAA-442B-B105-5C620378439F}" type="sibTrans" cxnId="{ADE0E1B8-5699-4543-A137-1BADA9284E03}">
      <dgm:prSet/>
      <dgm:spPr/>
      <dgm:t>
        <a:bodyPr/>
        <a:lstStyle/>
        <a:p>
          <a:endParaRPr lang="en-US"/>
        </a:p>
      </dgm:t>
    </dgm:pt>
    <dgm:pt modelId="{CD4FCDB2-58F7-4A31-B04F-A3D605F3344F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dirty="0" err="1" smtClean="0">
              <a:solidFill>
                <a:srgbClr val="FF6600"/>
              </a:solidFill>
              <a:latin typeface="NikoshBAN" pitchFamily="2" charset="0"/>
              <a:cs typeface="NikoshBAN" pitchFamily="2" charset="0"/>
            </a:rPr>
            <a:t>অর্থকরী</a:t>
          </a:r>
          <a:r>
            <a:rPr lang="en-US" dirty="0" smtClean="0">
              <a:solidFill>
                <a:srgbClr val="FF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6600"/>
              </a:solidFill>
              <a:latin typeface="NikoshBAN" pitchFamily="2" charset="0"/>
              <a:cs typeface="NikoshBAN" pitchFamily="2" charset="0"/>
            </a:rPr>
            <a:t>ফসল</a:t>
          </a:r>
          <a:endParaRPr lang="en-US" dirty="0">
            <a:solidFill>
              <a:srgbClr val="FF6600"/>
            </a:solidFill>
            <a:latin typeface="NikoshBAN" pitchFamily="2" charset="0"/>
            <a:cs typeface="NikoshBAN" pitchFamily="2" charset="0"/>
          </a:endParaRPr>
        </a:p>
      </dgm:t>
    </dgm:pt>
    <dgm:pt modelId="{85EBFBF5-FEAD-43E8-9DEF-B936C3829AFC}" type="parTrans" cxnId="{D1B1731E-55DA-4D6D-984B-34FFBFD8E5AE}">
      <dgm:prSet/>
      <dgm:spPr/>
      <dgm:t>
        <a:bodyPr/>
        <a:lstStyle/>
        <a:p>
          <a:endParaRPr lang="en-US"/>
        </a:p>
      </dgm:t>
    </dgm:pt>
    <dgm:pt modelId="{C8552616-38BC-4E70-A7C3-63564FF7C2B3}" type="sibTrans" cxnId="{D1B1731E-55DA-4D6D-984B-34FFBFD8E5AE}">
      <dgm:prSet/>
      <dgm:spPr/>
      <dgm:t>
        <a:bodyPr/>
        <a:lstStyle/>
        <a:p>
          <a:endParaRPr lang="en-US"/>
        </a:p>
      </dgm:t>
    </dgm:pt>
    <dgm:pt modelId="{EDA220CE-7688-4C23-85A7-BA8F17476E12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3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পাট</a:t>
          </a:r>
          <a:r>
            <a:rPr lang="en-US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চা</a:t>
          </a:r>
          <a:r>
            <a:rPr lang="en-US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তামাক,ইক্ষু</a:t>
          </a:r>
          <a:r>
            <a:rPr lang="en-US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solidFill>
              <a:srgbClr val="006600"/>
            </a:solidFill>
            <a:latin typeface="NikoshBAN" pitchFamily="2" charset="0"/>
            <a:cs typeface="NikoshBAN" pitchFamily="2" charset="0"/>
          </a:endParaRPr>
        </a:p>
      </dgm:t>
    </dgm:pt>
    <dgm:pt modelId="{BFC55FDD-1367-49C5-B756-7FF0115E893F}" type="parTrans" cxnId="{7C28ABFE-5D13-4B2B-B964-15F83619BF4F}">
      <dgm:prSet/>
      <dgm:spPr/>
      <dgm:t>
        <a:bodyPr/>
        <a:lstStyle/>
        <a:p>
          <a:endParaRPr lang="en-US"/>
        </a:p>
      </dgm:t>
    </dgm:pt>
    <dgm:pt modelId="{DBD104EC-5E81-4580-B1A9-4784FE5FD312}" type="sibTrans" cxnId="{7C28ABFE-5D13-4B2B-B964-15F83619BF4F}">
      <dgm:prSet/>
      <dgm:spPr/>
      <dgm:t>
        <a:bodyPr/>
        <a:lstStyle/>
        <a:p>
          <a:endParaRPr lang="en-US"/>
        </a:p>
      </dgm:t>
    </dgm:pt>
    <dgm:pt modelId="{9D9DF854-2440-4297-A3E9-73599A283C9D}" type="pres">
      <dgm:prSet presAssocID="{7B28C916-F849-40F6-A2FF-9E308DFB70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D37C4-4792-417B-A95F-B046F6098B18}" type="pres">
      <dgm:prSet presAssocID="{41DBE4A7-43F2-401A-8B85-2A62666FC949}" presName="parentText" presStyleLbl="node1" presStyleIdx="0" presStyleCnt="2" custLinFactNeighborY="-110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1390C-12A5-49B3-ABBA-58870B2FBDFD}" type="pres">
      <dgm:prSet presAssocID="{41DBE4A7-43F2-401A-8B85-2A62666FC949}" presName="childText" presStyleLbl="revTx" presStyleIdx="0" presStyleCnt="2" custLinFactNeighborY="-21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89C2F-30EA-4C60-82DB-9E2D13A605D8}" type="pres">
      <dgm:prSet presAssocID="{CD4FCDB2-58F7-4A31-B04F-A3D605F334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9D3F2-E06A-4193-B319-D6A17FBD5B7E}" type="pres">
      <dgm:prSet presAssocID="{CD4FCDB2-58F7-4A31-B04F-A3D605F3344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0E1B8-5699-4543-A137-1BADA9284E03}" srcId="{41DBE4A7-43F2-401A-8B85-2A62666FC949}" destId="{325B4E71-9EE3-402D-9831-CF9872506761}" srcOrd="0" destOrd="0" parTransId="{FA62A48E-8C28-4171-9D50-AC85DDADA67B}" sibTransId="{87B98260-CDAA-442B-B105-5C620378439F}"/>
    <dgm:cxn modelId="{58EDDF17-B0C2-49E0-AB7E-41B7120F94FB}" type="presOf" srcId="{325B4E71-9EE3-402D-9831-CF9872506761}" destId="{F0C1390C-12A5-49B3-ABBA-58870B2FBDFD}" srcOrd="0" destOrd="0" presId="urn:microsoft.com/office/officeart/2005/8/layout/vList2"/>
    <dgm:cxn modelId="{DC02FB24-3EC0-4D23-9795-F202E24749F6}" type="presOf" srcId="{EDA220CE-7688-4C23-85A7-BA8F17476E12}" destId="{01F9D3F2-E06A-4193-B319-D6A17FBD5B7E}" srcOrd="0" destOrd="0" presId="urn:microsoft.com/office/officeart/2005/8/layout/vList2"/>
    <dgm:cxn modelId="{4D882BA7-C069-4E34-AB07-1FB5331B0D35}" type="presOf" srcId="{CD4FCDB2-58F7-4A31-B04F-A3D605F3344F}" destId="{9A489C2F-30EA-4C60-82DB-9E2D13A605D8}" srcOrd="0" destOrd="0" presId="urn:microsoft.com/office/officeart/2005/8/layout/vList2"/>
    <dgm:cxn modelId="{E06D2C05-8C45-4D8A-A632-09544A0592E6}" srcId="{7B28C916-F849-40F6-A2FF-9E308DFB701F}" destId="{41DBE4A7-43F2-401A-8B85-2A62666FC949}" srcOrd="0" destOrd="0" parTransId="{B3E7DC8D-CF7F-4C7D-8BF3-D4D967FBDE49}" sibTransId="{0F85FF54-5518-4944-BDF6-BE1374323A4E}"/>
    <dgm:cxn modelId="{7C28ABFE-5D13-4B2B-B964-15F83619BF4F}" srcId="{CD4FCDB2-58F7-4A31-B04F-A3D605F3344F}" destId="{EDA220CE-7688-4C23-85A7-BA8F17476E12}" srcOrd="0" destOrd="0" parTransId="{BFC55FDD-1367-49C5-B756-7FF0115E893F}" sibTransId="{DBD104EC-5E81-4580-B1A9-4784FE5FD312}"/>
    <dgm:cxn modelId="{5FC27181-5BDE-44A4-8619-350545F3EF6E}" type="presOf" srcId="{41DBE4A7-43F2-401A-8B85-2A62666FC949}" destId="{127D37C4-4792-417B-A95F-B046F6098B18}" srcOrd="0" destOrd="0" presId="urn:microsoft.com/office/officeart/2005/8/layout/vList2"/>
    <dgm:cxn modelId="{C47B00F3-61A1-4554-B34C-3285D5F1E8C6}" type="presOf" srcId="{7B28C916-F849-40F6-A2FF-9E308DFB701F}" destId="{9D9DF854-2440-4297-A3E9-73599A283C9D}" srcOrd="0" destOrd="0" presId="urn:microsoft.com/office/officeart/2005/8/layout/vList2"/>
    <dgm:cxn modelId="{D1B1731E-55DA-4D6D-984B-34FFBFD8E5AE}" srcId="{7B28C916-F849-40F6-A2FF-9E308DFB701F}" destId="{CD4FCDB2-58F7-4A31-B04F-A3D605F3344F}" srcOrd="1" destOrd="0" parTransId="{85EBFBF5-FEAD-43E8-9DEF-B936C3829AFC}" sibTransId="{C8552616-38BC-4E70-A7C3-63564FF7C2B3}"/>
    <dgm:cxn modelId="{0B082AA1-709C-4E8E-9532-3814AD1CD922}" type="presParOf" srcId="{9D9DF854-2440-4297-A3E9-73599A283C9D}" destId="{127D37C4-4792-417B-A95F-B046F6098B18}" srcOrd="0" destOrd="0" presId="urn:microsoft.com/office/officeart/2005/8/layout/vList2"/>
    <dgm:cxn modelId="{7340D257-73DA-4EAA-BB0F-18C9A6CEF23E}" type="presParOf" srcId="{9D9DF854-2440-4297-A3E9-73599A283C9D}" destId="{F0C1390C-12A5-49B3-ABBA-58870B2FBDFD}" srcOrd="1" destOrd="0" presId="urn:microsoft.com/office/officeart/2005/8/layout/vList2"/>
    <dgm:cxn modelId="{DE88F083-6DA2-43AC-943A-3708BB8A9F85}" type="presParOf" srcId="{9D9DF854-2440-4297-A3E9-73599A283C9D}" destId="{9A489C2F-30EA-4C60-82DB-9E2D13A605D8}" srcOrd="2" destOrd="0" presId="urn:microsoft.com/office/officeart/2005/8/layout/vList2"/>
    <dgm:cxn modelId="{1EB6A6F8-D676-4E15-8F11-95488BA8F266}" type="presParOf" srcId="{9D9DF854-2440-4297-A3E9-73599A283C9D}" destId="{01F9D3F2-E06A-4193-B319-D6A17FBD5B7E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1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content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2000" cy="723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1295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আন্তরিক শুভেচ্ছা 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556" y="1219199"/>
            <a:ext cx="6245444" cy="542635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5923"/>
            <a:ext cx="533400" cy="35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14800"/>
            <a:ext cx="541032" cy="3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464832" cy="31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62400"/>
            <a:ext cx="449537" cy="30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388632" cy="260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057400"/>
            <a:ext cx="418337" cy="28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6" y="1524000"/>
            <a:ext cx="2379664" cy="1597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464832" cy="31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04800" y="304800"/>
            <a:ext cx="8839200" cy="923330"/>
          </a:xfrm>
          <a:prstGeom prst="rect">
            <a:avLst/>
          </a:prstGeom>
          <a:solidFill>
            <a:srgbClr val="006600"/>
          </a:solidFill>
          <a:ln w="57150">
            <a:solidFill>
              <a:srgbClr val="07E72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54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উৎপাদিত</a:t>
            </a:r>
            <a:r>
              <a:rPr lang="en-US" sz="54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অঞ্চল</a:t>
            </a:r>
            <a:endParaRPr lang="en-US" sz="5400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1752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7E722"/>
                </a:solidFill>
              </a:rPr>
              <a:t>ধান</a:t>
            </a:r>
            <a:endParaRPr lang="en-US" sz="3200" dirty="0">
              <a:solidFill>
                <a:srgbClr val="07E7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.JPG"/>
          <p:cNvPicPr>
            <a:picLocks noChangeAspect="1"/>
          </p:cNvPicPr>
          <p:nvPr/>
        </p:nvPicPr>
        <p:blipFill>
          <a:blip r:embed="rId2" cstate="print"/>
          <a:srcRect l="16667" t="26667" r="36667"/>
          <a:stretch>
            <a:fillRect/>
          </a:stretch>
        </p:blipFill>
        <p:spPr>
          <a:xfrm>
            <a:off x="228600" y="79554"/>
            <a:ext cx="8686800" cy="654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জন্মে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৫টি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জেলার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28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৩ </a:t>
            </a:r>
            <a:r>
              <a:rPr lang="en-US" sz="44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মিঃ</a:t>
            </a:r>
            <a:endParaRPr lang="en-US" sz="4400" dirty="0">
              <a:solidFill>
                <a:srgbClr val="FF66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রবি শস্য - Google Search_files\images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35" y="1066800"/>
            <a:ext cx="8829720" cy="55439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839200" cy="83099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8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8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8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8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4800" dirty="0">
              <a:solidFill>
                <a:srgbClr val="07E72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0"/>
            <a:ext cx="327660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উপস্থাপণ</a:t>
            </a:r>
            <a:endParaRPr lang="en-US" sz="54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উত্তরাঞ্চলের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জেলাগুলো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দিনাজপুর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পাবনা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রংপুর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রাজশাহী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কুষ্টিয়া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যশোর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বগুড়া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জেলাগুলোতে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গম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0066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3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উর্বর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দোঁআশ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মাটি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গম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চাষের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উপযোগী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১৬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ডিগ্রি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২২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ডিগ্রি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সেলসিয়াস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তাপমাত্রা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৫০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৭৫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সেঃ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মিঃ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বৃষ্টিপাত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প্রয়োজন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শীত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মৌসুমে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সেচের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গম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চাষ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04800"/>
            <a:ext cx="3276600" cy="923330"/>
          </a:xfrm>
          <a:prstGeom prst="rect">
            <a:avLst/>
          </a:prstGeom>
          <a:solidFill>
            <a:srgbClr val="0099FF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উপস্থাপণ</a:t>
            </a:r>
            <a:endParaRPr lang="en-US" sz="54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7"/>
          <a:stretch/>
        </p:blipFill>
        <p:spPr>
          <a:xfrm>
            <a:off x="609600" y="1371600"/>
            <a:ext cx="8229600" cy="511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685800" y="1447800"/>
            <a:ext cx="836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057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পাবনা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রংপুর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মমনসিংহ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কুষ্টিয়া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যশোর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ফরিদপুর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কুমিল্লা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ঢাকা,জামালপুর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টাঙ্গাইল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জেলাগুলোতে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চাষ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114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উর্বর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পলিযুক্ত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দোঁআশ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মাটি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চাষের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উপযোগী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292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২০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ডিগ্রি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৩৫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ডিগ্রি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সেলসিয়াস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তাপমাত্রা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১৫০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২৫০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সেঃ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মিঃ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বৃষ্টিপাত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প্রয়োজন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উষ্ণ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অঞ্চলের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0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FF0066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0"/>
            <a:ext cx="3124200" cy="923330"/>
          </a:xfrm>
          <a:prstGeom prst="rect">
            <a:avLst/>
          </a:prstGeom>
          <a:solidFill>
            <a:srgbClr val="00FF00"/>
          </a:solidFill>
          <a:ln w="57150">
            <a:solidFill>
              <a:srgbClr val="FF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উপস্থাপণ</a:t>
            </a:r>
            <a:endParaRPr lang="en-US" sz="54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PICTURE GALLERY\NATURE\Copy of RAMA  TELECOM  01722190664    ISHAK  SHOPING COMPLEX  ROOM =B27 (7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066800"/>
            <a:ext cx="8706118" cy="830997"/>
          </a:xfrm>
          <a:prstGeom prst="rect">
            <a:avLst/>
          </a:prstGeom>
          <a:solidFill>
            <a:srgbClr val="00FF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905000"/>
            <a:ext cx="876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মৌলভীবাজার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হবিগঞ্জ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সিলেটে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বেশী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জন্মে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 এ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ছাড়াও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চট্টগ্রাম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রাঙামাটি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খাগরাছড়ি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বান্দরবান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ঠাকুরগাঁও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পঞ্চগড়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জেলাগুলোতে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চাষ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১৬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ডিগ্রি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১৭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ডিগ্রি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সেলসিয়াস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তাপমাত্রা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২৫০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সেঃ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মিঃ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বৃষ্টিপাত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চা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চাষের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CC00"/>
                </a:solidFill>
                <a:latin typeface="SutonnyOMJ" pitchFamily="2" charset="0"/>
                <a:cs typeface="SutonnyOMJ" pitchFamily="2" charset="0"/>
              </a:rPr>
              <a:t>উপযোগী।ূূ</a:t>
            </a:r>
            <a:endParaRPr lang="en-US" sz="4000" dirty="0">
              <a:solidFill>
                <a:srgbClr val="FFCC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81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উর্বর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লৌহ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জৈব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মিশ্রিত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দোআঁশ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মাটিতে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চা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8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rgbClr val="FF66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7" y="1524000"/>
            <a:ext cx="7089551" cy="5282412"/>
          </a:xfrm>
          <a:prstGeom prst="rect">
            <a:avLst/>
          </a:prstGeom>
          <a:noFill/>
        </p:spPr>
      </p:pic>
      <p:pic>
        <p:nvPicPr>
          <p:cNvPr id="6" name="Picture 3" descr="E:\PICTURE GALLERY\NATURE\Copy of RAMA  TELECOM  01722190664    ISHAK  SHOPING COMPLEX  ROOM =B27 (7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853" y="5029200"/>
            <a:ext cx="320147" cy="402579"/>
          </a:xfrm>
          <a:prstGeom prst="rect">
            <a:avLst/>
          </a:prstGeom>
          <a:noFill/>
        </p:spPr>
      </p:pic>
      <p:pic>
        <p:nvPicPr>
          <p:cNvPr id="7" name="Picture 3" descr="E:\PICTURE GALLERY\NATURE\Copy of RAMA  TELECOM  01722190664    ISHAK  SHOPING COMPLEX  ROOM =B27 (7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454" y="3352800"/>
            <a:ext cx="320146" cy="402580"/>
          </a:xfrm>
          <a:prstGeom prst="rect">
            <a:avLst/>
          </a:prstGeom>
          <a:noFill/>
        </p:spPr>
      </p:pic>
      <p:pic>
        <p:nvPicPr>
          <p:cNvPr id="8" name="Picture 3" descr="E:\PICTURE GALLERY\NATURE\Copy of RAMA  TELECOM  01722190664    ISHAK  SHOPING COMPLEX  ROOM =B27 (7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469" y="1447800"/>
            <a:ext cx="1600731" cy="20128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44062" y="1828800"/>
            <a:ext cx="1118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FF00"/>
                </a:solidFill>
              </a:rPr>
              <a:t>চা</a:t>
            </a:r>
            <a:endParaRPr lang="en-US" sz="4800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04801"/>
            <a:ext cx="6781800" cy="1015663"/>
          </a:xfrm>
          <a:prstGeom prst="rect">
            <a:avLst/>
          </a:prstGeom>
          <a:solidFill>
            <a:srgbClr val="006600"/>
          </a:solidFill>
          <a:ln w="57150">
            <a:solidFill>
              <a:srgbClr val="00FF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চা</a:t>
            </a:r>
            <a:r>
              <a:rPr lang="en-US" sz="6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উৎপাদিত</a:t>
            </a:r>
            <a:r>
              <a:rPr lang="en-US" sz="6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অঞ্চল</a:t>
            </a:r>
            <a:endParaRPr lang="en-US" sz="6000" dirty="0">
              <a:solidFill>
                <a:srgbClr val="07E722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4034" y="1447800"/>
            <a:ext cx="5629966" cy="4343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4" descr="D:\flowers of Bangladesh - Google Search_files\images_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86400"/>
            <a:ext cx="1295400" cy="1371600"/>
          </a:xfrm>
          <a:prstGeom prst="rect">
            <a:avLst/>
          </a:prstGeom>
          <a:noFill/>
        </p:spPr>
      </p:pic>
      <p:pic>
        <p:nvPicPr>
          <p:cNvPr id="4" name="Picture 4" descr="D:\flowers of Bangladesh - Google Search_files\images_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371600"/>
          </a:xfrm>
          <a:prstGeom prst="rect">
            <a:avLst/>
          </a:prstGeom>
          <a:noFill/>
        </p:spPr>
      </p:pic>
      <p:pic>
        <p:nvPicPr>
          <p:cNvPr id="5" name="Picture 4" descr="D:\flowers of Bangladesh - Google Search_files\images_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371600"/>
          </a:xfrm>
          <a:prstGeom prst="rect">
            <a:avLst/>
          </a:prstGeom>
          <a:noFill/>
        </p:spPr>
      </p:pic>
      <p:pic>
        <p:nvPicPr>
          <p:cNvPr id="6" name="Picture 4" descr="D:\flowers of Bangladesh - Google Search_files\images_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64770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72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7200" dirty="0">
              <a:solidFill>
                <a:srgbClr val="FF0066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2" descr="D:\ma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3740763" cy="3886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5626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স্থান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দুটি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সম্পদের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বিখ্যাত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0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0066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2971800" cy="923330"/>
          </a:xfrm>
          <a:prstGeom prst="rect">
            <a:avLst/>
          </a:prstGeom>
          <a:solidFill>
            <a:srgbClr val="07E722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E:\PICTURE GALLERY\TREES\84_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89" y="1447800"/>
            <a:ext cx="8827311" cy="5076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জলবায়ু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মাটির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গুনাগুনের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তারতম্যের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কারনে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বনভূমিকে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তিন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ভাগে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4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চিরহরি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7E72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60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পাহাড়ি ব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724400" cy="1438275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D:\হবিগঞ্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95600"/>
            <a:ext cx="4724400" cy="1990725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news24ca.com/wp-content/uploads/2012/12/nijhum_dwip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830" y="4953000"/>
            <a:ext cx="4829170" cy="1905000"/>
          </a:xfrm>
          <a:prstGeom prst="rect">
            <a:avLst/>
          </a:prstGeom>
          <a:ln w="38100" cap="sq">
            <a:solidFill>
              <a:srgbClr val="07E72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riyo.com/files/styles/fullpage/public/201308/sundarban%20%281%29.jpg?itok=ry3Mhs3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926" y="5943600"/>
            <a:ext cx="2146074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3886200" cy="1200329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চিরহরি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6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7E72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00400"/>
            <a:ext cx="3886200" cy="1446550"/>
          </a:xfrm>
          <a:prstGeom prst="rect">
            <a:avLst/>
          </a:prstGeom>
          <a:solidFill>
            <a:srgbClr val="B91596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81600"/>
            <a:ext cx="3433953" cy="830997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4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4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"/>
            <a:ext cx="8839200" cy="70788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বনভূমিকে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তিন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ভাগে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endParaRPr lang="en-US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5400" dirty="0">
              <a:solidFill>
                <a:srgbClr val="07E72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D:\পাহাড়ি ব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838200"/>
            <a:ext cx="1371600" cy="1743075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:\পাহাড়ি ব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1"/>
            <a:ext cx="1219200" cy="1600200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914400"/>
            <a:ext cx="6553200" cy="13849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রাঙামাটি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 ও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বান্দরবানের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বেশিরভাগ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অংশে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চট্টগ্রাম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সিলেট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জেলার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অংশে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ক্রান্তিয়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চিরহরি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পাতাঝড়া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বনভূমি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বিস্তৃত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2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4" descr="D:\হবিগঞ্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38400"/>
            <a:ext cx="1371600" cy="213360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D:\হবিগঞ্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1295400" cy="2219325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://news24ca.com/wp-content/uploads/2012/12/nijhum_dwip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1447800" cy="2209800"/>
          </a:xfrm>
          <a:prstGeom prst="rect">
            <a:avLst/>
          </a:prstGeom>
          <a:ln w="38100" cap="sq">
            <a:solidFill>
              <a:srgbClr val="07E72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riyo.com/files/styles/fullpage/public/201308/sundarban%20%281%29.jpg?itok=ry3Mhs3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7059"/>
            <a:ext cx="990600" cy="1120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riyo.com/files/styles/fullpage/public/201308/sundarban%20%281%29.jpg?itok=ry3Mhs3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0833"/>
            <a:ext cx="1231674" cy="1207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ews24ca.com/wp-content/uploads/2012/12/nijhum_dwip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371600" cy="2057400"/>
          </a:xfrm>
          <a:prstGeom prst="rect">
            <a:avLst/>
          </a:prstGeom>
          <a:ln w="38100" cap="sq">
            <a:solidFill>
              <a:srgbClr val="07E72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riyo.com/files/styles/fullpage/public/201308/sundarban%20%281%29.jpg?itok=ry3Mhs3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7400"/>
            <a:ext cx="875415" cy="99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71600" y="2438400"/>
            <a:ext cx="64008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ক্রান্তিয়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পাতাঝড়া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গাছের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বনভূমিকে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২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ভাগে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 ১।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ময়মনসিংহ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টাঙ্গাইল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গাজীপুর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জেলার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মধুপুর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ভাওয়াল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বনভূমি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 ২।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দিনাজপুর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রংপুর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জেলার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বরেন্দ্র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বনভূমি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শীতকালে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বনের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পাতা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ঝড়ে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গ্রীষ্ম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কালে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পাতা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গজায়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724400"/>
            <a:ext cx="6248400" cy="20621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স্রোতজ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বনভূমি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সুন্দরবন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খুলনা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সাতক্ষীরা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বাগেরহাট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বরগুনা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জেলায়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অবস্থিত।সমুদ্রের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জোয়ার-ভাটা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লোনা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প্রচুর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বৃষ্টিপাত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বনভূমিকে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সমৃদ্ধ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করেছে</a:t>
            </a:r>
            <a:r>
              <a:rPr lang="en-US" sz="32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892" cy="68535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0"/>
            <a:ext cx="4778872" cy="1200329"/>
          </a:xfrm>
          <a:prstGeom prst="rect">
            <a:avLst/>
          </a:prstGeom>
          <a:solidFill>
            <a:srgbClr val="07E722"/>
          </a:solidFill>
          <a:ln w="38100">
            <a:solidFill>
              <a:srgbClr val="660066"/>
            </a:solidFill>
          </a:ln>
          <a:scene3d>
            <a:camera prst="isometricOffAxis2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72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5400" b="1" spc="50" dirty="0" smtClean="0">
              <a:ln w="11430">
                <a:solidFill>
                  <a:srgbClr val="7030A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বাবুগঞ্জ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বাবুগঞ্জ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rgbClr val="7030A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400px-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72807"/>
            <a:ext cx="6781398" cy="608519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10400" y="762000"/>
            <a:ext cx="19812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2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চিরহরি</a:t>
            </a:r>
            <a:r>
              <a:rPr lang="en-US" sz="2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2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24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7E72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8610600" y="762000"/>
            <a:ext cx="304800" cy="3048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2800" y="2209800"/>
            <a:ext cx="1828800" cy="830997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8458200" y="2667000"/>
            <a:ext cx="381000" cy="304800"/>
          </a:xfrm>
          <a:prstGeom prst="quad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3581400"/>
            <a:ext cx="1668588" cy="107721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8229600" y="3657600"/>
            <a:ext cx="457200" cy="457200"/>
          </a:xfrm>
          <a:prstGeom prst="star24">
            <a:avLst>
              <a:gd name="adj" fmla="val 3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943600" y="4724400"/>
            <a:ext cx="304800" cy="3048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410200" y="2819400"/>
            <a:ext cx="304800" cy="3048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3124200" y="2819400"/>
            <a:ext cx="381000" cy="304800"/>
          </a:xfrm>
          <a:prstGeom prst="quad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2057400" y="1828800"/>
            <a:ext cx="381000" cy="304800"/>
          </a:xfrm>
          <a:prstGeom prst="quad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24-Point Star 15"/>
          <p:cNvSpPr/>
          <p:nvPr/>
        </p:nvSpPr>
        <p:spPr>
          <a:xfrm>
            <a:off x="2362200" y="4343400"/>
            <a:ext cx="457200" cy="457200"/>
          </a:xfrm>
          <a:prstGeom prst="star24">
            <a:avLst>
              <a:gd name="adj" fmla="val 3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0"/>
            <a:ext cx="8915400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মানচিত্রে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বনভূমিকে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চিহ্নদ্বারা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নির্দেশ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4000" dirty="0" smtClean="0">
                <a:solidFill>
                  <a:srgbClr val="07E722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07E722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38400"/>
            <a:ext cx="3034723" cy="250026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600" cy="110799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দ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990600" cy="110799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0"/>
            <a:ext cx="990600" cy="110799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গ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0"/>
            <a:ext cx="990600" cy="110799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ত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50004"/>
            <a:ext cx="1752600" cy="110799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কা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5750004"/>
            <a:ext cx="990600" cy="110799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81000"/>
            <a:ext cx="495300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ও ৩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চিরহরি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07E72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7E72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181600"/>
            <a:ext cx="5638800" cy="1446550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২ ও ৪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পাতাঝরা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95600"/>
            <a:ext cx="480060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৫নং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71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১০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মিঃ</a:t>
            </a:r>
            <a:endParaRPr lang="en-US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72200" y="3429000"/>
            <a:ext cx="1828800" cy="990600"/>
          </a:xfrm>
          <a:prstGeom prst="ellipse">
            <a:avLst/>
          </a:prstGeom>
          <a:solidFill>
            <a:srgbClr val="FF8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rgbClr val="12F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152400" cy="64008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213360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419100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647700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3657600" cy="646331"/>
          </a:xfrm>
          <a:prstGeom prst="rect">
            <a:avLst/>
          </a:prstGeom>
          <a:solidFill>
            <a:srgbClr val="006600"/>
          </a:solidFill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 উত্তর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914400"/>
            <a:ext cx="71628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দক্ষিনাঞ্চলে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676400"/>
            <a:ext cx="35052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পাতাঝড়া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667000"/>
            <a:ext cx="3581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524000"/>
            <a:ext cx="36576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ক্রান্তিয়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চিরহড়ি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পাতাঝড়া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590801"/>
            <a:ext cx="3657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পাতাঝড়া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657600"/>
            <a:ext cx="51054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্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অির্থনৈতিক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48200"/>
            <a:ext cx="2133600" cy="707886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648200"/>
            <a:ext cx="2209800" cy="707886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715000"/>
            <a:ext cx="2209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5867400"/>
            <a:ext cx="20574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তৈলবীজ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329625"/>
            <a:ext cx="1828800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5052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3733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5867400"/>
            <a:ext cx="1828800" cy="58477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অপশনে ক্লিক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remove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300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3000" fill="remove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repeatCount="300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repeatCount="300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repeatCount="300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repeatCount="3000" fill="remove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repeatCount="3000" fill="remove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7" grpId="0"/>
      <p:bldP spid="27" grpId="1"/>
      <p:bldP spid="27" grpId="2"/>
      <p:bldP spid="27" grpId="3"/>
      <p:bldP spid="27" grpId="4"/>
      <p:bldP spid="27" grpId="5"/>
      <p:bldP spid="27" grpId="6"/>
      <p:bldP spid="27" grpId="7"/>
      <p:bldP spid="27" grpId="8"/>
      <p:bldP spid="27" grpId="9"/>
      <p:bldP spid="27" grpId="1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334000" cy="4460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5410200" y="0"/>
            <a:ext cx="3733800" cy="2514600"/>
          </a:xfrm>
          <a:prstGeom prst="cloudCallout">
            <a:avLst>
              <a:gd name="adj1" fmla="val -91186"/>
              <a:gd name="adj2" fmla="val 53269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1066800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Right"/>
              <a:lightRig rig="threePt" dir="t"/>
            </a:scene3d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953000"/>
            <a:ext cx="7848600" cy="144655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অর্থনীতিকে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সমৃদ্ধশালী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অর্থকরী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ফসলের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 rot="1905246">
            <a:off x="30733" y="1502259"/>
            <a:ext cx="2046292" cy="1376181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 rot="1905246">
            <a:off x="589975" y="2797659"/>
            <a:ext cx="2046292" cy="1376181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 rot="1905246">
            <a:off x="1199575" y="4093059"/>
            <a:ext cx="2046292" cy="1376181"/>
          </a:xfrm>
          <a:prstGeom prst="flowChartDecisi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 rot="1905246">
            <a:off x="1809175" y="5388459"/>
            <a:ext cx="2046292" cy="1376181"/>
          </a:xfrm>
          <a:prstGeom prst="flowChartDecisi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gradFill flip="none" rotWithShape="1">
            <a:gsLst>
              <a:gs pos="0">
                <a:srgbClr val="4207E7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gradFill flip="none" rotWithShape="1">
            <a:gsLst>
              <a:gs pos="0">
                <a:srgbClr val="4207E7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 flipV="1">
            <a:off x="-3352799" y="3352798"/>
            <a:ext cx="6858002" cy="152401"/>
          </a:xfrm>
          <a:prstGeom prst="roundRect">
            <a:avLst/>
          </a:prstGeom>
          <a:gradFill flip="none" rotWithShape="1">
            <a:gsLst>
              <a:gs pos="0">
                <a:srgbClr val="4207E7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5715000" y="3352800"/>
            <a:ext cx="6705600" cy="152400"/>
          </a:xfrm>
          <a:prstGeom prst="roundRect">
            <a:avLst/>
          </a:prstGeom>
          <a:gradFill flip="none" rotWithShape="1">
            <a:gsLst>
              <a:gs pos="0">
                <a:srgbClr val="4207E7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28600"/>
            <a:ext cx="6858000" cy="983397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"/>
              </a:avLst>
            </a:prstTxWarp>
            <a:spAutoFit/>
          </a:bodyPr>
          <a:lstStyle/>
          <a:p>
            <a:pPr algn="ctr"/>
            <a:r>
              <a:rPr lang="bn-BD" sz="4800" b="1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800" b="1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8194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1148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41020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দ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F:\ATAUR PICTUR\PICTURE\ANIMETED TREE\animated-flower-image-003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8525" y="3657600"/>
            <a:ext cx="1590675" cy="3048000"/>
          </a:xfrm>
          <a:prstGeom prst="rect">
            <a:avLst/>
          </a:prstGeom>
          <a:noFill/>
        </p:spPr>
      </p:pic>
      <p:pic>
        <p:nvPicPr>
          <p:cNvPr id="16" name="Picture 3" descr="F:\ATAUR PICTUR\PICTURE\ANIMETED TREE\animated-flower-image-010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332270"/>
            <a:ext cx="1905000" cy="2525730"/>
          </a:xfrm>
          <a:prstGeom prst="rect">
            <a:avLst/>
          </a:prstGeom>
          <a:noFill/>
        </p:spPr>
      </p:pic>
      <p:pic>
        <p:nvPicPr>
          <p:cNvPr id="17" name="Picture 4" descr="F:\ATAUR PICTUR\PICTURE\ANIMETED TREE\21337jo20j8n98w.gif~c10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1600200"/>
            <a:ext cx="1924050" cy="1924050"/>
          </a:xfrm>
          <a:prstGeom prst="rect">
            <a:avLst/>
          </a:prstGeom>
          <a:noFill/>
        </p:spPr>
      </p:pic>
      <p:pic>
        <p:nvPicPr>
          <p:cNvPr id="18" name="Picture 5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1524000"/>
            <a:ext cx="1085850" cy="1343025"/>
          </a:xfrm>
          <a:prstGeom prst="rect">
            <a:avLst/>
          </a:prstGeom>
          <a:noFill/>
        </p:spPr>
      </p:pic>
      <p:pic>
        <p:nvPicPr>
          <p:cNvPr id="19" name="Picture 6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9075" y="3076575"/>
            <a:ext cx="1085850" cy="1343025"/>
          </a:xfrm>
          <a:prstGeom prst="rect">
            <a:avLst/>
          </a:prstGeom>
          <a:noFill/>
        </p:spPr>
      </p:pic>
      <p:pic>
        <p:nvPicPr>
          <p:cNvPr id="20" name="Picture 7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00950" y="790575"/>
            <a:ext cx="1085850" cy="1343025"/>
          </a:xfrm>
          <a:prstGeom prst="rect">
            <a:avLst/>
          </a:prstGeom>
          <a:noFill/>
        </p:spPr>
      </p:pic>
      <p:pic>
        <p:nvPicPr>
          <p:cNvPr id="21" name="Picture 8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6950" y="5133975"/>
            <a:ext cx="1085850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38200"/>
            <a:ext cx="9144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3600" dirty="0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solidFill>
                  <a:srgbClr val="FF6600"/>
                </a:solidFill>
                <a:latin typeface="SutonnyOMJ" pitchFamily="2" charset="0"/>
                <a:cs typeface="SutonnyOMJ" pitchFamily="2" charset="0"/>
              </a:rPr>
              <a:t>দশম</a:t>
            </a:r>
            <a:endParaRPr lang="en-US" sz="3600" dirty="0">
              <a:solidFill>
                <a:srgbClr val="FF66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362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28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ভূগোল</a:t>
            </a:r>
            <a:r>
              <a:rPr lang="en-US" sz="2800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পরিবেশ</a:t>
            </a:r>
            <a:endParaRPr lang="en-US" sz="2800" dirty="0">
              <a:solidFill>
                <a:srgbClr val="0066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971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2800" dirty="0" smtClean="0">
                <a:solidFill>
                  <a:srgbClr val="66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utonnyOMJ" pitchFamily="2" charset="0"/>
                <a:cs typeface="SutonnyOMJ" pitchFamily="2" charset="0"/>
              </a:rPr>
              <a:t>একাদশ</a:t>
            </a:r>
            <a:endParaRPr lang="en-US" sz="2800" dirty="0">
              <a:solidFill>
                <a:srgbClr val="660066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5814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3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সম্পদ</a:t>
            </a:r>
            <a:r>
              <a:rPr lang="en-US" sz="3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শিল্প</a:t>
            </a:r>
            <a:endParaRPr lang="en-US" sz="32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3" descr="E:\EDUCATION MATERIALS\IMAGE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80" t="-2166"/>
          <a:stretch>
            <a:fillRect/>
          </a:stretch>
        </p:blipFill>
        <p:spPr bwMode="auto">
          <a:xfrm>
            <a:off x="1447800" y="1600200"/>
            <a:ext cx="2983230" cy="3595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4191000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8305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বনাঞ্চলের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বনাঞ্চলের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শ্রেণীবিভাগ উল্লেখপূর্বক  বর্ণনা করতে  পারবে।      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-hundred-dollar-bills-10910152.jpg"/>
          <p:cNvPicPr>
            <a:picLocks noChangeAspect="1"/>
          </p:cNvPicPr>
          <p:nvPr/>
        </p:nvPicPr>
        <p:blipFill>
          <a:blip r:embed="rId2" cstate="print"/>
          <a:srcRect b="9614"/>
          <a:stretch>
            <a:fillRect/>
          </a:stretch>
        </p:blipFill>
        <p:spPr>
          <a:xfrm>
            <a:off x="6172200" y="3810000"/>
            <a:ext cx="2799272" cy="187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1905000" cy="2001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E:\PICTURE GALLERY\TREES\84_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066800"/>
            <a:ext cx="1828799" cy="200446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7"/>
          <a:stretch/>
        </p:blipFill>
        <p:spPr>
          <a:xfrm>
            <a:off x="4419600" y="1143000"/>
            <a:ext cx="2214566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E:\PICTURE GALLERY\NATURE\Copy of RAMA  TELECOM  01722190664    ISHAK  SHOPING COMPLEX  ROOM =B27 (7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1" y="3733801"/>
            <a:ext cx="2667000" cy="207610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2895600" cy="2113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228600"/>
            <a:ext cx="3733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048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048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09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মৎস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94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চা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5867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50073" t="6455" r="15444" b="5827"/>
          <a:stretch/>
        </p:blipFill>
        <p:spPr bwMode="auto">
          <a:xfrm>
            <a:off x="6858000" y="990600"/>
            <a:ext cx="2133600" cy="20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086600" y="3124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3733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6016"/>
            <a:ext cx="8458200" cy="5120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219200" y="2895600"/>
            <a:ext cx="7755649" cy="1200329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scene3d>
            <a:camera prst="isometricOffAxis2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2819400"/>
          <a:ext cx="1714500" cy="1447800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5903893"/>
            <a:ext cx="44864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762000"/>
            <a:ext cx="6705600" cy="923330"/>
          </a:xfrm>
          <a:prstGeom prst="rect">
            <a:avLst/>
          </a:prstGeom>
          <a:solidFill>
            <a:srgbClr val="006600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54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54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54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5400" dirty="0" smtClean="0">
                <a:solidFill>
                  <a:srgbClr val="FF0066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5400" dirty="0">
              <a:solidFill>
                <a:srgbClr val="FF0066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048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উপস্থাপণ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620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2362200"/>
          <a:ext cx="2514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1" name="Picture 1" descr="D:\134397591911-mosur-kolai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514600"/>
            <a:ext cx="1371600" cy="1066800"/>
          </a:xfrm>
          <a:prstGeom prst="rect">
            <a:avLst/>
          </a:prstGeom>
          <a:noFill/>
        </p:spPr>
      </p:pic>
      <p:pic>
        <p:nvPicPr>
          <p:cNvPr id="10242" name="Picture 2" descr="D:\145769035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438400"/>
            <a:ext cx="1371600" cy="914400"/>
          </a:xfrm>
          <a:prstGeom prst="rect">
            <a:avLst/>
          </a:prstGeom>
          <a:noFill/>
        </p:spPr>
      </p:pic>
      <p:pic>
        <p:nvPicPr>
          <p:cNvPr id="10243" name="Picture 3" descr="D:\Mugdal-pic-1201505171735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2514600"/>
            <a:ext cx="1600200" cy="1828800"/>
          </a:xfrm>
          <a:prstGeom prst="rect">
            <a:avLst/>
          </a:prstGeom>
          <a:noFill/>
        </p:spPr>
      </p:pic>
      <p:pic>
        <p:nvPicPr>
          <p:cNvPr id="10244" name="Picture 4" descr="D:\sarisha2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2514600"/>
            <a:ext cx="1701800" cy="1752600"/>
          </a:xfrm>
          <a:prstGeom prst="rect">
            <a:avLst/>
          </a:prstGeom>
          <a:noFill/>
        </p:spPr>
      </p:pic>
      <p:pic>
        <p:nvPicPr>
          <p:cNvPr id="10245" name="Picture 5" descr="D:\Alikadam-tamak-news-Pic-27214hillbd24.com_-343x18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4800600"/>
            <a:ext cx="1371600" cy="1444648"/>
          </a:xfrm>
          <a:prstGeom prst="rect">
            <a:avLst/>
          </a:prstGeom>
          <a:noFill/>
        </p:spPr>
      </p:pic>
      <p:pic>
        <p:nvPicPr>
          <p:cNvPr id="10246" name="Picture 6" descr="D:\Sugerca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4800600"/>
            <a:ext cx="1447800" cy="14478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7"/>
          <a:stretch/>
        </p:blipFill>
        <p:spPr>
          <a:xfrm>
            <a:off x="2819400" y="4800600"/>
            <a:ext cx="1676400" cy="1420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 descr="E:\PICTURE GALLERY\NATURE\Copy of RAMA  TELECOM  01722190664    ISHAK  SHOPING COMPLEX  ROOM =B27 (75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4724400"/>
            <a:ext cx="1600200" cy="15240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132717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D:\রবি শস্য - Google Search_files\images_02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2514600"/>
            <a:ext cx="1219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895600" cy="923330"/>
          </a:xfrm>
          <a:prstGeom prst="rect">
            <a:avLst/>
          </a:prstGeom>
          <a:solidFill>
            <a:srgbClr val="FFCC00"/>
          </a:solidFill>
          <a:ln w="3810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উপস্থাপণ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23546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7400" y="1447800"/>
            <a:ext cx="5715000" cy="584775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9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724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270</cp:revision>
  <dcterms:created xsi:type="dcterms:W3CDTF">2006-08-16T00:00:00Z</dcterms:created>
  <dcterms:modified xsi:type="dcterms:W3CDTF">2016-05-03T06:52:12Z</dcterms:modified>
</cp:coreProperties>
</file>