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59" r:id="rId3"/>
    <p:sldId id="301" r:id="rId4"/>
    <p:sldId id="281" r:id="rId5"/>
    <p:sldId id="263" r:id="rId6"/>
    <p:sldId id="261" r:id="rId7"/>
    <p:sldId id="298" r:id="rId8"/>
    <p:sldId id="295" r:id="rId9"/>
    <p:sldId id="284" r:id="rId10"/>
    <p:sldId id="296" r:id="rId11"/>
    <p:sldId id="294" r:id="rId12"/>
    <p:sldId id="293" r:id="rId13"/>
    <p:sldId id="300" r:id="rId14"/>
    <p:sldId id="299" r:id="rId15"/>
    <p:sldId id="288" r:id="rId16"/>
    <p:sldId id="268" r:id="rId17"/>
    <p:sldId id="287" r:id="rId18"/>
    <p:sldId id="278" r:id="rId19"/>
    <p:sldId id="279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1" autoAdjust="0"/>
    <p:restoredTop sz="84201" autoAdjust="0"/>
  </p:normalViewPr>
  <p:slideViewPr>
    <p:cSldViewPr>
      <p:cViewPr varScale="1">
        <p:scale>
          <a:sx n="62" d="100"/>
          <a:sy n="62" d="100"/>
        </p:scale>
        <p:origin x="1500" y="6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f5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33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bn-IN" sz="12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ক্রমশ ভাগ হওয়ার জন্য লম্বালম্বি আকার ধারন করছে । এই পরিবর্তন গুলো প্রশ্ন করে উত্তর বের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75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 প্রকৃয়ার ধাপসমূহের</a:t>
            </a:r>
            <a:r>
              <a:rPr lang="bn-IN" sz="12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নাম শিক্ষার্থী খাতায় লিখে নেলে ভাল হয়।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82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 প্রকৃয়ার ধাপসমূহের</a:t>
            </a:r>
            <a:r>
              <a:rPr lang="bn-IN" sz="12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নাম শিক্ষার্থী খাতায় লিখে নেলে ভাল হয়। 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3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শিক্ষক</a:t>
            </a:r>
            <a:r>
              <a:rPr lang="bn-IN" baseline="0" dirty="0"/>
              <a:t> তার সুবিধামত দলে ভাগ করে এই প্রকৃয়াটি প্রথমে উক্ত অংশটি ২মিঃ নিরব পাঠ করানোর পর দলগত কাজ দিতে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46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পাঠের মূল্যায়ন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আবহ সৃষ্টিতে উদ্দীপনা মূলক এই ছবি সংযোজন করা হলো, শিক্ষক চাইলে তা পরিবর্তন করে নিতে পারেন।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7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/>
              <a:t>সুবিধাজনক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শিখন ফল অনুযায়ী ধারাবাহিক ভাবে</a:t>
            </a:r>
            <a:r>
              <a:rPr lang="en-US" baseline="0" dirty="0"/>
              <a:t> </a:t>
            </a:r>
            <a:r>
              <a:rPr lang="bn-IN" baseline="0" dirty="0"/>
              <a:t>পাঠ উপস্থাপন করার জন্য </a:t>
            </a:r>
            <a:r>
              <a:rPr lang="bn-IN" dirty="0"/>
              <a:t>এই স্লাইডটি রাখা</a:t>
            </a:r>
            <a:r>
              <a:rPr lang="bn-IN" baseline="0" dirty="0"/>
              <a:t> হয়েছে।</a:t>
            </a:r>
            <a:r>
              <a:rPr lang="bn-IN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এককোষী জীব </a:t>
            </a:r>
            <a:r>
              <a:rPr lang="en-US" sz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অ্যামিবা</a:t>
            </a:r>
            <a:r>
              <a:rPr lang="bn-IN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বিভাজন দেখানোর</a:t>
            </a:r>
            <a:r>
              <a:rPr lang="bn-IN" sz="120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জন্য এই ছবি। এটি কী ? কীভাবে বিভাজিত হচ্ছে বা কয়টি অপত্য কোষ সৃষ্টি হচ্ছে? এ জাতীয় প্রশ্ন করা যেতে পারে?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7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6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৩ ধরনের</a:t>
            </a:r>
            <a:r>
              <a:rPr lang="bn-IN" baseline="0" dirty="0"/>
              <a:t> বিভাজন প্রশ্নকরণ করে বের করা যেতে পারে । যেমন দেহের বৃদ্ধি ঘটে কোন প্র</a:t>
            </a:r>
            <a:r>
              <a:rPr lang="en-US" baseline="0" dirty="0" err="1"/>
              <a:t>ক্রি</a:t>
            </a:r>
            <a:r>
              <a:rPr lang="bn-IN" baseline="0" dirty="0"/>
              <a:t>য়ায়?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0"/>
            <a:ext cx="714971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160" y="4326910"/>
            <a:ext cx="1970692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১। অ্যামাইটোসিস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9787" y="206432"/>
            <a:ext cx="480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কত ধরনের বিভাজন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খেছ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04" y="1220427"/>
            <a:ext cx="3058711" cy="3019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7" y="2387661"/>
            <a:ext cx="2534431" cy="102584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9265" r="8954" b="8364"/>
          <a:stretch/>
        </p:blipFill>
        <p:spPr>
          <a:xfrm>
            <a:off x="568452" y="1224438"/>
            <a:ext cx="1676400" cy="10107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66900" y="4289934"/>
            <a:ext cx="170704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২। মাইটোসিস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659640" y="4289934"/>
            <a:ext cx="170704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৩। মিয়োসিস 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5839931" y="1371601"/>
            <a:ext cx="3294681" cy="2413334"/>
            <a:chOff x="5839931" y="1371601"/>
            <a:chExt cx="3294681" cy="2413334"/>
          </a:xfrm>
        </p:grpSpPr>
        <p:pic>
          <p:nvPicPr>
            <p:cNvPr id="10" name="Picture 5" descr="C:\Users\user\Pictures\carpel1350860547320.gif"/>
            <p:cNvPicPr>
              <a:picLocks noChangeAspect="1" noChangeArrowheads="1"/>
            </p:cNvPicPr>
            <p:nvPr/>
          </p:nvPicPr>
          <p:blipFill rotWithShape="1">
            <a:blip r:embed="rId6"/>
            <a:srcRect l="4096" t="6001" r="10420" b="16655"/>
            <a:stretch/>
          </p:blipFill>
          <p:spPr bwMode="auto">
            <a:xfrm>
              <a:off x="5839931" y="1371601"/>
              <a:ext cx="3124200" cy="2413334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8413855" y="1919207"/>
              <a:ext cx="720757" cy="465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গর্ভমুণ্ড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04467" y="2317615"/>
              <a:ext cx="611064" cy="353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গর্ভদণ্ড</a:t>
              </a:r>
              <a:endPara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4467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6405" t="69642" r="15476"/>
          <a:stretch/>
        </p:blipFill>
        <p:spPr>
          <a:xfrm>
            <a:off x="2680143" y="1666140"/>
            <a:ext cx="4445721" cy="25286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49885" t="29323" b="32191"/>
          <a:stretch/>
        </p:blipFill>
        <p:spPr>
          <a:xfrm>
            <a:off x="2734603" y="1192497"/>
            <a:ext cx="4493688" cy="29829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-5445" t="35339" r="52277" b="29840"/>
          <a:stretch/>
        </p:blipFill>
        <p:spPr>
          <a:xfrm>
            <a:off x="2154500" y="1158235"/>
            <a:ext cx="5510955" cy="311977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120183" y="826429"/>
            <a:ext cx="4186419" cy="3715089"/>
            <a:chOff x="4960009" y="1346111"/>
            <a:chExt cx="4186419" cy="371508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69702" b="65179"/>
            <a:stretch/>
          </p:blipFill>
          <p:spPr>
            <a:xfrm>
              <a:off x="4960009" y="1346111"/>
              <a:ext cx="4186419" cy="371508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869247" y="2971800"/>
              <a:ext cx="598353" cy="7620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4826" y="446946"/>
            <a:ext cx="480728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গুলোতে কী কী পরিবর্তন লক্ষ্য করছ?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36435" r="27129" b="65179"/>
          <a:stretch/>
        </p:blipFill>
        <p:spPr>
          <a:xfrm>
            <a:off x="2997389" y="1343795"/>
            <a:ext cx="4046428" cy="33427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r="61980" b="65179"/>
          <a:stretch/>
        </p:blipFill>
        <p:spPr>
          <a:xfrm>
            <a:off x="2421086" y="1082830"/>
            <a:ext cx="4277465" cy="31951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1" y="1351113"/>
            <a:ext cx="6709316" cy="289964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396228" y="427586"/>
            <a:ext cx="3106851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একক কাজ  সময়- ৫ মি।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979622" y="4650683"/>
            <a:ext cx="388777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পরিবর্তন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 আকঁ।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6682243" y="436099"/>
            <a:ext cx="2270232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য়াটি  দেখ। </a:t>
            </a:r>
            <a:endParaRPr lang="en-US" sz="2800" dirty="0"/>
          </a:p>
        </p:txBody>
      </p:sp>
      <p:graphicFrame>
        <p:nvGraphicFramePr>
          <p:cNvPr id="33" name="Object 3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33815"/>
              </p:ext>
            </p:extLst>
          </p:nvPr>
        </p:nvGraphicFramePr>
        <p:xfrm>
          <a:off x="7264998" y="1408080"/>
          <a:ext cx="2033920" cy="171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64998" y="1408080"/>
                        <a:ext cx="2033920" cy="1716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1968057" y="5478554"/>
            <a:ext cx="649066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নিউক্লিয়াসে ও সাইটোপ্লাজমে কী পরিবর্তন লক্ষ ক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ছ?  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845469" y="267120"/>
            <a:ext cx="480728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 দেখ।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78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9" grpId="0" animBg="1"/>
      <p:bldP spid="29" grpId="1" animBg="1"/>
      <p:bldP spid="31" grpId="0" animBg="1"/>
      <p:bldP spid="32" grpId="0" animBg="1"/>
      <p:bldP spid="34" grpId="0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6257415" y="1690127"/>
            <a:ext cx="1840798" cy="1676909"/>
            <a:chOff x="4232894" y="1216349"/>
            <a:chExt cx="2322146" cy="1950733"/>
          </a:xfrm>
        </p:grpSpPr>
        <p:grpSp>
          <p:nvGrpSpPr>
            <p:cNvPr id="70" name="Group 69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92" name="Group 91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93" name="Group 92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105" name="Freeform 104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Oval 105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95" name="Group 94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100" name="Freeform 99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Freeform 100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Freeform 97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1" name="Group 70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88" name="Freeform 8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85" name="Freeform 8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reeform 8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" name="Group 73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80" name="Freeform 7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Freeform 8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77" name="Freeform 76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Freeform 77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20617" y="4816006"/>
            <a:ext cx="413384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মাইটোসিস বিভাজন কোথায় হয়?   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386911" y="2192822"/>
            <a:ext cx="2718333" cy="2252319"/>
            <a:chOff x="4232894" y="1216349"/>
            <a:chExt cx="2322146" cy="1950733"/>
          </a:xfrm>
        </p:grpSpPr>
        <p:grpSp>
          <p:nvGrpSpPr>
            <p:cNvPr id="21" name="Group 20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52" name="Group 51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67" name="Freeform 6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Oval 67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65" name="Freeform 64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55" name="Group 54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60" name="Freeform 59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Freeform 60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57" name="Freeform 5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Freeform 57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2" name="Group 21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48" name="Freeform 4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Freeform 48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42" name="Freeform 4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36" name="Freeform 35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8" name="Freeform 27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09" name="Group 108"/>
          <p:cNvGrpSpPr/>
          <p:nvPr/>
        </p:nvGrpSpPr>
        <p:grpSpPr>
          <a:xfrm>
            <a:off x="6266609" y="3205499"/>
            <a:ext cx="1881459" cy="1780526"/>
            <a:chOff x="4232894" y="1216349"/>
            <a:chExt cx="2322146" cy="1950733"/>
          </a:xfrm>
        </p:grpSpPr>
        <p:grpSp>
          <p:nvGrpSpPr>
            <p:cNvPr id="110" name="Group 109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132" name="Group 131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133" name="Group 132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147" name="Freeform 14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8" name="Oval 147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" name="Oval 145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135" name="Group 134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Oval 141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6" name="Group 135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Freeform 137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Oval 138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11" name="Group 110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" name="Group 112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28" name="Freeform 12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Freeform 128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4" name="Group 123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25" name="Freeform 12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Freeform 12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4" name="Group 113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115" name="Group 114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20" name="Freeform 11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Freeform 12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17" name="Freeform 116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Freeform 117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cxnSp>
        <p:nvCxnSpPr>
          <p:cNvPr id="45" name="Straight Arrow Connector 44"/>
          <p:cNvCxnSpPr/>
          <p:nvPr/>
        </p:nvCxnSpPr>
        <p:spPr>
          <a:xfrm>
            <a:off x="3148322" y="3185450"/>
            <a:ext cx="991924" cy="42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18822" y="3104884"/>
            <a:ext cx="872922" cy="6195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5818822" y="2812691"/>
            <a:ext cx="791180" cy="2921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1413752" y="442785"/>
            <a:ext cx="662189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বিভাজনের আগে ও পরে ক্রোমোজোম সংখ্যা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টি?   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69" y="1991160"/>
            <a:ext cx="2577049" cy="2798215"/>
          </a:xfrm>
          <a:prstGeom prst="rect">
            <a:avLst/>
          </a:prstGeom>
        </p:spPr>
      </p:pic>
      <p:sp>
        <p:nvSpPr>
          <p:cNvPr id="151" name="Rectangle 150"/>
          <p:cNvSpPr/>
          <p:nvPr/>
        </p:nvSpPr>
        <p:spPr>
          <a:xfrm>
            <a:off x="1421294" y="627875"/>
            <a:ext cx="662189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বিভাজিত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  </a:t>
            </a:r>
            <a:endParaRPr lang="en-US" sz="2800" dirty="0"/>
          </a:p>
        </p:txBody>
      </p:sp>
      <p:sp>
        <p:nvSpPr>
          <p:cNvPr id="152" name="Rectangle 151"/>
          <p:cNvSpPr/>
          <p:nvPr/>
        </p:nvSpPr>
        <p:spPr>
          <a:xfrm>
            <a:off x="693304" y="5006406"/>
            <a:ext cx="814589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 একটি ধারাবাহিক প্র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য়া,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প্রথমে নিউক্লিয়াস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পরে সাইটোপ্লাজমের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 ঘটে, একে কী বলে? </a:t>
            </a:r>
            <a:endParaRPr lang="en-US" sz="2800" dirty="0"/>
          </a:p>
        </p:txBody>
      </p:sp>
      <p:sp>
        <p:nvSpPr>
          <p:cNvPr id="153" name="Rectangle 152"/>
          <p:cNvSpPr/>
          <p:nvPr/>
        </p:nvSpPr>
        <p:spPr>
          <a:xfrm>
            <a:off x="467938" y="1758197"/>
            <a:ext cx="138335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প্রাণিকোষ </a:t>
            </a:r>
            <a:endParaRPr lang="en-US" sz="2800" dirty="0"/>
          </a:p>
        </p:txBody>
      </p:sp>
      <p:sp>
        <p:nvSpPr>
          <p:cNvPr id="154" name="Rectangle 153"/>
          <p:cNvSpPr/>
          <p:nvPr/>
        </p:nvSpPr>
        <p:spPr>
          <a:xfrm>
            <a:off x="1618258" y="1196402"/>
            <a:ext cx="662189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জনে মাতৃকোষ ও অপত্যকোষে কী কী মিল পাচ্ছ?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16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4" t="41643" r="2494" b="23036"/>
          <a:stretch/>
        </p:blipFill>
        <p:spPr>
          <a:xfrm rot="5400000">
            <a:off x="540645" y="2328931"/>
            <a:ext cx="1464875" cy="1981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47644" r="58501" b="23036"/>
          <a:stretch/>
        </p:blipFill>
        <p:spPr>
          <a:xfrm>
            <a:off x="0" y="2480552"/>
            <a:ext cx="1860411" cy="16913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2" t="41643" r="19496" b="23036"/>
          <a:stretch/>
        </p:blipFill>
        <p:spPr>
          <a:xfrm>
            <a:off x="452203" y="2411999"/>
            <a:ext cx="1839532" cy="1602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44407" r="38498" b="26415"/>
          <a:stretch/>
        </p:blipFill>
        <p:spPr>
          <a:xfrm>
            <a:off x="224771" y="2330458"/>
            <a:ext cx="1858229" cy="1765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6" r="78504" b="23036"/>
          <a:stretch/>
        </p:blipFill>
        <p:spPr>
          <a:xfrm>
            <a:off x="142992" y="2330459"/>
            <a:ext cx="2162598" cy="19915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4771" y="2383247"/>
            <a:ext cx="2514600" cy="18732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 প্রকৃয়ার ধাপসমূহ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1524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941127" y="1021349"/>
            <a:ext cx="1828800" cy="4264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প্রো-মেটাফেজ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093527" y="2895601"/>
            <a:ext cx="1524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334000" y="6019800"/>
            <a:ext cx="138545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2400" dirty="0"/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00" y="4322029"/>
            <a:ext cx="1295400" cy="4023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35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7448 -0.3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5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55659 -0.229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0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1 -0.00208 L 0.54045 -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54167 0.25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36076 0.34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8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2" descr="C:\Users\user\Pictures\BrambleLeaf_CrossPolarisedLight_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831" y="838347"/>
            <a:ext cx="3026792" cy="2971653"/>
          </a:xfrm>
          <a:prstGeom prst="rect">
            <a:avLst/>
          </a:prstGeom>
          <a:noFill/>
        </p:spPr>
      </p:pic>
      <p:pic>
        <p:nvPicPr>
          <p:cNvPr id="15" name="Picture 3" descr="C:\Users\user\Pictures\elodea2.jpg"/>
          <p:cNvPicPr>
            <a:picLocks noChangeAspect="1" noChangeArrowheads="1"/>
          </p:cNvPicPr>
          <p:nvPr/>
        </p:nvPicPr>
        <p:blipFill rotWithShape="1">
          <a:blip r:embed="rId4"/>
          <a:srcRect r="44118"/>
          <a:stretch/>
        </p:blipFill>
        <p:spPr bwMode="auto">
          <a:xfrm>
            <a:off x="1997864" y="893289"/>
            <a:ext cx="1324759" cy="1214362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6" r="81413" b="16032"/>
          <a:stretch/>
        </p:blipFill>
        <p:spPr>
          <a:xfrm>
            <a:off x="2595112" y="4112783"/>
            <a:ext cx="1752600" cy="22116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t="17036" r="60180" b="16032"/>
          <a:stretch/>
        </p:blipFill>
        <p:spPr>
          <a:xfrm>
            <a:off x="4212833" y="4020793"/>
            <a:ext cx="2089528" cy="21990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6" t="17036" r="39511" b="16032"/>
          <a:stretch/>
        </p:blipFill>
        <p:spPr>
          <a:xfrm>
            <a:off x="6459868" y="3958109"/>
            <a:ext cx="2209799" cy="24548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4" t="17036" r="19062" b="16032"/>
          <a:stretch/>
        </p:blipFill>
        <p:spPr>
          <a:xfrm>
            <a:off x="6471509" y="1234126"/>
            <a:ext cx="2001036" cy="22229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7" t="17036" r="-1075" b="16032"/>
          <a:stretch/>
        </p:blipFill>
        <p:spPr>
          <a:xfrm>
            <a:off x="4212833" y="849468"/>
            <a:ext cx="1808709" cy="226041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944519" y="5283087"/>
            <a:ext cx="4293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112928" y="5344288"/>
            <a:ext cx="438923" cy="43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561121" y="3634106"/>
            <a:ext cx="43240" cy="486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293040" y="2119981"/>
            <a:ext cx="5176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49380" y="3158084"/>
            <a:ext cx="279446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 কোষের বিভাজন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3140926" y="6219839"/>
            <a:ext cx="1524000" cy="3027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822433" y="6066045"/>
            <a:ext cx="1828800" cy="346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প্রো-মেটাফেজ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7359549" y="6081773"/>
            <a:ext cx="1524000" cy="331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7409149" y="3056729"/>
            <a:ext cx="1524000" cy="387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697868" y="488324"/>
            <a:ext cx="1524000" cy="361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920364" y="296301"/>
            <a:ext cx="388485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কোষের বিভাজন দেখছ?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82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556E-17 C 0.00104 0.07963 0.00364 0.17245 -0.00365 0.21875 C -0.00313 0.25602 -0.00347 0.28912 -0.00729 0.3044 C -0.01007 0.41343 -0.02622 0.43079 -0.03906 0.46574 C -0.06337 0.46319 -0.08837 0.46366 -0.11198 0.45995 C -0.11372 0.45995 -0.11597 0.45926 -0.1191 0.45463 C -0.12031 0.45139 -0.12604 0.42731 -0.12431 0.42755 " pathEditMode="relative" rAng="21240000" ptsTypes="AAAAAAA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38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1582863" y="229274"/>
            <a:ext cx="5030766" cy="775622"/>
            <a:chOff x="59399" y="2886999"/>
            <a:chExt cx="6112238" cy="1238554"/>
          </a:xfrm>
          <a:scene3d>
            <a:camera prst="orthographicFront"/>
            <a:lightRig rig="flat" dir="t"/>
          </a:scene3d>
        </p:grpSpPr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43632" y="3129283"/>
              <a:ext cx="5428005" cy="99627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69474"/>
              </p:ext>
            </p:extLst>
          </p:nvPr>
        </p:nvGraphicFramePr>
        <p:xfrm>
          <a:off x="1219200" y="4029370"/>
          <a:ext cx="7044985" cy="2095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2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818">
                <a:tc>
                  <a:txBody>
                    <a:bodyPr/>
                    <a:lstStyle/>
                    <a:p>
                      <a:pPr algn="l"/>
                      <a:r>
                        <a:rPr lang="bn-IN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অ্যামাইটোসিস বিভাজনের</a:t>
                      </a:r>
                      <a:r>
                        <a:rPr lang="bn-I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বৈশিষ্ট্য লিখ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52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52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52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33" y="1125370"/>
            <a:ext cx="2670194" cy="2170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3241107"/>
            <a:ext cx="76962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ইউগ্লেনা একটি এককোষী প্রাণী। এর সংখ্যা বৃদ্ধির প্রক্রিয়া কীভাবে হবে ব্যাখ্যা কর।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24110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4114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খ)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4076" y="210625"/>
            <a:ext cx="2743200" cy="5164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140" y="3815416"/>
            <a:ext cx="506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অ্যামাইটোসিস কোথায় ঘটে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214" y="145416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মাইটোসিস কী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026" y="2234505"/>
            <a:ext cx="3938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 মাতৃকোষ ও অপত্য কোষ কী?</a:t>
            </a:r>
          </a:p>
        </p:txBody>
      </p:sp>
      <p:sp>
        <p:nvSpPr>
          <p:cNvPr id="9" name="Rectangle 8"/>
          <p:cNvSpPr/>
          <p:nvPr/>
        </p:nvSpPr>
        <p:spPr>
          <a:xfrm>
            <a:off x="710451" y="2928725"/>
            <a:ext cx="8204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মাইটোসিস বিভাজন কে সমীকরণ বিভাজন বলে কেন?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524" y="4470799"/>
            <a:ext cx="506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ইটারফেজ পর্যায়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1219200"/>
            <a:ext cx="358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 ও অপত্য কোষ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অ্যামাইটোসিস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প্রো-মেটাফেজ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2800" dirty="0"/>
          </a:p>
          <a:p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347787"/>
            <a:ext cx="6350000" cy="4762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74900" y="2798618"/>
            <a:ext cx="54620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কোষ বিভাজন কেন ঘটে- ব্যাখ্যা কর।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35574">
            <a:off x="2827806" y="3269257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28800" y="553818"/>
            <a:ext cx="3456715" cy="3103783"/>
            <a:chOff x="1828800" y="553818"/>
            <a:chExt cx="3456715" cy="31037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553818"/>
              <a:ext cx="1583388" cy="17936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6692" y="1618778"/>
              <a:ext cx="1310087" cy="27675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8954"/>
            <a:ext cx="5530817" cy="546009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3622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বিদ্যালয়,খিলগাঁও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06" y="260246"/>
            <a:ext cx="1952400" cy="2209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22860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1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26282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চেন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 t="10728" r="5333" b="6180"/>
          <a:stretch/>
        </p:blipFill>
        <p:spPr>
          <a:xfrm>
            <a:off x="3352260" y="2042994"/>
            <a:ext cx="1625615" cy="2184421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9265" r="8954" b="8364"/>
          <a:stretch/>
        </p:blipFill>
        <p:spPr>
          <a:xfrm>
            <a:off x="838200" y="2875468"/>
            <a:ext cx="1676400" cy="1010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14" y="854115"/>
            <a:ext cx="3950701" cy="33164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9428" y="4238794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এককোষী জীব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23856" y="4193281"/>
            <a:ext cx="3872344" cy="523220"/>
            <a:chOff x="4343400" y="4193281"/>
            <a:chExt cx="3352800" cy="523220"/>
          </a:xfrm>
        </p:grpSpPr>
        <p:sp>
          <p:nvSpPr>
            <p:cNvPr id="18" name="Rectangle 17"/>
            <p:cNvSpPr/>
            <p:nvPr/>
          </p:nvSpPr>
          <p:spPr>
            <a:xfrm>
              <a:off x="5051714" y="4193281"/>
              <a:ext cx="1905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বহুকোষী জীব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343400" y="4238794"/>
              <a:ext cx="3352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887" y="990600"/>
            <a:ext cx="1623766" cy="153355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371600" y="2454893"/>
            <a:ext cx="289214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1132" y="4967480"/>
            <a:ext cx="760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জীবগুলো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সংখ্যায় বৃদ্ধি বা দৈহিক আকৃতি বাড়ায় কীভাবে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362200" y="1676400"/>
            <a:ext cx="3352800" cy="2590800"/>
          </a:xfrm>
          <a:prstGeom prst="wedgeEllipseCallout">
            <a:avLst>
              <a:gd name="adj1" fmla="val -37687"/>
              <a:gd name="adj2" fmla="val 3326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90800" y="2514600"/>
            <a:ext cx="28956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2640" y="259874"/>
            <a:ext cx="4267200" cy="691426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6858000" cy="328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১। কোষ বিভাজন কী তা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কোষ বিভাজনের প্রকারভেদ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তে 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অ্যামাইটোসিস প্রক্রিয়া ব্যাখ্যা 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মাইটোসিস কোষ বিভাজন ব্যাখ্যা 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530795"/>
            <a:ext cx="4706835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এককোষী জীব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567599"/>
              </p:ext>
            </p:extLst>
          </p:nvPr>
        </p:nvGraphicFramePr>
        <p:xfrm>
          <a:off x="7391400" y="1935540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Packager Shell Object" showAsIcon="1" r:id="rId4" imgW="914400" imgH="714240" progId="Package">
                  <p:embed/>
                </p:oleObj>
              </mc:Choice>
              <mc:Fallback>
                <p:oleObj name="Packager Shell Object" showAsIcon="1" r:id="rId4" imgW="914400" imgH="7142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935540"/>
                        <a:ext cx="914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D:\My content\1+2+3 six content\0284amoeb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466" y="1935540"/>
            <a:ext cx="5394778" cy="3550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6688034" y="2621340"/>
            <a:ext cx="2303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অ্যামিবার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  <p:pic>
        <p:nvPicPr>
          <p:cNvPr id="2052" name="Picture 4" descr="D:\My content\1+2+3 six content\m_virusesbacteri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52400"/>
            <a:ext cx="1811235" cy="1670881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2048618" y="440665"/>
            <a:ext cx="4572000" cy="775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এককোষী জীব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অ্যামিবা</a:t>
            </a:r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বিভাজন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3000" y="1382718"/>
            <a:ext cx="4809622" cy="4155514"/>
            <a:chOff x="1667378" y="1431265"/>
            <a:chExt cx="4809622" cy="41555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378" y="1431265"/>
              <a:ext cx="4809622" cy="4155514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3352800" y="2052333"/>
              <a:ext cx="495300" cy="23880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21382765">
              <a:off x="3388820" y="3192311"/>
              <a:ext cx="495300" cy="23880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7911121">
              <a:off x="4651683" y="4081313"/>
              <a:ext cx="495300" cy="21446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762500" y="2014197"/>
              <a:ext cx="495300" cy="23880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166800">
              <a:off x="1683085" y="3305938"/>
              <a:ext cx="366189" cy="28450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8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250217"/>
            <a:ext cx="619601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কোষ থেকে কয়টি কোষ সৃষ্টি হতে দেখ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510102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 ভাগ হয়ে কয়টি এককোষী জীব হল?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99" y="1114598"/>
            <a:ext cx="41681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1981201"/>
            <a:ext cx="3453665" cy="1397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5200" y="5089591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জীবের কোষ ভাগ হয়ে  কী হচ্ছে?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1604" y="5712185"/>
            <a:ext cx="468803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 ভাগ হয়ে জীবের দৈহিক বৃদ্ধি হচ্ছে।</a:t>
            </a:r>
          </a:p>
        </p:txBody>
      </p:sp>
      <p:sp>
        <p:nvSpPr>
          <p:cNvPr id="4" name="Right Arrow 3"/>
          <p:cNvSpPr/>
          <p:nvPr/>
        </p:nvSpPr>
        <p:spPr>
          <a:xfrm rot="3924560">
            <a:off x="533400" y="1742394"/>
            <a:ext cx="495300" cy="2388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410200" y="4748431"/>
            <a:ext cx="800100" cy="415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474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2" grpId="0"/>
      <p:bldP spid="14" grpId="0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C:\Users\user\Pictures\carpel13508605473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3201" y="833604"/>
            <a:ext cx="5631384" cy="4110204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8600" y="5257800"/>
            <a:ext cx="666718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পুং ও স্ত্রী গ্যামেট সৃষ্টির জন্য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বিভাজনকে কী বলে</a:t>
            </a:r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68545" y="4091869"/>
            <a:ext cx="2726707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কোষ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োনটি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rved Down Arrow 26"/>
          <p:cNvSpPr/>
          <p:nvPr/>
        </p:nvSpPr>
        <p:spPr>
          <a:xfrm rot="17958173">
            <a:off x="784812" y="2515293"/>
            <a:ext cx="2615517" cy="576415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18142783" flipV="1">
            <a:off x="3835310" y="3658796"/>
            <a:ext cx="1340566" cy="389929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54585" y="5278919"/>
            <a:ext cx="1522597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মিয়োসিস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1" y="310384"/>
            <a:ext cx="502489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জনন কোষ বিভাজিত হয়ে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হয় 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10535" y="328922"/>
            <a:ext cx="252322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পুং ও স্ত্রী গ্যামেট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6891" y="1782568"/>
            <a:ext cx="90405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গর্ভমুণ্ড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3569" y="2351835"/>
            <a:ext cx="90405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গর্ভদণ্ড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7" grpId="0" animBg="1"/>
      <p:bldP spid="29" grpId="0" animBg="1"/>
      <p:bldP spid="31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4875</TotalTime>
  <Words>787</Words>
  <Application>Microsoft Office PowerPoint</Application>
  <PresentationFormat>On-screen Show (4:3)</PresentationFormat>
  <Paragraphs>137</Paragraphs>
  <Slides>20</Slides>
  <Notes>16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929</cp:revision>
  <dcterms:created xsi:type="dcterms:W3CDTF">2006-08-16T00:00:00Z</dcterms:created>
  <dcterms:modified xsi:type="dcterms:W3CDTF">2016-08-10T03:02:21Z</dcterms:modified>
</cp:coreProperties>
</file>