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259" r:id="rId3"/>
    <p:sldId id="296" r:id="rId4"/>
    <p:sldId id="284" r:id="rId5"/>
    <p:sldId id="281" r:id="rId6"/>
    <p:sldId id="263" r:id="rId7"/>
    <p:sldId id="261" r:id="rId8"/>
    <p:sldId id="294" r:id="rId9"/>
    <p:sldId id="295" r:id="rId10"/>
    <p:sldId id="286" r:id="rId11"/>
    <p:sldId id="290" r:id="rId12"/>
    <p:sldId id="276" r:id="rId13"/>
    <p:sldId id="293" r:id="rId14"/>
    <p:sldId id="288" r:id="rId15"/>
    <p:sldId id="268" r:id="rId16"/>
    <p:sldId id="287" r:id="rId17"/>
    <p:sldId id="278" r:id="rId18"/>
    <p:sldId id="279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84022" autoAdjust="0"/>
  </p:normalViewPr>
  <p:slideViewPr>
    <p:cSldViewPr>
      <p:cViewPr varScale="1">
        <p:scale>
          <a:sx n="71" d="100"/>
          <a:sy n="71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f5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open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33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প্রাণিকোষ</a:t>
            </a: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উদ্ভিদকোষের</a:t>
            </a: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বিভাজনের খাঁজ ,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 উদ্ভিদকোষে</a:t>
            </a: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প্লেট তৈরি দেখানো হয়েছে।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5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বিভাজনের খাঁজ দেখানোর জন্য নমুনা চিত্র দেয়া হলো।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40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/>
              <a:t>উত্তর গুলো শিখার্থীকে</a:t>
            </a:r>
            <a:r>
              <a:rPr lang="bn-IN" baseline="0"/>
              <a:t>  প্রশ্ন করে বের করা যেতে পারে। ১ম সারির চিত্র বাস্তব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8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51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শিক্ষক শিখনফল অর্জন হলো কিনা তা যাচাই এর জন্য আরো কিছু প্রশ্ন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আবহ সৃষ্টিতে উদ্দীপনা মূলক এই ছবি সংযোজন করা হলো, শিক্ষক চাইলে তা পরিবর্তন করে নিতে পারেন।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00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 </a:t>
            </a:r>
            <a:r>
              <a:rPr lang="en-US" baseline="0" dirty="0" err="1"/>
              <a:t>হয়েছে</a:t>
            </a:r>
            <a:r>
              <a:rPr lang="en-US" baseline="0" dirty="0"/>
              <a:t>।  </a:t>
            </a:r>
            <a:r>
              <a:rPr lang="en-US" baseline="0" dirty="0" err="1"/>
              <a:t>সুবিধাজনক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96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/>
              <a:t>সুবিধাজনক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41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শিখন ফল অনুযায়ী ধারাবাহিক ভাবে</a:t>
            </a:r>
            <a:r>
              <a:rPr lang="en-US" baseline="0" dirty="0"/>
              <a:t> </a:t>
            </a:r>
            <a:r>
              <a:rPr lang="bn-IN" baseline="0" dirty="0"/>
              <a:t>পাঠ উপস্থাপন করার জন্য </a:t>
            </a:r>
            <a:r>
              <a:rPr lang="bn-IN" dirty="0"/>
              <a:t>এই স্লাইডটি রাখা</a:t>
            </a:r>
            <a:r>
              <a:rPr lang="bn-IN" baseline="0" dirty="0"/>
              <a:t> হয়েছে।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কোষবিভাজনের </a:t>
            </a:r>
            <a:r>
              <a:rPr lang="bn-IN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অ্যানাফেজ  </a:t>
            </a:r>
            <a:r>
              <a:rPr lang="bn-IN" sz="12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ধাপ</a:t>
            </a:r>
            <a:r>
              <a:rPr lang="bn-IN" sz="1200" baseline="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থেকে শুরু তাই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75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60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কোষবিভাজনের </a:t>
            </a:r>
            <a:r>
              <a:rPr lang="bn-IN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অ্যানাফেজ  </a:t>
            </a:r>
            <a:r>
              <a:rPr lang="bn-IN" sz="12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ধাপ</a:t>
            </a:r>
            <a:r>
              <a:rPr lang="bn-IN" sz="1200" baseline="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থেকে টেলোফেজ ধাপের পরিবর্তন দেখানো হয়েছে।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 কিছু প্রশ্ন নিজের মত করে তৈরি করে প্রশ্ন উওর পদ্ধতিতে অগ্রসর হতে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0"/>
            <a:ext cx="714971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স্লাইডের নিচে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4616008"/>
            <a:ext cx="4724400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 বিপরীত মেরুতে এসে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পৌঁ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ছায়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দৈর্ঘ্যে বাড়ে।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675671"/>
            <a:ext cx="8318500" cy="3327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3900" y="132968"/>
            <a:ext cx="7620000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অ্যানাফেজের শেষ পর্যায় কী পরিবর্তন লক্ষ করছ?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5567283"/>
            <a:ext cx="8763000" cy="83099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এর বৈশিষ্ট্য হলো এ ধাপে ক্রোমোজোম গুলোতে পানি যোজন ঘটে, সরু ও লম্বা হয়। নিউক্লিয়ার পর্দা ও নিউক্লিওলাসের পুন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আবির্ভাব ঘটে। প্রাণিকোষে উভয় মেরুতে সেন্ট্রিওল সৃষ্টি হয়।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505200" y="4142719"/>
            <a:ext cx="2514600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টেলোফেজ পর্যায়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295400" y="4500318"/>
            <a:ext cx="2667000" cy="793307"/>
          </a:xfrm>
          <a:prstGeom prst="wedgeEllipseCallout">
            <a:avLst>
              <a:gd name="adj1" fmla="val 79994"/>
              <a:gd name="adj2" fmla="val -2186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ক্রোমোজোম গুলো এখন কোথায়?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381000" y="4165600"/>
            <a:ext cx="25146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অ্যানাফেজের শেষ পর্যায়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4366" y="5178552"/>
            <a:ext cx="5410200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নিউক্লিয়াস সৃষ্টি হয়েছে কি? স্পিন্ডলযন্ত্র কেমন দেখছ? </a:t>
            </a:r>
            <a:endParaRPr lang="en-US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9" grpId="0" animBg="1"/>
      <p:bldP spid="11" grpId="0" animBg="1"/>
      <p:bldP spid="11" grpId="1" animBg="1"/>
      <p:bldP spid="11" grpId="2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6082" y="307322"/>
            <a:ext cx="4800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6" y="1066799"/>
            <a:ext cx="5091033" cy="5091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7582" y="1501464"/>
            <a:ext cx="139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খাঁজ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022522"/>
            <a:ext cx="1693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প্রাণিকোষ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489359"/>
            <a:ext cx="1387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8755">
            <a:off x="5521778" y="2855801"/>
            <a:ext cx="3358244" cy="29648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08710" y="1847671"/>
            <a:ext cx="3289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এন্ডোপ্লাজমিক জালিকা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 ক্ষুদ্র ক্ষুদ্র অংশ জমা হয়, পরে মিলিত হয়ে 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কোষপ্লেট 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গঠন করে।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2856" y="3528847"/>
            <a:ext cx="1261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কোষপ্লেট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30556" y="342780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82376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28600"/>
            <a:ext cx="5943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184609"/>
            <a:ext cx="5006247" cy="3940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2384" y="1143637"/>
            <a:ext cx="1097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ক্লীভেজ বা খাঁজ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77" y="1220056"/>
            <a:ext cx="3276600" cy="441788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5486400" y="1997984"/>
            <a:ext cx="1805077" cy="283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2400" y="5351065"/>
            <a:ext cx="8305800" cy="954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খাঁজ ক্রমশ সবদিক থেকে ভিতরের দিকে গিয়ে মা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তৃকোষের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অনুরুপ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দুটি </a:t>
            </a:r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অপত্যকোষ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180" y="3201184"/>
            <a:ext cx="5760244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সাইটোপ্লাজমের এই বিভাজন কে কী বলে ?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1" name="Rectangular Callout 10"/>
          <p:cNvSpPr/>
          <p:nvPr/>
        </p:nvSpPr>
        <p:spPr>
          <a:xfrm>
            <a:off x="1599608" y="4158273"/>
            <a:ext cx="2758761" cy="533400"/>
          </a:xfrm>
          <a:prstGeom prst="wedgeRectCallout">
            <a:avLst>
              <a:gd name="adj1" fmla="val -18761"/>
              <a:gd name="adj2" fmla="val 4983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সাইটোকাইনেসিস</a:t>
            </a:r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04" t="41643" r="2494" b="23036"/>
          <a:stretch/>
        </p:blipFill>
        <p:spPr>
          <a:xfrm rot="5400000">
            <a:off x="919247" y="3949881"/>
            <a:ext cx="1295400" cy="1752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8" t="14001" r="2000" b="56821"/>
          <a:stretch/>
        </p:blipFill>
        <p:spPr>
          <a:xfrm>
            <a:off x="2209324" y="4081064"/>
            <a:ext cx="1295400" cy="1447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3" t="14001" r="39004" b="56821"/>
          <a:stretch/>
        </p:blipFill>
        <p:spPr>
          <a:xfrm>
            <a:off x="2014582" y="5316789"/>
            <a:ext cx="1524000" cy="1447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14001" r="58007" b="56821"/>
          <a:stretch/>
        </p:blipFill>
        <p:spPr>
          <a:xfrm>
            <a:off x="2121164" y="3026654"/>
            <a:ext cx="1524000" cy="1447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" t="14001" r="81328" b="58052"/>
          <a:stretch/>
        </p:blipFill>
        <p:spPr>
          <a:xfrm>
            <a:off x="2209324" y="245801"/>
            <a:ext cx="1219200" cy="13866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2" t="41643" r="19496" b="23036"/>
          <a:stretch/>
        </p:blipFill>
        <p:spPr>
          <a:xfrm>
            <a:off x="874365" y="1674948"/>
            <a:ext cx="1117849" cy="14283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44407" r="38498" b="26415"/>
          <a:stretch/>
        </p:blipFill>
        <p:spPr>
          <a:xfrm>
            <a:off x="754345" y="5223378"/>
            <a:ext cx="1524000" cy="1447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47644" r="58501" b="23036"/>
          <a:stretch/>
        </p:blipFill>
        <p:spPr>
          <a:xfrm>
            <a:off x="760079" y="3210588"/>
            <a:ext cx="1346420" cy="12240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66" r="78504" b="23036"/>
          <a:stretch/>
        </p:blipFill>
        <p:spPr>
          <a:xfrm>
            <a:off x="728970" y="381000"/>
            <a:ext cx="1346420" cy="12399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8" t="15109" r="19990" b="57051"/>
          <a:stretch/>
        </p:blipFill>
        <p:spPr>
          <a:xfrm>
            <a:off x="2138407" y="1725910"/>
            <a:ext cx="1439936" cy="130523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9956" y="5746434"/>
            <a:ext cx="53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9956" y="4616867"/>
            <a:ext cx="53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7167" y="3528864"/>
            <a:ext cx="53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8586" y="2043113"/>
            <a:ext cx="49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2400" y="690773"/>
            <a:ext cx="53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9072" y="257709"/>
            <a:ext cx="3871927" cy="5452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0183" y="1746446"/>
            <a:ext cx="3886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মাইক্রোস্কোপে দেখা ছবির সাথে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ধাপ গুলোর নাম লিখ।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26892"/>
              </p:ext>
            </p:extLst>
          </p:nvPr>
        </p:nvGraphicFramePr>
        <p:xfrm>
          <a:off x="4724400" y="3321467"/>
          <a:ext cx="3471080" cy="25908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039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67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প্রোফেজ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অ্যানাফেজ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প্রো-মেটাফেজ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টেলোফেজ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মেটাফেজ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3635157" y="888946"/>
            <a:ext cx="4970243" cy="867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এবার মাইটোসিস বিভাজনের পুরো প্রক্রিয়াটি ভিডিওর মাধ্যমে লক্ষ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2620164" y="308924"/>
            <a:ext cx="4847436" cy="720680"/>
            <a:chOff x="-75250" y="2834183"/>
            <a:chExt cx="6111851" cy="1150818"/>
          </a:xfrm>
          <a:scene3d>
            <a:camera prst="orthographicFront"/>
            <a:lightRig rig="flat" dir="t"/>
          </a:scene3d>
        </p:grpSpPr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-75250" y="2834183"/>
              <a:ext cx="5428004" cy="80361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/>
              <a:r>
                <a:rPr lang="bn-IN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-</a:t>
              </a:r>
              <a:r>
                <a:rPr lang="bn-IN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endParaRPr lang="en-US" sz="3200" dirty="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920968"/>
              </p:ext>
            </p:extLst>
          </p:nvPr>
        </p:nvGraphicFramePr>
        <p:xfrm>
          <a:off x="1302429" y="4462603"/>
          <a:ext cx="7536771" cy="220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7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00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3595">
                <a:tc>
                  <a:txBody>
                    <a:bodyPr/>
                    <a:lstStyle/>
                    <a:p>
                      <a:pPr algn="l"/>
                      <a:r>
                        <a:rPr lang="bn-IN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baseline="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ধাপগুলো</a:t>
                      </a:r>
                      <a:r>
                        <a:rPr lang="en-US" sz="2800" b="0" baseline="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b="0" baseline="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সনাক্ত করে</a:t>
                      </a:r>
                      <a:r>
                        <a:rPr lang="en-US" sz="2800" b="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b="0" baseline="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বৈশিষ্ট্য লিখ</a:t>
                      </a:r>
                      <a:endParaRPr lang="en-US" sz="2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694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4694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694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71602"/>
            <a:ext cx="2951407" cy="22941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3" r="5667"/>
          <a:stretch/>
        </p:blipFill>
        <p:spPr>
          <a:xfrm>
            <a:off x="2981996" y="1364339"/>
            <a:ext cx="2971800" cy="23191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r="15856" b="14566"/>
          <a:stretch/>
        </p:blipFill>
        <p:spPr>
          <a:xfrm>
            <a:off x="152400" y="1371601"/>
            <a:ext cx="2743200" cy="22941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8255" y="371535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163096" y="3617793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7093221" y="360006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4076" y="210625"/>
            <a:ext cx="2743200" cy="5164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140" y="3815416"/>
            <a:ext cx="8409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অপত্য কোষ সৃষ্টির সময় সাইটোপ্লাজমের বিভাজন কে কী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ফারোয়িং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খ)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কোষপ্লেট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গ)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টেলোফেজ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ঘ)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সাইটোকাইনেসিস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2800" y="533400"/>
            <a:ext cx="1295400" cy="76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2800" dirty="0"/>
          </a:p>
        </p:txBody>
      </p:sp>
      <p:sp>
        <p:nvSpPr>
          <p:cNvPr id="12" name="Donut 11"/>
          <p:cNvSpPr/>
          <p:nvPr/>
        </p:nvSpPr>
        <p:spPr>
          <a:xfrm>
            <a:off x="5444376" y="4591941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214" y="1454168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কোষপ্লেট কীভাবে গঠিত হয়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026" y="2234505"/>
            <a:ext cx="5133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মাতৃকোষ ও অপত্যকোষ বলতে কী বুঝ ?</a:t>
            </a:r>
          </a:p>
        </p:txBody>
      </p:sp>
      <p:sp>
        <p:nvSpPr>
          <p:cNvPr id="9" name="Rectangle 8"/>
          <p:cNvSpPr/>
          <p:nvPr/>
        </p:nvSpPr>
        <p:spPr>
          <a:xfrm>
            <a:off x="710451" y="2928725"/>
            <a:ext cx="8204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মাইটোসিস বিভাজন প্রক্রিয়ায় মাতৃকোষ ও অপত্য কোষের ক্রোমোজোম সংখ্যা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bn-IN" sz="28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 কেন?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3" grpId="0"/>
      <p:bldP spid="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2700" y="1219200"/>
            <a:ext cx="358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মাইটোসিস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কোষপ্লেট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সাইটোকাইনেসিস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এন্ডোপ্লাজমিক জালিকা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অপত্য কোষ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মাতৃকোষ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ফারোয়িং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টেলোফেজ</a:t>
            </a:r>
            <a:endParaRPr lang="bn-IN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514600" y="250918"/>
            <a:ext cx="3369601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347787"/>
            <a:ext cx="6350000" cy="4762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8600" y="4191000"/>
            <a:ext cx="8763000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টেলোফেজ ধাপের শেষে কীভাবে উদ্ভিদকোষের কোষপ্রাচীর সৃষ্টি হয় ব্যাখ্যা কর</a:t>
            </a:r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35574">
            <a:off x="2827806" y="3269257"/>
            <a:ext cx="4572000" cy="2667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53818"/>
            <a:ext cx="1583388" cy="17936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5400000">
            <a:off x="2930252" y="651148"/>
            <a:ext cx="1975395" cy="4178300"/>
            <a:chOff x="2661194" y="1250561"/>
            <a:chExt cx="1975395" cy="4178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89" r="10925"/>
            <a:stretch/>
          </p:blipFill>
          <p:spPr>
            <a:xfrm>
              <a:off x="2661194" y="1250561"/>
              <a:ext cx="1905001" cy="41783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42" t="20848" r="5933" b="60932"/>
            <a:stretch/>
          </p:blipFill>
          <p:spPr>
            <a:xfrm rot="1976228">
              <a:off x="3834951" y="2523042"/>
              <a:ext cx="801638" cy="9807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টিটিসি, কুমিল্লা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7660"/>
            <a:ext cx="5181599" cy="6451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4431" y="2811692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427425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0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বিদ্যালয়,খিলগাঁও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469353"/>
            <a:ext cx="1776413" cy="1930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22860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347296"/>
            <a:ext cx="3276600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ভিডিওটি লক্ষ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4670401"/>
            <a:ext cx="4800600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দেহের বৃদ্ধি কোন প্রক্রিয়ায় ঘটে?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4471115"/>
            <a:ext cx="2057400" cy="878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মাইটোসিস কোষ বিভাজন প্রক্রিয়ায়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1777" y="5620434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এর পরের ধাপ হলো 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অ্যানাফেজ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246022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 কোষ বিভাজনের এই ধাপটির নাম বলতে পার?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7" y="1191960"/>
            <a:ext cx="4250223" cy="2935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87977" y="4177435"/>
            <a:ext cx="2514600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451" y="1150718"/>
            <a:ext cx="4116549" cy="30206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48200" y="3961034"/>
            <a:ext cx="251460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অ্যানাফেজ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15290"/>
            <a:ext cx="8001000" cy="602742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4362450" y="990600"/>
            <a:ext cx="4095750" cy="2590800"/>
          </a:xfrm>
          <a:prstGeom prst="wedgeEllipseCallout">
            <a:avLst>
              <a:gd name="adj1" fmla="val -55948"/>
              <a:gd name="adj2" fmla="val 3646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1789761"/>
            <a:ext cx="2895600" cy="1297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অ্যানাফেজ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টেলোফেজ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62640" y="259874"/>
            <a:ext cx="4267200" cy="691426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7696200" cy="367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অ্যানাফেজ ধাপের বৈশিষ্ট্য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টেলোফেজ ধাপের বৈশিষ্ট্য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টেলোফেজ ধাপের শেষে অপত্য কোষ সৃষ্টির প্রক্রিয়া ব্যাখ্যা করতে পারবে ।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7084" y="5595370"/>
            <a:ext cx="8770622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c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 সেন্ট্রোমিয়ার বিভাজিত হওয়ার পর প্রতিটি ক্রোমোটিডকে অপত্য ক্রোমোজোম বলে।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910387" y="3583968"/>
            <a:ext cx="1327395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অ্যানাফেজ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20479" y="3583969"/>
            <a:ext cx="2514600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মেটাফেজের শেষ পর্যায়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9" y="774681"/>
            <a:ext cx="8608641" cy="2847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ight Arrow 3"/>
          <p:cNvSpPr/>
          <p:nvPr/>
        </p:nvSpPr>
        <p:spPr>
          <a:xfrm>
            <a:off x="3048000" y="1981200"/>
            <a:ext cx="3810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838175" y="1961247"/>
            <a:ext cx="3810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9787" y="206432"/>
            <a:ext cx="4800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43799" y="3691033"/>
            <a:ext cx="3886200" cy="793307"/>
          </a:xfrm>
          <a:prstGeom prst="wedgeEllipseCallout">
            <a:avLst>
              <a:gd name="adj1" fmla="val 59959"/>
              <a:gd name="adj2" fmla="val -1977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4885" y="3897449"/>
            <a:ext cx="284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ক্রোমোজোমগুলো কোথায়?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80562" y="3741003"/>
            <a:ext cx="3258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ক্রোমোজোম গুলো স্পিন্ডল যন্ত্রের বিষুবীয় অঞ্চলে 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435926" y="4553815"/>
            <a:ext cx="5159303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অপত্য ক্রোমোজোম কেন এমন সরে যাচ্ছে?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78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1" grpId="0"/>
      <p:bldP spid="4" grpId="0" animBg="1"/>
      <p:bldP spid="12" grpId="0" animBg="1"/>
      <p:bldP spid="6" grpId="0" animBg="1"/>
      <p:bldP spid="6" grpId="1" animBg="1"/>
      <p:bldP spid="7" grpId="0"/>
      <p:bldP spid="7" grpId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8765" y="4452254"/>
            <a:ext cx="1327395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অ্যানাফেজ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9787" y="206432"/>
            <a:ext cx="4800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75" y="889885"/>
            <a:ext cx="6798072" cy="346398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572000" y="2621878"/>
            <a:ext cx="3810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8228" y="4528541"/>
            <a:ext cx="3886200" cy="793307"/>
          </a:xfrm>
          <a:prstGeom prst="wedgeEllipseCallout">
            <a:avLst>
              <a:gd name="adj1" fmla="val 107731"/>
              <a:gd name="adj2" fmla="val -2483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3643" y="4705459"/>
            <a:ext cx="3327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এখন ক্রোমোজোমগুলো কোথায়?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687719" y="5220329"/>
            <a:ext cx="5105400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অ্যানাফেজ পর্যায়ে অপত্য ক্রোমোজোম কেমন দেখছ?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6" grpId="0" animBg="1"/>
      <p:bldP spid="6" grpId="1" animBg="1"/>
      <p:bldP spid="7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3575</TotalTime>
  <Words>744</Words>
  <Application>Microsoft Office PowerPoint</Application>
  <PresentationFormat>On-screen Show (4:3)</PresentationFormat>
  <Paragraphs>141</Paragraphs>
  <Slides>19</Slides>
  <Notes>15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718</cp:revision>
  <dcterms:created xsi:type="dcterms:W3CDTF">2006-08-16T00:00:00Z</dcterms:created>
  <dcterms:modified xsi:type="dcterms:W3CDTF">2016-11-29T08:17:35Z</dcterms:modified>
</cp:coreProperties>
</file>