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handoutMasterIdLst>
    <p:handoutMasterId r:id="rId27"/>
  </p:handoutMasterIdLst>
  <p:sldIdLst>
    <p:sldId id="388" r:id="rId2"/>
    <p:sldId id="398" r:id="rId3"/>
    <p:sldId id="397" r:id="rId4"/>
    <p:sldId id="291" r:id="rId5"/>
    <p:sldId id="396" r:id="rId6"/>
    <p:sldId id="399" r:id="rId7"/>
    <p:sldId id="328" r:id="rId8"/>
    <p:sldId id="355" r:id="rId9"/>
    <p:sldId id="345" r:id="rId10"/>
    <p:sldId id="402" r:id="rId11"/>
    <p:sldId id="395" r:id="rId12"/>
    <p:sldId id="391" r:id="rId13"/>
    <p:sldId id="392" r:id="rId14"/>
    <p:sldId id="373" r:id="rId15"/>
    <p:sldId id="393" r:id="rId16"/>
    <p:sldId id="369" r:id="rId17"/>
    <p:sldId id="408" r:id="rId18"/>
    <p:sldId id="375" r:id="rId19"/>
    <p:sldId id="394" r:id="rId20"/>
    <p:sldId id="406" r:id="rId21"/>
    <p:sldId id="407" r:id="rId22"/>
    <p:sldId id="403" r:id="rId23"/>
    <p:sldId id="404" r:id="rId24"/>
    <p:sldId id="409" r:id="rId25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=""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99FFCC"/>
    <a:srgbClr val="E1FFFF"/>
    <a:srgbClr val="F3FFF3"/>
    <a:srgbClr val="FFCCFF"/>
    <a:srgbClr val="FFE7FF"/>
    <a:srgbClr val="0000FF"/>
    <a:srgbClr val="000099"/>
    <a:srgbClr val="0033CC"/>
    <a:srgbClr val="F1F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03" autoAdjust="0"/>
    <p:restoredTop sz="94434" autoAdjust="0"/>
  </p:normalViewPr>
  <p:slideViewPr>
    <p:cSldViewPr>
      <p:cViewPr varScale="1">
        <p:scale>
          <a:sx n="69" d="100"/>
          <a:sy n="69" d="100"/>
        </p:scale>
        <p:origin x="-1092" y="108"/>
      </p:cViewPr>
      <p:guideLst>
        <p:guide orient="horz" pos="2160"/>
        <p:guide pos="36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6BE27-0032-41A6-B894-A9C7AC78B22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C3203-E0CF-4138-B4D1-48B5DFFD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9134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19913-C5EA-40EF-8837-11E326574A4D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F4F62-3C76-4EB7-B99E-6C0D7D675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0289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পাঠ</a:t>
            </a:r>
            <a:r>
              <a:rPr lang="en-US" dirty="0" smtClean="0"/>
              <a:t> </a:t>
            </a:r>
            <a:r>
              <a:rPr lang="en-US" dirty="0" err="1" smtClean="0"/>
              <a:t>উপস্থাপনে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পূর্বে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মূল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20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ই-বুক</a:t>
            </a:r>
            <a:r>
              <a:rPr lang="bn-BD" baseline="0" dirty="0" smtClean="0"/>
              <a:t> সাধারণত </a:t>
            </a:r>
            <a:r>
              <a:rPr lang="en-US" baseline="0" dirty="0" err="1" smtClean="0"/>
              <a:t>কয়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ধরনের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থাকে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65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mtClean="0"/>
              <a:t>পিডিএফ শব্দের</a:t>
            </a:r>
            <a:r>
              <a:rPr lang="bn-BD" baseline="0" smtClean="0"/>
              <a:t> অর্থ কী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37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ওয়েবসাইট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?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07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EPUB</a:t>
            </a:r>
            <a:r>
              <a:rPr lang="en-US" baseline="0" dirty="0" smtClean="0"/>
              <a:t> </a:t>
            </a:r>
            <a:r>
              <a:rPr lang="en-US" dirty="0" err="1" smtClean="0"/>
              <a:t>কী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65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এনিমেশন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?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58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কুইজ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ত্রিমাত্রিক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79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685800"/>
            <a:ext cx="5715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ই-</a:t>
            </a:r>
            <a:r>
              <a:rPr lang="en-US" dirty="0" err="1" smtClean="0"/>
              <a:t>বুকের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অ্যাপস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78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0" dirty="0" err="1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প্রশ্নে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ট্রিগার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  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অপশনে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pc="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65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0" dirty="0" err="1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প্রশ্নে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ট্রিগার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  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অপশনে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pc="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78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ছাত্র</a:t>
            </a:r>
            <a:r>
              <a:rPr lang="en-US" dirty="0" smtClean="0"/>
              <a:t>/</a:t>
            </a:r>
            <a:r>
              <a:rPr lang="en-US" dirty="0" err="1" smtClean="0"/>
              <a:t>ছাত্রীরা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খাতায়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বাড়ির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শ্রদ্ধেয়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শিক্ষকমন্ডলী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পর্যবেক্ষণ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করবেন</a:t>
            </a:r>
            <a:r>
              <a:rPr lang="en-US" baseline="0" dirty="0" smtClean="0"/>
              <a:t>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40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পাঠ</a:t>
            </a:r>
            <a:r>
              <a:rPr lang="en-US" dirty="0" smtClean="0"/>
              <a:t> </a:t>
            </a:r>
            <a:r>
              <a:rPr lang="en-US" dirty="0" err="1" smtClean="0"/>
              <a:t>সংশ্লিষ্ট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অথবা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ঘোষণা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8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ইচ্ছে করলে দেখাতে পারেন আবার হাইড করে রাখতে পারেন।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75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685800"/>
            <a:ext cx="5715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প্রশ্ন</a:t>
            </a:r>
            <a:r>
              <a:rPr lang="en-US" dirty="0" smtClean="0"/>
              <a:t> </a:t>
            </a:r>
            <a:r>
              <a:rPr lang="en-US" dirty="0" err="1" smtClean="0"/>
              <a:t>উত্তরেরর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ঘোষণা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4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37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হাইড করে</a:t>
            </a:r>
            <a:r>
              <a:rPr lang="bn-BD" baseline="0" dirty="0" smtClean="0"/>
              <a:t> রাখা যেতে পারে।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75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685800"/>
            <a:ext cx="5715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ই-বুক</a:t>
            </a:r>
            <a:r>
              <a:rPr lang="bn-BD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bn-BD" baseline="0" dirty="0" smtClean="0"/>
              <a:t>?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31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685800"/>
            <a:ext cx="5715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ই-বুক</a:t>
            </a:r>
            <a:r>
              <a:rPr lang="bn-BD" baseline="0" dirty="0" smtClean="0"/>
              <a:t> কী </a:t>
            </a:r>
            <a:r>
              <a:rPr lang="bn-BD" dirty="0" smtClean="0"/>
              <a:t>ন্মার্ট</a:t>
            </a:r>
            <a:r>
              <a:rPr lang="bn-BD" baseline="0" dirty="0" smtClean="0"/>
              <a:t>ফোনে, রিডারে পড়া যায়? 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1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685800"/>
            <a:ext cx="5715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ই-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বুকের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পার্থক্য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31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সবচেয়ে</a:t>
            </a:r>
            <a:r>
              <a:rPr lang="bn-BD" baseline="0" dirty="0" smtClean="0"/>
              <a:t> জনপ্রিয় রিডারের নাম কী?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ggggggggggg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CF4F62-3C76-4EB7-B99E-6C0D7D6752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02970" y="1820206"/>
            <a:ext cx="9715500" cy="1828800"/>
          </a:xfrm>
          <a:prstGeom prst="rect">
            <a:avLst/>
          </a:prstGeo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02970" y="3685032"/>
            <a:ext cx="9715500" cy="914400"/>
          </a:xfrm>
          <a:prstGeom prst="rect">
            <a:avLst/>
          </a:prstGeo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>
          <a:xfrm>
            <a:off x="47204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5779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435410" y="6111881"/>
            <a:ext cx="571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83480"/>
            <a:ext cx="10229850" cy="105156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30352"/>
            <a:ext cx="10229850" cy="4187952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04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779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35410" y="6111881"/>
            <a:ext cx="571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533410"/>
            <a:ext cx="2476500" cy="5257799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750" y="533408"/>
            <a:ext cx="7429500" cy="5257801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04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779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35410" y="6111881"/>
            <a:ext cx="571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83480"/>
            <a:ext cx="10229850" cy="105156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30352"/>
            <a:ext cx="10229850" cy="4187952"/>
          </a:xfrm>
          <a:prstGeom prst="rect">
            <a:avLst/>
          </a:prstGeo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04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779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35410" y="6111881"/>
            <a:ext cx="571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430" y="4928616"/>
            <a:ext cx="10229850" cy="676656"/>
          </a:xfrm>
          <a:prstGeom prst="rect">
            <a:avLst/>
          </a:prstGeo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430" y="5624484"/>
            <a:ext cx="10229850" cy="420624"/>
          </a:xfrm>
          <a:prstGeom prst="rect">
            <a:avLst/>
          </a:prstGeo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04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779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35410" y="6111881"/>
            <a:ext cx="571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85590"/>
            <a:ext cx="10229850" cy="105156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40" y="530352"/>
            <a:ext cx="4914900" cy="438912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4200" y="530352"/>
            <a:ext cx="4914900" cy="438912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204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5779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35410" y="6111881"/>
            <a:ext cx="571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83480"/>
            <a:ext cx="10229850" cy="1051560"/>
          </a:xfrm>
          <a:prstGeom prst="rect">
            <a:avLst/>
          </a:prstGeo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030" y="579438"/>
            <a:ext cx="4914900" cy="792162"/>
          </a:xfrm>
          <a:prstGeom prst="rect">
            <a:avLst/>
          </a:prstGeo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815211" y="579438"/>
            <a:ext cx="4914900" cy="792162"/>
          </a:xfrm>
          <a:prstGeom prst="rect">
            <a:avLst/>
          </a:prstGeo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759030" y="1447800"/>
            <a:ext cx="4914900" cy="3489960"/>
          </a:xfrm>
          <a:prstGeom prst="rect">
            <a:avLst/>
          </a:prstGeo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15211" y="1447800"/>
            <a:ext cx="4914900" cy="3489960"/>
          </a:xfrm>
          <a:prstGeom prst="rect">
            <a:avLst/>
          </a:prstGeo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204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5779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35410" y="6111881"/>
            <a:ext cx="571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85590"/>
            <a:ext cx="10229850" cy="105156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204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5779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5410" y="6111881"/>
            <a:ext cx="571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204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5779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35410" y="6111881"/>
            <a:ext cx="571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D:\PresentationFrame\18538245-Elegant-curves-flower-corners-isolated-Stock-Vector-border-flower-fram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24834" r="18504"/>
          <a:stretch/>
        </p:blipFill>
        <p:spPr bwMode="auto">
          <a:xfrm>
            <a:off x="25400" y="5890649"/>
            <a:ext cx="1650623" cy="92877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PresentationFrame\18538245-Elegant-curves-flower-corners-isolated-Stock-Vector-border-flower-frame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24834" r="18504"/>
          <a:stretch/>
        </p:blipFill>
        <p:spPr bwMode="auto">
          <a:xfrm flipH="1">
            <a:off x="9758524" y="5905500"/>
            <a:ext cx="1642979" cy="92447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PresentationFrame\18538245-Elegant-curves-flower-corners-isolated-Stock-Vector-border-flower-frame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24834" r="18504"/>
          <a:stretch/>
        </p:blipFill>
        <p:spPr bwMode="auto">
          <a:xfrm flipV="1">
            <a:off x="25400" y="38100"/>
            <a:ext cx="1596855" cy="94130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:\PresentationFrame\18538245-Elegant-curves-flower-corners-isolated-Stock-Vector-border-flower-frame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24834" r="18504"/>
          <a:stretch/>
        </p:blipFill>
        <p:spPr bwMode="auto">
          <a:xfrm flipH="1" flipV="1">
            <a:off x="9779000" y="25400"/>
            <a:ext cx="1626852" cy="95898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inus 10"/>
          <p:cNvSpPr/>
          <p:nvPr userDrawn="1"/>
        </p:nvSpPr>
        <p:spPr>
          <a:xfrm>
            <a:off x="61194" y="937227"/>
            <a:ext cx="85099" cy="4969690"/>
          </a:xfrm>
          <a:prstGeom prst="mathMinus">
            <a:avLst>
              <a:gd name="adj1" fmla="val 99438"/>
            </a:avLst>
          </a:prstGeom>
          <a:ln>
            <a:solidFill>
              <a:schemeClr val="accent2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>
            <a:off x="11262932" y="964937"/>
            <a:ext cx="85099" cy="4969690"/>
          </a:xfrm>
          <a:prstGeom prst="mathMinus">
            <a:avLst>
              <a:gd name="adj1" fmla="val 99438"/>
            </a:avLst>
          </a:prstGeom>
          <a:ln>
            <a:solidFill>
              <a:schemeClr val="accent2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>
            <a:off x="0" y="78960"/>
            <a:ext cx="11582400" cy="49300"/>
          </a:xfrm>
          <a:prstGeom prst="mathMinus">
            <a:avLst>
              <a:gd name="adj1" fmla="val 99438"/>
            </a:avLst>
          </a:prstGeom>
          <a:ln>
            <a:solidFill>
              <a:schemeClr val="accent2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 userDrawn="1"/>
        </p:nvSpPr>
        <p:spPr>
          <a:xfrm>
            <a:off x="0" y="6731295"/>
            <a:ext cx="11582400" cy="54230"/>
          </a:xfrm>
          <a:prstGeom prst="mathMinus">
            <a:avLst>
              <a:gd name="adj1" fmla="val 99438"/>
            </a:avLst>
          </a:prstGeom>
          <a:ln>
            <a:solidFill>
              <a:schemeClr val="accent2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3480" y="533400"/>
            <a:ext cx="3714750" cy="914400"/>
          </a:xfrm>
          <a:prstGeom prst="rect">
            <a:avLst/>
          </a:prstGeo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923558" y="1447802"/>
            <a:ext cx="3714750" cy="4206112"/>
          </a:xfrm>
          <a:prstGeom prst="rect">
            <a:avLst/>
          </a:prstGeo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51715" y="930144"/>
            <a:ext cx="5782699" cy="472440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204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5779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35410" y="6111881"/>
            <a:ext cx="571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81004" y="329190"/>
            <a:ext cx="10665068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1" name="Round Single Corner Rectangle 10"/>
          <p:cNvSpPr/>
          <p:nvPr/>
        </p:nvSpPr>
        <p:spPr>
          <a:xfrm>
            <a:off x="8001004" y="434162"/>
            <a:ext cx="2905756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012056"/>
            <a:ext cx="10287000" cy="1051560"/>
          </a:xfrm>
          <a:prstGeom prst="rect">
            <a:avLst/>
          </a:prstGeo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078390" y="533400"/>
            <a:ext cx="2800350" cy="4211480"/>
          </a:xfrm>
          <a:prstGeom prst="rect">
            <a:avLst/>
          </a:prstGeo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204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577910" y="6111881"/>
            <a:ext cx="2857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35410" y="6111881"/>
            <a:ext cx="5715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850" y="435768"/>
            <a:ext cx="7406640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PresentationFrame\18538245-Elegant-curves-flower-corners-isolated-Stock-Vector-border-flower-frame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24834" r="18504"/>
          <a:stretch/>
        </p:blipFill>
        <p:spPr bwMode="auto">
          <a:xfrm>
            <a:off x="25400" y="5890649"/>
            <a:ext cx="1650623" cy="92877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PresentationFrame\18538245-Elegant-curves-flower-corners-isolated-Stock-Vector-border-flower-frame.jp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24834" r="18504"/>
          <a:stretch/>
        </p:blipFill>
        <p:spPr bwMode="auto">
          <a:xfrm flipH="1">
            <a:off x="9758524" y="5905500"/>
            <a:ext cx="1642979" cy="92447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PresentationFrame\18538245-Elegant-curves-flower-corners-isolated-Stock-Vector-border-flower-frame.jp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24834" r="18504"/>
          <a:stretch/>
        </p:blipFill>
        <p:spPr bwMode="auto">
          <a:xfrm flipV="1">
            <a:off x="25400" y="38100"/>
            <a:ext cx="1596855" cy="94130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PresentationFrame\18538245-Elegant-curves-flower-corners-isolated-Stock-Vector-border-flower-frame.jp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24834" r="18504"/>
          <a:stretch/>
        </p:blipFill>
        <p:spPr bwMode="auto">
          <a:xfrm flipH="1" flipV="1">
            <a:off x="9779000" y="25400"/>
            <a:ext cx="1626852" cy="95898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inus 5"/>
          <p:cNvSpPr/>
          <p:nvPr userDrawn="1"/>
        </p:nvSpPr>
        <p:spPr>
          <a:xfrm>
            <a:off x="61194" y="937227"/>
            <a:ext cx="85099" cy="4969690"/>
          </a:xfrm>
          <a:prstGeom prst="mathMinus">
            <a:avLst>
              <a:gd name="adj1" fmla="val 99438"/>
            </a:avLst>
          </a:prstGeom>
          <a:ln>
            <a:solidFill>
              <a:schemeClr val="accent2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 userDrawn="1"/>
        </p:nvSpPr>
        <p:spPr>
          <a:xfrm>
            <a:off x="11262932" y="964937"/>
            <a:ext cx="85099" cy="4969690"/>
          </a:xfrm>
          <a:prstGeom prst="mathMinus">
            <a:avLst>
              <a:gd name="adj1" fmla="val 99438"/>
            </a:avLst>
          </a:prstGeom>
          <a:ln>
            <a:solidFill>
              <a:schemeClr val="accent2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media1.mp3"/><Relationship Id="rId7" Type="http://schemas.openxmlformats.org/officeDocument/2006/relationships/image" Target="../media/image28.gif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71599" y="2036125"/>
            <a:ext cx="9763125" cy="4146472"/>
          </a:xfrm>
          <a:prstGeom prst="roundRect">
            <a:avLst>
              <a:gd name="adj" fmla="val 0"/>
            </a:avLst>
          </a:prstGeom>
          <a:solidFill>
            <a:srgbClr val="F3FFF3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bn-BD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হাইড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রাখা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ৎ slide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 এ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সংযোজন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আশা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শিক্ষকগণ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উল্লেখিত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note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নিবেন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এছাড়াও শিক্ষক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গণ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প্রয়োজনবোধে তার নিজস্ব কৌশল প্রয়োগ করতে পারবে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4000" dirty="0"/>
          </a:p>
        </p:txBody>
      </p:sp>
      <p:sp>
        <p:nvSpPr>
          <p:cNvPr id="3" name="Down Arrow Callout 2"/>
          <p:cNvSpPr/>
          <p:nvPr/>
        </p:nvSpPr>
        <p:spPr>
          <a:xfrm>
            <a:off x="1168490" y="642938"/>
            <a:ext cx="9048749" cy="1414456"/>
          </a:xfrm>
          <a:prstGeom prst="downArrowCallout">
            <a:avLst/>
          </a:prstGeom>
          <a:solidFill>
            <a:srgbClr val="F3FFF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সন্মানিত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endParaRPr lang="en-US" sz="29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234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90679"/>
            <a:ext cx="5764267" cy="297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0" y="5334000"/>
            <a:ext cx="975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রিডারের মধ্যে অ্যামাজন ডটক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মের</a:t>
            </a:r>
            <a:r>
              <a:rPr lang="bn-BD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কিন্ডল সবচেয়ে জনপ্রিয়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r="34938"/>
          <a:stretch/>
        </p:blipFill>
        <p:spPr>
          <a:xfrm>
            <a:off x="6298067" y="1295400"/>
            <a:ext cx="4590728" cy="3620069"/>
          </a:xfrm>
          <a:prstGeom prst="rect">
            <a:avLst/>
          </a:prstGeom>
          <a:ln w="38100" cap="sq" cmpd="thickThin">
            <a:solidFill>
              <a:srgbClr val="E1FF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5505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2" b="13024"/>
          <a:stretch/>
        </p:blipFill>
        <p:spPr>
          <a:xfrm>
            <a:off x="2438400" y="3265128"/>
            <a:ext cx="6858000" cy="3288072"/>
          </a:xfrm>
          <a:prstGeom prst="rect">
            <a:avLst/>
          </a:prstGeom>
          <a:ln w="1143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3810001" y="616891"/>
            <a:ext cx="3309889" cy="8309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1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6100" b="1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100" b="1" spc="50" dirty="0" err="1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6100" b="1" spc="50" dirty="0">
              <a:ln w="11430">
                <a:noFill/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7337" y="2369407"/>
            <a:ext cx="6026727" cy="83099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</a:t>
            </a:r>
            <a:r>
              <a:rPr lang="en-US" sz="48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বুক</a:t>
            </a:r>
            <a:r>
              <a:rPr lang="en-US" sz="4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4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সমূহ</a:t>
            </a:r>
            <a:r>
              <a:rPr lang="en-US" sz="4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লেখ</a:t>
            </a:r>
            <a:r>
              <a:rPr lang="en-US" sz="4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6385" y="1937658"/>
            <a:ext cx="1127125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hevron 5"/>
          <p:cNvSpPr/>
          <p:nvPr/>
        </p:nvSpPr>
        <p:spPr>
          <a:xfrm>
            <a:off x="10409474" y="163284"/>
            <a:ext cx="697360" cy="17526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9836834" y="152400"/>
            <a:ext cx="697360" cy="17526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 flipH="1">
            <a:off x="266023" y="152400"/>
            <a:ext cx="617992" cy="17526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753608" y="152400"/>
            <a:ext cx="617992" cy="17526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29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599" y="814384"/>
            <a:ext cx="8451273" cy="7096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4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</a:t>
            </a:r>
            <a:r>
              <a:rPr lang="en-US" sz="44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বুক</a:t>
            </a:r>
            <a:r>
              <a:rPr lang="en-US" sz="4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সাধারণত</a:t>
            </a:r>
            <a:r>
              <a:rPr lang="en-US" sz="4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পাঁচ</a:t>
            </a:r>
            <a:r>
              <a:rPr lang="en-US" sz="4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ধরণের</a:t>
            </a:r>
            <a:r>
              <a:rPr lang="en-US" sz="4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</a:t>
            </a:r>
            <a:r>
              <a:rPr lang="en-US" sz="4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থাকে</a:t>
            </a:r>
            <a:endParaRPr lang="bn-BD" sz="44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04975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66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371877"/>
            <a:ext cx="4572000" cy="3341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3080" y="381000"/>
            <a:ext cx="2962120" cy="7096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পিডিএফ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ই-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বুক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400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4941757"/>
            <a:ext cx="9372600" cy="1382843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মুদ্রিত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হুবুহু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প্রতিলিপি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সচরাচর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এগুলো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(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পোর্টেব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ডকুমেন্ট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ফরম্যাট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ফরম্যাটে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প্রকাশিত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400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97" y="1371877"/>
            <a:ext cx="3974003" cy="33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60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1208" y="5293056"/>
            <a:ext cx="1005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এইচটিএমএল-এ প্রকাশিত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ইন্টারনেটে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পড়া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40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এগুলোকে বই-এর 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bn-BD" sz="40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য়েবসাইট বলা হয়। </a:t>
            </a:r>
            <a:endParaRPr lang="en-US" sz="4000" b="1" dirty="0" smtClean="0">
              <a:solidFill>
                <a:schemeClr val="bg2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259" y="1351113"/>
            <a:ext cx="4698910" cy="3754287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r="6036"/>
          <a:stretch/>
        </p:blipFill>
        <p:spPr>
          <a:xfrm>
            <a:off x="762000" y="1349147"/>
            <a:ext cx="4555369" cy="3750464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57961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3080" y="381000"/>
            <a:ext cx="2962120" cy="7096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EPUB</a:t>
            </a:r>
            <a:endParaRPr lang="bn-BD" sz="400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5209450"/>
            <a:ext cx="9251372" cy="103895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মুদ্রিত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মতো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কিন্তু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কিছুটা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বাড়তি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সুবিধাসহ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ই-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বুক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400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39443"/>
            <a:ext cx="5553075" cy="3934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0"/>
          <a:stretch/>
        </p:blipFill>
        <p:spPr>
          <a:xfrm>
            <a:off x="5943600" y="1239444"/>
            <a:ext cx="5089974" cy="37897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1943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90655" y="5235714"/>
            <a:ext cx="6048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এগুলোর কন্টেন্ট মাল্টিমিডিয়া সমৃদ্ধ।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4000" b="1" dirty="0">
              <a:solidFill>
                <a:schemeClr val="bg2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The Water Cycle[1]">
            <a:hlinkClick r:id="" action="ppaction://media"/>
            <a:hlinkHover r:id="" action="ppaction://ole?verb=0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1083" t="9302" r="12915" b="16279"/>
          <a:stretch/>
        </p:blipFill>
        <p:spPr>
          <a:xfrm>
            <a:off x="990600" y="1816756"/>
            <a:ext cx="2602173" cy="2197391"/>
          </a:xfrm>
          <a:prstGeom prst="rect">
            <a:avLst/>
          </a:prstGeom>
          <a:ln w="38100" cap="sq" cmpd="thickThin">
            <a:solidFill>
              <a:schemeClr val="tx2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1459090" y="4459069"/>
            <a:ext cx="1588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600" b="1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অডিও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66800"/>
            <a:ext cx="4419600" cy="297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01545" y="4430636"/>
            <a:ext cx="1588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এনিমেশন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9079090" y="4421205"/>
            <a:ext cx="1588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endParaRPr lang="en-US" sz="3600" dirty="0"/>
          </a:p>
        </p:txBody>
      </p: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779396"/>
              </p:ext>
            </p:extLst>
          </p:nvPr>
        </p:nvGraphicFramePr>
        <p:xfrm>
          <a:off x="8534400" y="1751409"/>
          <a:ext cx="2530123" cy="2134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Packager Shell Object" showAsIcon="1" r:id="rId8" imgW="914400" imgH="771480" progId="Package">
                  <p:embed/>
                </p:oleObj>
              </mc:Choice>
              <mc:Fallback>
                <p:oleObj name="Packager Shell Object" showAsIcon="1" r:id="rId8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34400" y="1751409"/>
                        <a:ext cx="2530123" cy="2134791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4267200" y="263856"/>
            <a:ext cx="30980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চৌকস ই-বুক 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399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par>
              <p:cTn id="33"/>
            </p:par>
          </p:childTnLst>
        </p:cTn>
      </p:par>
    </p:tnLst>
    <p:bldLst>
      <p:bldP spid="3" grpId="0"/>
      <p:bldP spid="4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3657" r="2943"/>
          <a:stretch/>
        </p:blipFill>
        <p:spPr>
          <a:xfrm>
            <a:off x="2713630" y="1248202"/>
            <a:ext cx="6277970" cy="4120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029200" y="304800"/>
            <a:ext cx="1524000" cy="78057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44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কুইজ</a:t>
            </a:r>
            <a:endParaRPr lang="bn-BD" sz="440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0" y="5562600"/>
            <a:ext cx="6781800" cy="78057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কুইজ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কুইজের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উত্তরের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4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400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926" y="1135387"/>
            <a:ext cx="5801349" cy="43510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0400" y="5696422"/>
            <a:ext cx="5477158" cy="78057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44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ত্রিমাত্রিক</a:t>
            </a:r>
            <a:r>
              <a:rPr lang="en-US" sz="4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ছবিও</a:t>
            </a:r>
            <a:r>
              <a:rPr lang="en-US" sz="4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যুক্ত</a:t>
            </a:r>
            <a:r>
              <a:rPr lang="en-US" sz="4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4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440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14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1617" y="4876800"/>
            <a:ext cx="9895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এক্ষেত্রে ই-বুক </a:t>
            </a:r>
            <a:r>
              <a:rPr lang="bn-BD" sz="3600" b="1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নিজেই একটি </a:t>
            </a:r>
            <a:r>
              <a:rPr lang="bn-BD" sz="36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অ্যাপস আকারে প্রকাশিত</a:t>
            </a:r>
            <a:r>
              <a:rPr lang="bn-BD" sz="3600" b="1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36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অ্যাপস ডাউনলোড করে কম্পিউটার বা মোবাইল ফোনে পড়া যায়।</a:t>
            </a:r>
            <a:endParaRPr lang="bn-BD" sz="3600" b="1" dirty="0">
              <a:solidFill>
                <a:schemeClr val="bg2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3400" y="381000"/>
            <a:ext cx="3308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ই-বুক-এর অ্যাপস 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r="8571"/>
          <a:stretch/>
        </p:blipFill>
        <p:spPr>
          <a:xfrm>
            <a:off x="6296024" y="1455337"/>
            <a:ext cx="3457576" cy="3008091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4" name="Picture 2" descr="http://alfabravo.com/wp-content/uploads/ebook-app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26193"/>
            <a:ext cx="4337692" cy="30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72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ular Callout 1"/>
          <p:cNvSpPr/>
          <p:nvPr/>
        </p:nvSpPr>
        <p:spPr>
          <a:xfrm>
            <a:off x="3730625" y="933092"/>
            <a:ext cx="3810000" cy="830915"/>
          </a:xfrm>
          <a:prstGeom prst="wedgeRectCallout">
            <a:avLst>
              <a:gd name="adj1" fmla="val -16126"/>
              <a:gd name="adj2" fmla="val 48675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7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7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6385" y="2251824"/>
            <a:ext cx="1127125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evron 3"/>
          <p:cNvSpPr/>
          <p:nvPr/>
        </p:nvSpPr>
        <p:spPr>
          <a:xfrm>
            <a:off x="10448093" y="242274"/>
            <a:ext cx="697360" cy="19812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9875451" y="231390"/>
            <a:ext cx="697360" cy="19812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 flipH="1">
            <a:off x="254280" y="167212"/>
            <a:ext cx="617992" cy="1998886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 flipH="1">
            <a:off x="741868" y="167211"/>
            <a:ext cx="617992" cy="19812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1868" y="3657600"/>
            <a:ext cx="98309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2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ধরনের</a:t>
            </a: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ই-</a:t>
            </a:r>
            <a:r>
              <a:rPr lang="en-US" sz="42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বুক</a:t>
            </a: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2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তোমা</a:t>
            </a:r>
            <a:r>
              <a:rPr lang="bn-BD" sz="4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দের</a:t>
            </a: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2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কাছে</a:t>
            </a: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2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বেশি</a:t>
            </a: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2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প্রিয়</a:t>
            </a: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2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200" b="1" dirty="0" err="1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কেন</a:t>
            </a: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bn-BD" sz="4200" b="1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10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300" y="381000"/>
            <a:ext cx="8953500" cy="132343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8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8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ক্লাসে</a:t>
            </a:r>
            <a:r>
              <a:rPr lang="en-US" sz="8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endParaRPr lang="en-US" sz="23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34136" y="1393711"/>
            <a:ext cx="4262064" cy="2312171"/>
          </a:xfrm>
          <a:prstGeom prst="rect">
            <a:avLst/>
          </a:prstGeom>
        </p:spPr>
        <p:txBody>
          <a:bodyPr wrap="none" lIns="80010" tIns="40005" rIns="80010" bIns="40005">
            <a:spAutoFit/>
          </a:bodyPr>
          <a:lstStyle/>
          <a:p>
            <a:r>
              <a:rPr lang="en-US" sz="1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‍</a:t>
            </a:r>
            <a:r>
              <a:rPr lang="en-US" sz="145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02" y="3581400"/>
            <a:ext cx="4091332" cy="294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54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6728" y="3067515"/>
            <a:ext cx="3730624" cy="64632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ইলেকট্রনিক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বুথ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6725" y="1559256"/>
            <a:ext cx="8016875" cy="64632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pPr algn="just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বুক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পূর্ণরূপ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6728" y="2312196"/>
            <a:ext cx="3730623" cy="64632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ইলেকট্রনিক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বেস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6022974" y="3067515"/>
            <a:ext cx="3730626" cy="64632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ইলেকট্রনিক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বুক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4756" y="2312196"/>
            <a:ext cx="3730625" cy="64632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ইলেকট্রনিক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বাস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Cross 6"/>
          <p:cNvSpPr/>
          <p:nvPr/>
        </p:nvSpPr>
        <p:spPr>
          <a:xfrm>
            <a:off x="2450488" y="406067"/>
            <a:ext cx="3063985" cy="508333"/>
          </a:xfrm>
          <a:prstGeom prst="plus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5400" b="1" spc="-150" dirty="0" err="1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400" b="1" spc="-150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6385" y="1214438"/>
            <a:ext cx="1127125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830944" y="380461"/>
            <a:ext cx="2964056" cy="6463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×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1736723" y="5525873"/>
            <a:ext cx="3730625" cy="64632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৫টি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6725" y="3962400"/>
            <a:ext cx="8016875" cy="64632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2।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সাধারণভাবে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ই-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বুক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কয়টি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ভাগে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ভাগ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6728" y="4740178"/>
            <a:ext cx="3730624" cy="64632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3টি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4755" y="4740178"/>
            <a:ext cx="3730625" cy="64632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৪টি</a:t>
            </a:r>
            <a:endParaRPr lang="en-US" sz="36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2974" y="5525873"/>
            <a:ext cx="3730626" cy="64632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6টি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642932" y="381000"/>
            <a:ext cx="3337120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B05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9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  <p:bldP spid="9" grpId="8" animBg="1"/>
      <p:bldP spid="9" grpId="9" animBg="1"/>
      <p:bldP spid="9" grpId="10" animBg="1"/>
      <p:bldP spid="9" grpId="11" animBg="1"/>
      <p:bldP spid="15" grpId="0" animBg="1"/>
      <p:bldP spid="15" grpId="1" animBg="1"/>
      <p:bldP spid="15" grpId="2" animBg="1"/>
      <p:bldP spid="15" grpId="3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8646" y="2202167"/>
            <a:ext cx="3489897" cy="538605"/>
          </a:xfrm>
          <a:prstGeom prst="rect">
            <a:avLst/>
          </a:prstGeom>
          <a:solidFill>
            <a:srgbClr val="E1FF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পোর্টেবল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ডকুমেন্ট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ফাস্ট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8646" y="1000126"/>
            <a:ext cx="8283854" cy="5386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3। 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পূর্ণরূপ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8646" y="1600904"/>
            <a:ext cx="3506798" cy="538605"/>
          </a:xfrm>
          <a:prstGeom prst="rect">
            <a:avLst/>
          </a:prstGeom>
          <a:solidFill>
            <a:srgbClr val="E1FF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পোর্টেট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ডকুমেন্ট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ফরম্যাট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6050035" y="1618454"/>
            <a:ext cx="3792466" cy="523216"/>
          </a:xfrm>
          <a:prstGeom prst="rect">
            <a:avLst/>
          </a:prstGeom>
          <a:solidFill>
            <a:srgbClr val="E1FF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8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</a:t>
            </a:r>
            <a:r>
              <a:rPr lang="en-US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r>
              <a:rPr lang="en-US" sz="28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পোর্টেবল</a:t>
            </a:r>
            <a:r>
              <a:rPr lang="en-US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ডকুমেন্ট</a:t>
            </a:r>
            <a:r>
              <a:rPr lang="en-US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ফরম্যাট</a:t>
            </a:r>
            <a:endParaRPr lang="en-US" sz="28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0034" y="2202167"/>
            <a:ext cx="3792466" cy="538605"/>
          </a:xfrm>
          <a:prstGeom prst="rect">
            <a:avLst/>
          </a:prstGeom>
          <a:solidFill>
            <a:srgbClr val="E1FF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পোর্টেবল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ডাইরি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ফ্রেম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6385" y="857250"/>
            <a:ext cx="11271250" cy="0"/>
          </a:xfrm>
          <a:prstGeom prst="line">
            <a:avLst/>
          </a:prstGeom>
          <a:ln w="28575" cap="rnd" cmpd="dbl">
            <a:solidFill>
              <a:schemeClr val="tx1">
                <a:alpha val="85000"/>
              </a:schemeClr>
            </a:solidFill>
            <a:prstDash val="solid"/>
            <a:round/>
          </a:ln>
          <a:effectLst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461250" y="156928"/>
            <a:ext cx="3095625" cy="7078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×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6050034" y="6099159"/>
            <a:ext cx="3792465" cy="538605"/>
          </a:xfrm>
          <a:prstGeom prst="rect">
            <a:avLst/>
          </a:prstGeom>
          <a:solidFill>
            <a:srgbClr val="E1FF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i, ii ও iii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8646" y="2786063"/>
            <a:ext cx="8283853" cy="5386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4।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চৌকস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ই-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বুক</a:t>
            </a:r>
            <a:r>
              <a:rPr lang="en-US" sz="29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4869" y="6113212"/>
            <a:ext cx="3468252" cy="538605"/>
          </a:xfrm>
          <a:prstGeom prst="rect">
            <a:avLst/>
          </a:prstGeom>
          <a:solidFill>
            <a:srgbClr val="E1FF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ii ও iii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8648" y="5554652"/>
            <a:ext cx="3489896" cy="538605"/>
          </a:xfrm>
          <a:prstGeom prst="rect">
            <a:avLst/>
          </a:prstGeom>
          <a:solidFill>
            <a:srgbClr val="E1FF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i ও  ii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0034" y="5540599"/>
            <a:ext cx="3792465" cy="538605"/>
          </a:xfrm>
          <a:prstGeom prst="rect">
            <a:avLst/>
          </a:prstGeom>
          <a:solidFill>
            <a:srgbClr val="E1FF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i ও iii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8646" y="3429001"/>
            <a:ext cx="3759479" cy="5386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i.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অডিও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9354" y="3929063"/>
            <a:ext cx="4744967" cy="5386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ii.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7500" y="4424246"/>
            <a:ext cx="3759479" cy="5386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iii.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এনিমেশন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8647" y="4929188"/>
            <a:ext cx="8283853" cy="5386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</a:p>
        </p:txBody>
      </p:sp>
      <p:sp>
        <p:nvSpPr>
          <p:cNvPr id="18" name="TextBox 17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375288" y="191869"/>
            <a:ext cx="3337120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ross 18"/>
          <p:cNvSpPr/>
          <p:nvPr/>
        </p:nvSpPr>
        <p:spPr>
          <a:xfrm>
            <a:off x="1558646" y="267315"/>
            <a:ext cx="3063985" cy="508333"/>
          </a:xfrm>
          <a:prstGeom prst="plus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5400" b="1" spc="-150" dirty="0" err="1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400" b="1" spc="-150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52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8" grpId="7" animBg="1"/>
      <p:bldP spid="8" grpId="8" animBg="1"/>
      <p:bldP spid="8" grpId="9" animBg="1"/>
      <p:bldP spid="8" grpId="10" animBg="1"/>
      <p:bldP spid="8" grpId="11" animBg="1"/>
      <p:bldP spid="18" grpId="0" animBg="1"/>
      <p:bldP spid="18" grpId="1" animBg="1"/>
      <p:bldP spid="18" grpId="2" animBg="1"/>
      <p:bldP spid="18" grpId="3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 1"/>
          <p:cNvSpPr/>
          <p:nvPr/>
        </p:nvSpPr>
        <p:spPr>
          <a:xfrm>
            <a:off x="2778134" y="762001"/>
            <a:ext cx="5714999" cy="1027914"/>
          </a:xfrm>
          <a:prstGeom prst="can">
            <a:avLst>
              <a:gd name="adj" fmla="val 1647"/>
            </a:avLst>
          </a:prstGeom>
          <a:ln>
            <a:noFill/>
          </a:ln>
          <a:effectLst>
            <a:outerShdw blurRad="50800" dist="38100" dir="2700000" sx="1000" sy="1000" algn="tl" rotWithShape="0">
              <a:srgbClr val="00B0F0">
                <a:alpha val="99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bn-BD" sz="8000" b="1" spc="-150" dirty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8000" b="1" spc="-150" dirty="0" err="1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ড়ি</a:t>
            </a:r>
            <a:r>
              <a:rPr lang="bn-BD" sz="8000" b="1" spc="-150" dirty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কাজ</a:t>
            </a:r>
            <a:endParaRPr lang="en-US" sz="8000" b="1" spc="-150" dirty="0">
              <a:ln>
                <a:solidFill>
                  <a:srgbClr val="00B0F0"/>
                </a:solidFill>
              </a:ln>
              <a:solidFill>
                <a:schemeClr val="tx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hevron 2"/>
          <p:cNvSpPr/>
          <p:nvPr/>
        </p:nvSpPr>
        <p:spPr>
          <a:xfrm>
            <a:off x="10271371" y="256804"/>
            <a:ext cx="876499" cy="1870363"/>
          </a:xfrm>
          <a:prstGeom prst="chevron">
            <a:avLst>
              <a:gd name="adj" fmla="val 71429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9698734" y="245919"/>
            <a:ext cx="876499" cy="1870363"/>
          </a:xfrm>
          <a:prstGeom prst="chevron">
            <a:avLst>
              <a:gd name="adj" fmla="val 71429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 flipH="1">
            <a:off x="254280" y="245919"/>
            <a:ext cx="776742" cy="1870363"/>
          </a:xfrm>
          <a:prstGeom prst="chevron">
            <a:avLst>
              <a:gd name="adj" fmla="val 71429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 flipH="1">
            <a:off x="741868" y="245919"/>
            <a:ext cx="776742" cy="1870363"/>
          </a:xfrm>
          <a:prstGeom prst="chevron">
            <a:avLst>
              <a:gd name="adj" fmla="val 71429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1"/>
          <a:stretch/>
        </p:blipFill>
        <p:spPr>
          <a:xfrm>
            <a:off x="1587504" y="304800"/>
            <a:ext cx="2055814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1"/>
          <a:stretch/>
        </p:blipFill>
        <p:spPr>
          <a:xfrm>
            <a:off x="7548566" y="304800"/>
            <a:ext cx="2055814" cy="1752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6875" y="3564903"/>
            <a:ext cx="10556875" cy="144654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bn-BD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“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বিদ্যালয়ে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একগাদা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বই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আসতে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</a:t>
            </a:r>
            <a:r>
              <a:rPr lang="bn-BD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ই-বুক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</a:t>
            </a:r>
            <a:r>
              <a:rPr lang="bn-BD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যথেষ্ট”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অনুভূতি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প্রকাশ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9379" y="2286000"/>
            <a:ext cx="11237231" cy="0"/>
          </a:xfrm>
          <a:prstGeom prst="line">
            <a:avLst/>
          </a:prstGeom>
          <a:ln w="152400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560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03561" y="428625"/>
            <a:ext cx="10041214" cy="1723415"/>
          </a:xfrm>
          <a:prstGeom prst="rect">
            <a:avLst/>
          </a:prstGeom>
        </p:spPr>
        <p:txBody>
          <a:bodyPr lIns="91435" tIns="45718" rIns="91435" bIns="45718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13800" spc="50" smtClean="0">
                <a:ln w="11430">
                  <a:solidFill>
                    <a:srgbClr val="92D05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ধন্যবাদ</a:t>
            </a:r>
            <a:endParaRPr lang="en-US" sz="13800" spc="50" dirty="0">
              <a:ln w="11430">
                <a:solidFill>
                  <a:srgbClr val="92D050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 r="2950" b="4006"/>
          <a:stretch/>
        </p:blipFill>
        <p:spPr>
          <a:xfrm>
            <a:off x="2438400" y="2470245"/>
            <a:ext cx="6118746" cy="32481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4490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9375" y="381000"/>
            <a:ext cx="4206875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8785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60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6000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125" y="2990608"/>
            <a:ext cx="1066800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50" y="2071688"/>
            <a:ext cx="10477500" cy="646331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619" y="4210404"/>
            <a:ext cx="10715625" cy="2062103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মো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হাম্মদ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কবী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র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সহকারী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অধ্যাপক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টিটিসি,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ঢাকা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bn-IN" sz="3200" dirty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মো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.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আহসানুল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আরেফিন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চৌধুরী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সহকার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ী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পাবনা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en-US" sz="3200" dirty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BD" sz="3200" dirty="0">
                <a:latin typeface="Nikosh" pitchFamily="2" charset="0"/>
                <a:cs typeface="Nikosh" pitchFamily="2" charset="0"/>
              </a:rPr>
              <a:t>জনাব মির্জা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মো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হাম্মদ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দিদারুল আ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নাম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প্রভাষক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, টিটিসি, ঢাকা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en-US" sz="3200" dirty="0" smtClean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মো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.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সাজ্জাদ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খান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প্রভাষক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(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)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টিটিসি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খুলনা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bn-BD" sz="32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91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125" y="3017961"/>
            <a:ext cx="4762500" cy="31296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4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 </a:t>
            </a:r>
            <a:r>
              <a:rPr lang="en-US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জুলফিকার</a:t>
            </a:r>
            <a:r>
              <a:rPr lang="en-US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আলী</a:t>
            </a:r>
            <a:endParaRPr lang="en-US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en-US" sz="3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চন্দ্রদীঘি</a:t>
            </a: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আলিম</a:t>
            </a: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মাদ্রাসা</a:t>
            </a:r>
            <a:endParaRPr lang="en-US" sz="3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দুপচাঁচিয়া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বগুড়া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মোবাইল-০১৮৩৩৭৯৪১২৪</a:t>
            </a:r>
          </a:p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E-mail: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julfikerali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@gmail.com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1312461"/>
            <a:ext cx="1670485" cy="188011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61421" y="2719939"/>
            <a:ext cx="5628409" cy="342769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: ৯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: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: </a:t>
            </a:r>
            <a:r>
              <a:rPr lang="bn-BD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তৃতীয় 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7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: 50 </a:t>
            </a:r>
            <a:r>
              <a:rPr lang="en-US" sz="37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মিনিট</a:t>
            </a:r>
            <a:endParaRPr lang="en-US" sz="37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7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3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en-US" sz="3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:  </a:t>
            </a:r>
            <a:endParaRPr lang="en-US" sz="37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8915" y="533400"/>
            <a:ext cx="4411711" cy="83099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sz="4800" b="1" spc="1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শিক্ষক</a:t>
            </a:r>
            <a:r>
              <a:rPr lang="en-US" sz="4800" b="1" spc="15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r>
              <a:rPr lang="en-US" sz="4800" b="1" spc="1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পরিচিতি</a:t>
            </a:r>
            <a:endParaRPr lang="en-US" sz="48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  <a:sym typeface="Wingding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53125" y="357188"/>
            <a:ext cx="3733202" cy="83099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sz="4800" b="1" spc="1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পাঠ</a:t>
            </a:r>
            <a:r>
              <a:rPr lang="en-US" sz="4800" b="1" spc="15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r>
              <a:rPr lang="en-US" sz="4800" b="1" spc="1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পরিচিতি</a:t>
            </a:r>
            <a:r>
              <a:rPr lang="en-US" sz="4800" b="1" spc="15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endParaRPr lang="en-US" sz="48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  <a:sym typeface="Wingding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916770" y="600790"/>
            <a:ext cx="0" cy="561934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4296" r="3904" b="7474"/>
          <a:stretch/>
        </p:blipFill>
        <p:spPr>
          <a:xfrm rot="16200000">
            <a:off x="6918500" y="1249762"/>
            <a:ext cx="1778965" cy="1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8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1531" y="228600"/>
            <a:ext cx="5538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 </a:t>
            </a:r>
            <a:r>
              <a:rPr lang="bn-BD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দেখে চিন্তা</a:t>
            </a:r>
            <a:r>
              <a:rPr lang="en-US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</a:t>
            </a:r>
            <a:r>
              <a:rPr lang="bn-BD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রে </a:t>
            </a:r>
            <a:r>
              <a:rPr lang="bn-BD" sz="40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b="1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লো</a:t>
            </a:r>
            <a:endParaRPr lang="en-US" sz="4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29297" r="24574"/>
          <a:stretch/>
        </p:blipFill>
        <p:spPr>
          <a:xfrm>
            <a:off x="1151705" y="1382520"/>
            <a:ext cx="4182295" cy="3018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r="11171"/>
          <a:stretch/>
        </p:blipFill>
        <p:spPr>
          <a:xfrm>
            <a:off x="6256816" y="1066800"/>
            <a:ext cx="3420584" cy="3679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362200" y="5257800"/>
            <a:ext cx="655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দুটি</a:t>
            </a:r>
            <a:r>
              <a:rPr lang="en-US" sz="4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ছবির</a:t>
            </a:r>
            <a:r>
              <a:rPr lang="en-US" sz="4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4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4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পার্থক্য</a:t>
            </a:r>
            <a:r>
              <a:rPr lang="en-US" sz="4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4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40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1115" y="4604177"/>
            <a:ext cx="646331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বই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43942" y="4756577"/>
            <a:ext cx="1099981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ই-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বুক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03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210" y="1143001"/>
            <a:ext cx="2636290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spc="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2400" spc="5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spc="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2400" spc="5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বিষয়</a:t>
            </a:r>
            <a:endParaRPr lang="en-US" sz="2400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0737" y="1066800"/>
            <a:ext cx="5254170" cy="1862044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bn-BD" sz="115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ই-বুক</a:t>
            </a:r>
            <a:endParaRPr lang="en-US" sz="88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r="8692"/>
          <a:stretch/>
        </p:blipFill>
        <p:spPr>
          <a:xfrm>
            <a:off x="3124200" y="2895600"/>
            <a:ext cx="54864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78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9379" y="1393371"/>
            <a:ext cx="11237231" cy="0"/>
          </a:xfrm>
          <a:prstGeom prst="line">
            <a:avLst/>
          </a:prstGeom>
          <a:ln w="152400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10000" y="152403"/>
            <a:ext cx="3810000" cy="132343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8000" spc="-150" dirty="0" err="1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8000" spc="-150" dirty="0">
              <a:ln w="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8183" y="2573397"/>
            <a:ext cx="981363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6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6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6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6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</a:p>
          <a:p>
            <a:endParaRPr lang="en-US" sz="1800" dirty="0" smtClean="0">
              <a:ln w="18000">
                <a:noFill/>
                <a:prstDash val="solid"/>
                <a:miter lim="800000"/>
              </a:ln>
              <a:effectLst/>
              <a:latin typeface="NikoshBAN" pitchFamily="2" charset="0"/>
              <a:cs typeface="NikoshBAN" pitchFamily="2" charset="0"/>
            </a:endParaRPr>
          </a:p>
          <a:p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bn-BD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ই-বুক</a:t>
            </a:r>
            <a:r>
              <a:rPr lang="en-US" sz="4000" b="1" dirty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;</a:t>
            </a:r>
          </a:p>
          <a:p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</a:t>
            </a:r>
            <a:r>
              <a:rPr lang="bn-BD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বিভিন্ন প্রকার ই-বুক এর বর্ণনা দিতে পারবে।</a:t>
            </a:r>
            <a:endParaRPr lang="en-US" sz="4000" dirty="0">
              <a:ln w="18000">
                <a:noFill/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772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1793" y="543404"/>
            <a:ext cx="2934807" cy="6757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bn-BD" sz="48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ই-বুক  </a:t>
            </a:r>
            <a:endParaRPr lang="bn-BD" sz="48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5064" y="5105400"/>
            <a:ext cx="9699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ই-বুক বা ইলেকট্রনিক বুক হলো মুদ্রিত বইয়ের ইলেকট্রনিক রূপ। কোন বই ইলেকট্রনিক মাধ্যমে প্রকাশ </a:t>
            </a:r>
            <a:endParaRPr lang="en-US" sz="3600" b="1" dirty="0">
              <a:ln w="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7777" r="4773" b="8441"/>
          <a:stretch/>
        </p:blipFill>
        <p:spPr>
          <a:xfrm>
            <a:off x="5638343" y="1423126"/>
            <a:ext cx="4953457" cy="3377474"/>
          </a:xfrm>
          <a:prstGeom prst="rect">
            <a:avLst/>
          </a:prstGeom>
          <a:ln w="3175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28" y="1423126"/>
            <a:ext cx="4494711" cy="3377474"/>
          </a:xfrm>
          <a:prstGeom prst="rect">
            <a:avLst/>
          </a:prstGeom>
          <a:ln w="3175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89741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82776" y="5334000"/>
            <a:ext cx="41610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স্মার্টফোনে পড়া যায়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t="1489" r="2081" b="10396"/>
          <a:stretch/>
        </p:blipFill>
        <p:spPr>
          <a:xfrm>
            <a:off x="2133600" y="1215495"/>
            <a:ext cx="3561873" cy="3847295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1" r="13308"/>
          <a:stretch/>
        </p:blipFill>
        <p:spPr>
          <a:xfrm>
            <a:off x="5943600" y="1215495"/>
            <a:ext cx="3606839" cy="3847295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3274490" y="5334000"/>
            <a:ext cx="4269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ই-বুক রিডারে </a:t>
            </a:r>
            <a:r>
              <a:rPr lang="bn-BD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পড়া </a:t>
            </a: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t="7569" r="11058" b="7665"/>
          <a:stretch/>
        </p:blipFill>
        <p:spPr>
          <a:xfrm>
            <a:off x="3195639" y="1143000"/>
            <a:ext cx="4881561" cy="3879273"/>
          </a:xfrm>
          <a:prstGeom prst="rect">
            <a:avLst/>
          </a:prstGeom>
          <a:ln w="38100" cap="sq" cmpd="thickThin">
            <a:solidFill>
              <a:srgbClr val="E1FF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93201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3200400" y="609600"/>
            <a:ext cx="4267200" cy="914400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7492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bn-BD" sz="4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ভিডিও দেখি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0" y="4572000"/>
            <a:ext cx="800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বুক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সাধারণ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পার্থক্য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767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16041</TotalTime>
  <Words>733</Words>
  <Application>Microsoft Office PowerPoint</Application>
  <PresentationFormat>Custom</PresentationFormat>
  <Paragraphs>153</Paragraphs>
  <Slides>24</Slides>
  <Notes>19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Aspect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2988</cp:revision>
  <dcterms:created xsi:type="dcterms:W3CDTF">2006-08-16T00:00:00Z</dcterms:created>
  <dcterms:modified xsi:type="dcterms:W3CDTF">2016-09-08T07:10:47Z</dcterms:modified>
</cp:coreProperties>
</file>