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0"/>
  </p:notesMasterIdLst>
  <p:sldIdLst>
    <p:sldId id="258" r:id="rId2"/>
    <p:sldId id="256" r:id="rId3"/>
    <p:sldId id="257" r:id="rId4"/>
    <p:sldId id="259" r:id="rId5"/>
    <p:sldId id="260" r:id="rId6"/>
    <p:sldId id="261" r:id="rId7"/>
    <p:sldId id="275" r:id="rId8"/>
    <p:sldId id="274" r:id="rId9"/>
    <p:sldId id="262" r:id="rId10"/>
    <p:sldId id="263" r:id="rId11"/>
    <p:sldId id="265" r:id="rId12"/>
    <p:sldId id="267" r:id="rId13"/>
    <p:sldId id="268" r:id="rId14"/>
    <p:sldId id="266" r:id="rId15"/>
    <p:sldId id="269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51" autoAdjust="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5A272-05FD-4299-85B0-50848E6376FC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70753-1D0B-4B9A-B7C9-5BB96A14A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09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70753-1D0B-4B9A-B7C9-5BB96A14A3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70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ছবিগুলোতে</a:t>
            </a:r>
            <a:r>
              <a:rPr lang="bn-IN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তোমরা </a:t>
            </a:r>
            <a:r>
              <a:rPr lang="bn-BD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পানি</a:t>
            </a:r>
            <a:r>
              <a:rPr lang="bn-IN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কোথায় দেখতে পাও ? </a:t>
            </a:r>
            <a:r>
              <a:rPr lang="bn-BD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অবশ্যই বলবে মাটির উপরে । হ্যাঁ তাই এই উৎস গুলোকে আমরা বলব- ভূ-পৃষ্ঠস্থ পানি।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70753-1D0B-4B9A-B7C9-5BB96A14A3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87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তোমরা কি দেখছ</a:t>
            </a:r>
            <a:r>
              <a:rPr lang="bn-BD" dirty="0" smtClean="0"/>
              <a:t>?</a:t>
            </a:r>
            <a:r>
              <a:rPr lang="bn-IN" dirty="0" smtClean="0"/>
              <a:t> </a:t>
            </a:r>
            <a:r>
              <a:rPr lang="bn-IN" dirty="0" smtClean="0"/>
              <a:t>হ্যা</a:t>
            </a:r>
            <a:r>
              <a:rPr lang="en-US" dirty="0" smtClean="0"/>
              <a:t>ঁ</a:t>
            </a:r>
            <a:r>
              <a:rPr lang="bn-IN" dirty="0" smtClean="0"/>
              <a:t> </a:t>
            </a:r>
            <a:r>
              <a:rPr lang="bn-IN" dirty="0" smtClean="0"/>
              <a:t>সেচ দেওয়া</a:t>
            </a:r>
            <a:r>
              <a:rPr lang="bn-IN" baseline="0" dirty="0" smtClean="0"/>
              <a:t> হচ্ছে বলতো এই পানির </a:t>
            </a:r>
            <a:r>
              <a:rPr lang="bn-IN" baseline="0" dirty="0" smtClean="0"/>
              <a:t>উৎ</a:t>
            </a:r>
            <a:r>
              <a:rPr lang="en-US" baseline="0" dirty="0" smtClean="0"/>
              <a:t>স</a:t>
            </a:r>
            <a:r>
              <a:rPr lang="bn-IN" baseline="0" dirty="0" smtClean="0"/>
              <a:t>কে </a:t>
            </a:r>
            <a:r>
              <a:rPr lang="bn-IN" baseline="0" dirty="0" smtClean="0"/>
              <a:t>কি বলা যায়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70753-1D0B-4B9A-B7C9-5BB96A14A3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74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ছবি দেখিয়ে শিক্ষার্থীদের</a:t>
            </a:r>
            <a:r>
              <a:rPr lang="bn-BD" baseline="0" dirty="0" smtClean="0"/>
              <a:t> প্রশ্ন করে নাম </a:t>
            </a:r>
            <a:r>
              <a:rPr lang="bn-BD" baseline="0" dirty="0" smtClean="0"/>
              <a:t>কর</a:t>
            </a:r>
            <a:r>
              <a:rPr lang="en-US" baseline="0" dirty="0" smtClean="0"/>
              <a:t>ণ</a:t>
            </a:r>
            <a:r>
              <a:rPr lang="bn-BD" baseline="0" dirty="0" smtClean="0"/>
              <a:t> </a:t>
            </a:r>
            <a:r>
              <a:rPr lang="bn-BD" baseline="0" dirty="0" smtClean="0"/>
              <a:t>দেখাতে হবে। </a:t>
            </a:r>
            <a:r>
              <a:rPr lang="bn-BD" dirty="0" smtClean="0"/>
              <a:t>ধান খেতে</a:t>
            </a:r>
            <a:r>
              <a:rPr lang="bn-BD" baseline="0" dirty="0" smtClean="0"/>
              <a:t> সেচের পানির উৎস গুলো কি কি 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70753-1D0B-4B9A-B7C9-5BB96A14A3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27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এবারে</a:t>
            </a:r>
            <a:r>
              <a:rPr lang="bn-IN" baseline="0" dirty="0" smtClean="0"/>
              <a:t> ৩ থেকে ৭ জন মিলে দল তৈরী কর- সব দল স্লাইডের সমস্যা সমাধানে পরস্পর আলোচনা করবে। শিক্ষক ঘুরে ঘুরে দেখবেন প্রয়োজনে সাহায্য করবেন।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70753-1D0B-4B9A-B7C9-5BB96A14A3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94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যে পারবে সে হাত তুলবে।</a:t>
            </a:r>
            <a:r>
              <a:rPr lang="bn-IN" baseline="0" dirty="0" smtClean="0"/>
              <a:t> শিক্ষক কয়েক জনের কাছে উত্তর নিবেন। বাকীরা শুনবে।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70753-1D0B-4B9A-B7C9-5BB96A14A3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09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আগাম</a:t>
            </a:r>
            <a:r>
              <a:rPr lang="en-US" dirty="0" smtClean="0"/>
              <a:t>ী</a:t>
            </a:r>
            <a:r>
              <a:rPr lang="bn-IN" baseline="0" dirty="0" smtClean="0"/>
              <a:t> ক্লা</a:t>
            </a:r>
            <a:r>
              <a:rPr lang="en-US" baseline="0" dirty="0" err="1" smtClean="0"/>
              <a:t>সে</a:t>
            </a:r>
            <a:r>
              <a:rPr lang="bn-IN" baseline="0" dirty="0" smtClean="0"/>
              <a:t> </a:t>
            </a:r>
            <a:r>
              <a:rPr lang="bn-IN" baseline="0" dirty="0" smtClean="0"/>
              <a:t>আমরা পরের পাঠ </a:t>
            </a:r>
            <a:r>
              <a:rPr lang="bn-IN" baseline="0" dirty="0" smtClean="0"/>
              <a:t>প</a:t>
            </a:r>
            <a:r>
              <a:rPr lang="en-US" baseline="0" smtClean="0"/>
              <a:t>ড়</a:t>
            </a:r>
            <a:r>
              <a:rPr lang="bn-IN" baseline="0" smtClean="0"/>
              <a:t>ব</a:t>
            </a:r>
            <a:r>
              <a:rPr lang="bn-IN" baseline="0" dirty="0" smtClean="0"/>
              <a:t>। আজ এ পর্যন্তই সবাই ভাল থেক।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70753-1D0B-4B9A-B7C9-5BB96A14A3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36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ছবিটিতে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ফসলের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ফলন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কেমন হবে ? ভাল হলে কেন, খারাপ হলেও কেন ? পরের ছবিটির ফসল কেমন ? ভাল হলে কেন ? লোকটির মাথা হাত কেন ?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70753-1D0B-4B9A-B7C9-5BB96A14A3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53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bn-IN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আজকের পাঠ, সেচ।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70753-1D0B-4B9A-B7C9-5BB96A14A3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51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শিখণফল-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70753-1D0B-4B9A-B7C9-5BB96A14A3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6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ফসল সুন্দরভাবে বাঁচার ও ফলন দেবার জন্য মাটি থেকে কি  সংগ্রহ করে?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70753-1D0B-4B9A-B7C9-5BB96A14A3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74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গাছ একটি</a:t>
            </a:r>
            <a:r>
              <a:rPr lang="bn-BD" baseline="0" dirty="0" smtClean="0"/>
              <a:t> জীব, তার পানির প্রয়োজন আছে কি ? থাকলে সেই পানি গাছ কোথায় পায় 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70753-1D0B-4B9A-B7C9-5BB96A14A3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68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ছবিতে তোমরা যা দেখছো এঘটনার</a:t>
            </a:r>
            <a:r>
              <a:rPr lang="bn-IN" baseline="0" dirty="0" smtClean="0"/>
              <a:t> কারণ কি কি হতে পারে তোমরা বলতে পারবে ? শিক্ষার্থী অনেক মতামত দিবে মূল কথা আসবে পানির অভাবে এ অবস্থা। তাহলে বলতো এ অবস্থা থেকে উত্তোরণে উপায় কি ? এক পর্যায়ে সেচের সংজ্ঞা বলতে পারবে । প্রয়োজনে শিক্ষক সহযোগীতা করবেন।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70753-1D0B-4B9A-B7C9-5BB96A14A3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7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ছবিতে কি দেখছো</a:t>
            </a:r>
            <a:r>
              <a:rPr lang="bn-IN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? </a:t>
            </a:r>
            <a:r>
              <a:rPr lang="bn-IN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নির</a:t>
            </a:r>
            <a:r>
              <a:rPr lang="en-US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</a:t>
            </a:r>
            <a:r>
              <a:rPr lang="bn-IN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নের </a:t>
            </a:r>
            <a:r>
              <a:rPr lang="bn-IN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উপায় কি হতে পারে ? সব শিক্ষার্থীর কথা শুনে – তাহলে বলতো নিষ্কাশন কাকে বলে ? শিক্ষককের </a:t>
            </a:r>
            <a:r>
              <a:rPr lang="bn-BD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সাহায্যে</a:t>
            </a:r>
            <a:r>
              <a:rPr lang="en-US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নিয়ে নি</a:t>
            </a:r>
            <a:r>
              <a:rPr lang="en-US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ষ্কাশনের</a:t>
            </a:r>
            <a:r>
              <a:rPr lang="bn-IN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সংজ্ঞা বলতে পারবে।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70753-1D0B-4B9A-B7C9-5BB96A14A3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17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একক</a:t>
            </a:r>
            <a:r>
              <a:rPr lang="bn-IN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কাজ</a:t>
            </a:r>
            <a:r>
              <a:rPr lang="en-US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n-IN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 শিক্ষক ঘুরে ঘুরে দেখবেন। প্রয়োজনে প্রশ্ন করে সাহায্য করবেন।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70753-1D0B-4B9A-B7C9-5BB96A14A3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19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767A-86E7-403B-9F78-9FF4E1D2F920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0CCC-F9E6-4FEA-834E-C8C86A0A1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06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767A-86E7-403B-9F78-9FF4E1D2F920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0CCC-F9E6-4FEA-834E-C8C86A0A1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4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767A-86E7-403B-9F78-9FF4E1D2F920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0CCC-F9E6-4FEA-834E-C8C86A0A1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68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767A-86E7-403B-9F78-9FF4E1D2F920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0CCC-F9E6-4FEA-834E-C8C86A0A1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68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767A-86E7-403B-9F78-9FF4E1D2F920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0CCC-F9E6-4FEA-834E-C8C86A0A1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3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767A-86E7-403B-9F78-9FF4E1D2F920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0CCC-F9E6-4FEA-834E-C8C86A0A1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64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767A-86E7-403B-9F78-9FF4E1D2F920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0CCC-F9E6-4FEA-834E-C8C86A0A1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86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767A-86E7-403B-9F78-9FF4E1D2F920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0CCC-F9E6-4FEA-834E-C8C86A0A1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50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767A-86E7-403B-9F78-9FF4E1D2F920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0CCC-F9E6-4FEA-834E-C8C86A0A1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767A-86E7-403B-9F78-9FF4E1D2F920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0CCC-F9E6-4FEA-834E-C8C86A0A1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30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767A-86E7-403B-9F78-9FF4E1D2F920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0CCC-F9E6-4FEA-834E-C8C86A0A1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23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767A-86E7-403B-9F78-9FF4E1D2F920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40CCC-F9E6-4FEA-834E-C8C86A0A1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4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332656"/>
            <a:ext cx="8352928" cy="61926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31640" y="685800"/>
            <a:ext cx="6696744" cy="373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5756" y="1219200"/>
            <a:ext cx="44284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bn-BD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কন্টেন্টটি শ্রেণিতে ব্যবহারের পূর্বে এই স্লাইডটি 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Hide</a:t>
            </a:r>
            <a:r>
              <a:rPr lang="bn-BD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 করে রাখুন।</a:t>
            </a:r>
          </a:p>
          <a:p>
            <a:pPr algn="ctr" eaLnBrk="1" hangingPunct="1">
              <a:defRPr/>
            </a:pPr>
            <a:endParaRPr lang="bn-BD" sz="32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  <a:sym typeface="Wingdings"/>
            </a:endParaRPr>
          </a:p>
          <a:p>
            <a:pPr algn="ctr" eaLnBrk="1" hangingPunct="1">
              <a:defRPr/>
            </a:pP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  </a:t>
            </a:r>
            <a:r>
              <a:rPr lang="bn-BD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শিক্ষকবৃন্দ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,</a:t>
            </a:r>
            <a:r>
              <a:rPr lang="bn-BD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 স্লাইডগুলোর নিচের নোট থাকলে তা পড়ে নিয়ে 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Show </a:t>
            </a:r>
            <a:r>
              <a:rPr lang="bn-BD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করুন।</a:t>
            </a:r>
            <a:endParaRPr lang="bn-BD" sz="32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 rot="19186532">
            <a:off x="192803" y="922532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নির্দেশনা স্লাইড</a:t>
            </a:r>
            <a:endParaRPr lang="en-US" sz="40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1" y="5276671"/>
            <a:ext cx="784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কন্টেন্টটিতে </a:t>
            </a:r>
            <a:r>
              <a:rPr lang="bn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ি</a:t>
            </a:r>
            <a:r>
              <a:rPr lang="bn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</a:t>
            </a:r>
            <a:r>
              <a:rPr lang="bn-I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 দেওয়া হয় নাই</a:t>
            </a:r>
            <a:r>
              <a:rPr lang="bn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ইচ্ছা </a:t>
            </a:r>
            <a:r>
              <a:rPr lang="bn-I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করলে শিক্ষক </a:t>
            </a:r>
            <a:r>
              <a:rPr lang="bn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ি</a:t>
            </a:r>
            <a:r>
              <a:rPr lang="bn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</a:t>
            </a:r>
            <a:r>
              <a:rPr lang="bn-I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 সংযোজন করতে </a:t>
            </a:r>
            <a:r>
              <a:rPr lang="bn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পারে</a:t>
            </a: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ন।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298" y="4429780"/>
            <a:ext cx="8136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সম্মানিত শিক্ষকবৃন্দ প্রয়োজনে নিজস্ব কৌশল প্রয়োগ করতে পারবেন।</a:t>
            </a:r>
            <a:endParaRPr lang="en-US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6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3" y="30050"/>
            <a:ext cx="4802817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44"/>
          <a:stretch/>
        </p:blipFill>
        <p:spPr>
          <a:xfrm>
            <a:off x="5085658" y="30050"/>
            <a:ext cx="3249663" cy="280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20259" y="2667000"/>
            <a:ext cx="7934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ফসলের জমিতে প্রয়োজনের তুলনায় বেশি পানি হয়েছে।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51774"/>
            <a:ext cx="4719094" cy="3539321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3249774" y="4800600"/>
            <a:ext cx="208858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Left Arrow 20"/>
          <p:cNvSpPr/>
          <p:nvPr/>
        </p:nvSpPr>
        <p:spPr>
          <a:xfrm>
            <a:off x="2236452" y="4802124"/>
            <a:ext cx="1143000" cy="533400"/>
          </a:xfrm>
          <a:prstGeom prst="leftArrow">
            <a:avLst>
              <a:gd name="adj1" fmla="val 29429"/>
              <a:gd name="adj2" fmla="val 911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715000" y="4116324"/>
            <a:ext cx="3048000" cy="13716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bn-BD" sz="4000" dirty="0" smtClean="0">
                <a:solidFill>
                  <a:sysClr val="windowText" lastClr="00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নিষ্কাশন</a:t>
            </a:r>
            <a:endParaRPr lang="en-US" sz="4000" dirty="0">
              <a:solidFill>
                <a:sysClr val="windowText" lastClr="00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20" grpId="1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457200"/>
            <a:ext cx="1539240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33400"/>
            <a:ext cx="1539240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val 8"/>
          <p:cNvSpPr/>
          <p:nvPr/>
        </p:nvSpPr>
        <p:spPr>
          <a:xfrm>
            <a:off x="3238500" y="533400"/>
            <a:ext cx="2667000" cy="1143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0200" y="3276600"/>
            <a:ext cx="6324600" cy="76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bn-IN" sz="4000" b="1" cap="none" spc="0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সেচ কি?</a:t>
            </a:r>
            <a:r>
              <a:rPr lang="en-US" sz="4000" b="1" cap="none" spc="0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4000" b="1" dirty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ষ্কাশন কা</a:t>
            </a:r>
            <a:r>
              <a:rPr lang="bn-IN" sz="4000" b="1" dirty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কে বলে</a:t>
            </a:r>
            <a:r>
              <a:rPr lang="bn-IN" sz="4000" b="1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000" b="1" dirty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5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14" y="156624"/>
            <a:ext cx="4233559" cy="2875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6"/>
          <a:stretch/>
        </p:blipFill>
        <p:spPr>
          <a:xfrm>
            <a:off x="237814" y="3279805"/>
            <a:ext cx="4105586" cy="280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39962" y="5329226"/>
            <a:ext cx="95063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খাল</a:t>
            </a:r>
            <a:endParaRPr lang="en-US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5826"/>
            <a:ext cx="4456578" cy="2886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837777" y="349272"/>
            <a:ext cx="9906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বিল</a:t>
            </a:r>
            <a:endParaRPr lang="en-US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0"/>
          <a:stretch/>
        </p:blipFill>
        <p:spPr>
          <a:xfrm>
            <a:off x="4479267" y="3122699"/>
            <a:ext cx="4483765" cy="2959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7696200" y="5029200"/>
            <a:ext cx="96934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নদী</a:t>
            </a:r>
            <a:endParaRPr lang="en-US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6667" y="6037112"/>
            <a:ext cx="3505200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ভূ-পৃষ্ঠস্থ পানির উৎস</a:t>
            </a:r>
            <a:endParaRPr lang="en-US" sz="4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58" y="344395"/>
            <a:ext cx="1143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পুকুর</a:t>
            </a:r>
            <a:endParaRPr lang="en-US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3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2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304800"/>
            <a:ext cx="8610600" cy="63246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14400"/>
            <a:ext cx="7123176" cy="4383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14400" y="55626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কুপ খনন করে ভূ-গর্ভের পানি সেচ দেওয়া হচ্ছে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71859"/>
              </p:ext>
            </p:extLst>
          </p:nvPr>
        </p:nvGraphicFramePr>
        <p:xfrm>
          <a:off x="350901" y="2766218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Packager Shell Object" showAsIcon="1" r:id="rId5" imgW="914400" imgH="792360" progId="Package">
                  <p:embed/>
                </p:oleObj>
              </mc:Choice>
              <mc:Fallback>
                <p:oleObj name="Packager Shell Object" showAsIcon="1" r:id="rId5" imgW="914400" imgH="7923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0901" y="2766218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8600" y="1905000"/>
            <a:ext cx="1036701" cy="70788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ভিডিওটি দেখি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1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68981" y="3629561"/>
            <a:ext cx="640603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IN" sz="4000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ফসলের জমিতে প্রয়োজনের তুলনায় অতিরিক্ত পানি হলে ক</a:t>
            </a:r>
            <a:r>
              <a:rPr lang="en-US" sz="4000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ী</a:t>
            </a:r>
            <a:r>
              <a:rPr lang="bn-IN" sz="4000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 উচিত</a:t>
            </a:r>
            <a:r>
              <a:rPr lang="bn-IN" sz="4000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000" cap="none" spc="0" dirty="0">
              <a:ln w="1905">
                <a:solidFill>
                  <a:schemeClr val="accent6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30881" y="2029361"/>
            <a:ext cx="6019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IN" sz="4000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ফসলের জমিতে কখন পানির আবশ্যকতা দেখা দেয় ?</a:t>
            </a:r>
            <a:endParaRPr lang="en-US" sz="4000" cap="none" spc="0" dirty="0">
              <a:ln w="1905">
                <a:solidFill>
                  <a:schemeClr val="accent6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21596" r="13274" b="25669"/>
          <a:stretch/>
        </p:blipFill>
        <p:spPr>
          <a:xfrm>
            <a:off x="304800" y="426419"/>
            <a:ext cx="1751635" cy="915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21596" r="13274" b="25669"/>
          <a:stretch/>
        </p:blipFill>
        <p:spPr>
          <a:xfrm>
            <a:off x="6899200" y="518430"/>
            <a:ext cx="1751635" cy="915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55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chemeClr val="bg2">
                <a:lumMod val="90000"/>
              </a:schemeClr>
            </a:gs>
            <a:gs pos="61000">
              <a:schemeClr val="bg2">
                <a:lumMod val="90000"/>
              </a:schemeClr>
            </a:gs>
            <a:gs pos="82001">
              <a:srgbClr val="FBD49C"/>
            </a:gs>
            <a:gs pos="100000">
              <a:srgbClr val="FEE7F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8"/>
          <a:stretch/>
        </p:blipFill>
        <p:spPr>
          <a:xfrm>
            <a:off x="3276600" y="2362200"/>
            <a:ext cx="2978989" cy="1631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71" y="304800"/>
            <a:ext cx="2721429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636" y="4351029"/>
            <a:ext cx="2778874" cy="1984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7" b="9910"/>
          <a:stretch/>
        </p:blipFill>
        <p:spPr>
          <a:xfrm>
            <a:off x="141514" y="304800"/>
            <a:ext cx="2971337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4" y="4190999"/>
            <a:ext cx="2962412" cy="1971675"/>
          </a:xfrm>
          <a:prstGeom prst="rect">
            <a:avLst/>
          </a:prstGeom>
        </p:spPr>
      </p:pic>
      <p:sp>
        <p:nvSpPr>
          <p:cNvPr id="4" name="Can 3"/>
          <p:cNvSpPr/>
          <p:nvPr/>
        </p:nvSpPr>
        <p:spPr>
          <a:xfrm rot="7476607">
            <a:off x="2738262" y="2145212"/>
            <a:ext cx="265240" cy="802859"/>
          </a:xfrm>
          <a:prstGeom prst="can">
            <a:avLst>
              <a:gd name="adj" fmla="val 47695"/>
            </a:avLst>
          </a:prstGeom>
          <a:solidFill>
            <a:schemeClr val="bg2">
              <a:lumMod val="75000"/>
            </a:schemeClr>
          </a:solidFill>
          <a:effectLst/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n 14"/>
          <p:cNvSpPr/>
          <p:nvPr/>
        </p:nvSpPr>
        <p:spPr>
          <a:xfrm rot="3865628" flipH="1">
            <a:off x="3160351" y="3667392"/>
            <a:ext cx="297347" cy="577251"/>
          </a:xfrm>
          <a:prstGeom prst="can">
            <a:avLst>
              <a:gd name="adj" fmla="val 47695"/>
            </a:avLst>
          </a:prstGeom>
          <a:solidFill>
            <a:schemeClr val="bg2">
              <a:lumMod val="75000"/>
            </a:schemeClr>
          </a:solidFill>
          <a:effectLst/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15"/>
          <p:cNvSpPr/>
          <p:nvPr/>
        </p:nvSpPr>
        <p:spPr>
          <a:xfrm rot="13787012">
            <a:off x="5707479" y="2048932"/>
            <a:ext cx="210288" cy="564392"/>
          </a:xfrm>
          <a:prstGeom prst="can">
            <a:avLst>
              <a:gd name="adj" fmla="val 47695"/>
            </a:avLst>
          </a:prstGeom>
          <a:solidFill>
            <a:schemeClr val="bg2">
              <a:lumMod val="75000"/>
            </a:schemeClr>
          </a:solidFill>
          <a:effectLst/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16"/>
          <p:cNvSpPr/>
          <p:nvPr/>
        </p:nvSpPr>
        <p:spPr>
          <a:xfrm rot="18573726">
            <a:off x="5845139" y="3947551"/>
            <a:ext cx="240466" cy="486896"/>
          </a:xfrm>
          <a:prstGeom prst="can">
            <a:avLst>
              <a:gd name="adj" fmla="val 47695"/>
            </a:avLst>
          </a:prstGeom>
          <a:solidFill>
            <a:schemeClr val="bg2">
              <a:lumMod val="75000"/>
            </a:schemeClr>
          </a:solidFill>
          <a:effectLst/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38200" y="2471944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নদী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97603" y="2229210"/>
            <a:ext cx="2189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নলকূপ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1959" y="6209308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পুকুর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97603" y="6226314"/>
            <a:ext cx="2189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হাওর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5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mond 6"/>
          <p:cNvSpPr/>
          <p:nvPr/>
        </p:nvSpPr>
        <p:spPr>
          <a:xfrm>
            <a:off x="-140676" y="0"/>
            <a:ext cx="9284676" cy="6858000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p3d extrusionH="57150">
              <a:bevelT w="38100" h="38100"/>
            </a:sp3d>
          </a:bodyPr>
          <a:lstStyle/>
          <a:p>
            <a:pPr algn="ctr"/>
            <a:r>
              <a:rPr lang="bn-IN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তোমাদের  এলাকার ফসলি জমিতে </a:t>
            </a:r>
            <a:r>
              <a:rPr lang="bn-BD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 সেচ দেওয়া হয় ? যদি না দেওয়া হয়, তাহলে ক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ী</a:t>
            </a:r>
            <a:r>
              <a:rPr lang="bn-BD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ী</a:t>
            </a:r>
            <a:r>
              <a:rPr lang="bn-BD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সমস্যা হবে বলে তোমরা মনে কর, দলে আলোচনা করে লিখ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r="33375" b="59207"/>
          <a:stretch/>
        </p:blipFill>
        <p:spPr>
          <a:xfrm>
            <a:off x="6506307" y="5832231"/>
            <a:ext cx="2778369" cy="1025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r="33375" b="59207"/>
          <a:stretch/>
        </p:blipFill>
        <p:spPr>
          <a:xfrm>
            <a:off x="5862" y="5832231"/>
            <a:ext cx="2778369" cy="1025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52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bn-IN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1295400"/>
            <a:ext cx="8305800" cy="5257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2187714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>
                  <a:solidFill>
                    <a:srgbClr val="7030A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</a:t>
            </a:r>
            <a:r>
              <a:rPr lang="bn-IN" sz="4000" dirty="0" smtClean="0">
                <a:ln>
                  <a:solidFill>
                    <a:srgbClr val="7030A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 সেচের পানির উৎস কত প্রকার ও ক</a:t>
            </a:r>
            <a:r>
              <a:rPr lang="en-US" sz="4000" dirty="0" smtClean="0">
                <a:ln>
                  <a:solidFill>
                    <a:srgbClr val="7030A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ী</a:t>
            </a:r>
            <a:r>
              <a:rPr lang="bn-IN" sz="4000" dirty="0" smtClean="0">
                <a:ln>
                  <a:solidFill>
                    <a:srgbClr val="7030A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 ক</a:t>
            </a:r>
            <a:r>
              <a:rPr lang="en-US" sz="4000" dirty="0" smtClean="0">
                <a:ln>
                  <a:solidFill>
                    <a:srgbClr val="7030A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ী</a:t>
            </a:r>
            <a:r>
              <a:rPr lang="bn-IN" sz="4000" dirty="0" smtClean="0">
                <a:ln>
                  <a:solidFill>
                    <a:srgbClr val="7030A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? </a:t>
            </a:r>
            <a:endParaRPr lang="en-US" sz="4000" dirty="0">
              <a:ln>
                <a:solidFill>
                  <a:srgbClr val="7030A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3330714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</a:t>
            </a:r>
            <a:r>
              <a:rPr lang="bn-IN" sz="400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 ভূ-গর্ভস্থ পানির উৎসগুলো ক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ী</a:t>
            </a:r>
            <a:r>
              <a:rPr lang="bn-IN" sz="400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 ক</a:t>
            </a:r>
            <a:r>
              <a:rPr lang="en-US" sz="400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ী</a:t>
            </a:r>
            <a:r>
              <a:rPr lang="bn-IN" sz="400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 ? </a:t>
            </a:r>
            <a:endParaRPr lang="en-US" sz="4000" dirty="0">
              <a:ln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" y="4473714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</a:t>
            </a:r>
            <a:r>
              <a:rPr lang="bn-IN" sz="40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 ভূ-পৃষ্ঠস্থ পানির উৎসগুলো ক</a:t>
            </a:r>
            <a:r>
              <a:rPr lang="en-US" sz="40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ী</a:t>
            </a:r>
            <a:r>
              <a:rPr lang="bn-IN" sz="40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 ক</a:t>
            </a:r>
            <a:r>
              <a:rPr lang="en-US" sz="400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ী</a:t>
            </a:r>
            <a:r>
              <a:rPr lang="bn-IN" sz="400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 </a:t>
            </a:r>
            <a:r>
              <a:rPr lang="bn-IN" sz="40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? </a:t>
            </a:r>
            <a:endParaRPr lang="en-US" sz="40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33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533400"/>
            <a:ext cx="4953000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perspectiveLef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IN" sz="5400" b="1" cap="none" spc="50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3048000"/>
            <a:ext cx="6934200" cy="2514600"/>
          </a:xfrm>
          <a:prstGeom prst="rect">
            <a:avLst/>
          </a:prstGeom>
        </p:spPr>
        <p:txBody>
          <a:bodyPr wrap="square">
            <a:prstTxWarp prst="textChevronInverted">
              <a:avLst/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bn-IN" sz="4000" b="1" spc="50" dirty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4000" b="1" spc="50" dirty="0">
              <a:ln w="11430"/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2700000" scaled="1"/>
                <a:tileRect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7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8980" y="990600"/>
            <a:ext cx="7315200" cy="1470025"/>
          </a:xfrm>
        </p:spPr>
        <p:txBody>
          <a:bodyPr>
            <a:prstTxWarp prst="textPlain">
              <a:avLst/>
            </a:prstTxWarp>
            <a:scene3d>
              <a:camera prst="perspective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bn-IN" dirty="0" smtClean="0">
                <a:ln w="285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স্বাগতম </a:t>
            </a:r>
            <a:endParaRPr lang="en-US" dirty="0">
              <a:ln w="285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0" y="4724400"/>
            <a:ext cx="4704180" cy="140386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perspectiveLef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bn-IN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endParaRPr lang="en-US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756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45191 -0.45903 C -0.44479 -0.4581 -0.4375 -0.45903 -0.43073 -0.45648 C -0.42257 -0.45324 -0.41615 -0.44236 -0.40764 -0.43866 C -0.40191 -0.43333 -0.39878 -0.4287 -0.39219 -0.4257 C -0.38559 -0.4169 -0.38142 -0.40625 -0.375 -0.39745 C -0.37031 -0.37963 -0.36736 -0.35949 -0.35955 -0.34375 C -0.35903 -0.34144 -0.35694 -0.3287 -0.35573 -0.3257 C -0.35347 -0.32037 -0.34792 -0.31042 -0.34792 -0.31019 C -0.34444 -0.29676 -0.33646 -0.28472 -0.32882 -0.27454 C -0.32135 -0.24398 -0.31528 -0.21273 -0.30764 -0.18218 C -0.30399 -0.16783 -0.30174 -0.15301 -0.29792 -0.13866 C -0.29722 -0.13611 -0.29722 -0.13287 -0.29601 -0.13079 C -0.28906 -0.11875 -0.28646 -0.11713 -0.27882 -0.11042 C -0.2776 -0.10787 -0.27656 -0.10486 -0.275 -0.10278 C -0.27326 -0.10046 -0.27049 -0.1 -0.2691 -0.09745 C -0.26771 -0.09445 -0.26858 -0.09028 -0.26719 -0.08727 C -0.26354 -0.07894 -0.25451 -0.07546 -0.25 -0.06945 C -0.24861 -0.06759 -0.24757 -0.06551 -0.24601 -0.06412 C -0.24427 -0.06273 -0.24201 -0.06273 -0.24028 -0.06158 C -0.23819 -0.06019 -0.23663 -0.05764 -0.23455 -0.05648 C -0.23073 -0.0544 -0.22292 -0.05139 -0.22292 -0.05116 C -0.20174 -0.03264 -0.17882 -0.02778 -0.15382 -0.02315 C -0.14271 -0.02107 -0.13194 -0.01528 -0.12101 -0.01296 C -0.10347 -0.00949 -0.07066 -0.00857 -0.05764 -0.00787 C -0.0375 -0.00347 -0.02049 1.11111E-6 2.77778E-7 1.11111E-6 " pathEditMode="relative" rAng="0" ptsTypes="ffffffffffffffffffffffff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87" y="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81400" y="350838"/>
            <a:ext cx="1981200" cy="792162"/>
          </a:xfrm>
        </p:spPr>
        <p:txBody>
          <a:bodyPr/>
          <a:lstStyle/>
          <a:p>
            <a:r>
              <a:rPr lang="bn-IN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990600" y="1219200"/>
            <a:ext cx="2438400" cy="488950"/>
          </a:xfrm>
          <a:prstGeom prst="roundRect">
            <a:avLst>
              <a:gd name="adj" fmla="val 500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300163"/>
            <a:endParaRPr lang="en-US" sz="2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21138" cy="4995863"/>
          </a:xfrm>
          <a:ln w="28575">
            <a:solidFill>
              <a:schemeClr val="accent2"/>
            </a:solidFill>
          </a:ln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bn-BD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US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5943600" y="1219200"/>
            <a:ext cx="2438400" cy="488950"/>
          </a:xfrm>
          <a:prstGeom prst="roundRect">
            <a:avLst>
              <a:gd name="adj" fmla="val 500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300163"/>
            <a:endParaRPr lang="en-US" sz="2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Content Placeholder 12"/>
          <p:cNvSpPr txBox="1">
            <a:spLocks/>
          </p:cNvSpPr>
          <p:nvPr/>
        </p:nvSpPr>
        <p:spPr>
          <a:xfrm>
            <a:off x="4664075" y="1219200"/>
            <a:ext cx="3946525" cy="4995863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>
            <a:prstTxWarp prst="textPlain">
              <a:avLst/>
            </a:prstTxWarp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bn-BD" sz="3200" dirty="0">
                <a:solidFill>
                  <a:srgbClr val="D51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পরিচিতি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bn-BD" sz="3600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</a:t>
            </a:r>
            <a:r>
              <a:rPr lang="bn-IN" sz="3600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ি-</a:t>
            </a:r>
            <a:r>
              <a:rPr lang="bn-BD" sz="3600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ষষ্ঠ</a:t>
            </a:r>
            <a:endParaRPr lang="bn-BD" sz="3600" dirty="0">
              <a:ln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bn-BD" sz="3600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বিষয়ঃ </a:t>
            </a:r>
            <a:r>
              <a:rPr lang="bn-IN" sz="3600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কৃষিশিক্ষা</a:t>
            </a:r>
            <a:endParaRPr lang="bn-BD" sz="3600" dirty="0">
              <a:ln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bn-BD" sz="3600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3600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৩য়</a:t>
            </a:r>
            <a:endParaRPr lang="bn-BD" sz="3600" dirty="0">
              <a:ln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bn-BD" sz="3200" dirty="0" smtClean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bn-BD" sz="3200" dirty="0" smtClean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bn-IN" sz="4000" dirty="0" smtClean="0">
              <a:ln/>
              <a:solidFill>
                <a:srgbClr val="4F032E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bn-IN" sz="4000" b="1" dirty="0" smtClean="0">
                <a:ln/>
                <a:solidFill>
                  <a:srgbClr val="4F032E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 উপকরণ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4111585"/>
            <a:ext cx="3733800" cy="1908215"/>
          </a:xfrm>
          <a:prstGeom prst="rect">
            <a:avLst/>
          </a:prstGeom>
          <a:noFill/>
        </p:spPr>
        <p:txBody>
          <a:bodyPr>
            <a:prstTxWarp prst="textCanDow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E-mail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rafiqkhusi@yahoo.com</a:t>
            </a:r>
            <a:endParaRPr lang="bn-BD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ideal</a:t>
            </a:r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16072</a:t>
            </a:r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@gmail.com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Mob </a:t>
            </a:r>
            <a:r>
              <a:rPr lang="en-US" sz="1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01916970840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800" y="4549914"/>
            <a:ext cx="3264880" cy="707886"/>
          </a:xfrm>
          <a:prstGeom prst="roundRect">
            <a:avLst>
              <a:gd name="adj" fmla="val 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অধ্যায়ের নাম</a:t>
            </a:r>
            <a:endParaRPr lang="en-US" sz="4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 descr="m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981200"/>
            <a:ext cx="2362200" cy="2125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27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2" y="1981200"/>
            <a:ext cx="3939586" cy="2645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68" y="1981200"/>
            <a:ext cx="4444832" cy="2666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971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ecision 7"/>
          <p:cNvSpPr/>
          <p:nvPr/>
        </p:nvSpPr>
        <p:spPr>
          <a:xfrm>
            <a:off x="1219200" y="1447800"/>
            <a:ext cx="6781800" cy="4038600"/>
          </a:xfrm>
          <a:prstGeom prst="flowChartDecision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p3d extrusionH="57150">
              <a:bevelT w="38100" h="38100" prst="angle"/>
            </a:sp3d>
          </a:bodyPr>
          <a:lstStyle/>
          <a:p>
            <a:pPr algn="ctr"/>
            <a:r>
              <a:rPr lang="bn-IN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সেচ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5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7800" y="76200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 পাঠ শেষে </a:t>
            </a:r>
            <a:r>
              <a:rPr lang="en-US" sz="4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 </a:t>
            </a:r>
            <a:r>
              <a:rPr lang="bn-IN" sz="4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US" sz="4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416314"/>
            <a:ext cx="77724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 সেচ ও নি</a:t>
            </a:r>
            <a:r>
              <a:rPr lang="en-US"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ষ্কা</a:t>
            </a:r>
            <a:r>
              <a:rPr lang="bn-IN"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শন</a:t>
            </a:r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 কী তা বলতে </a:t>
            </a:r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পারবে।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697069"/>
            <a:ext cx="77724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 সেচের পানির উৎস</a:t>
            </a:r>
            <a:r>
              <a:rPr lang="bn-BD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গুলো</a:t>
            </a:r>
            <a:r>
              <a:rPr lang="bn-BD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 </a:t>
            </a:r>
            <a:r>
              <a:rPr lang="bn-BD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উল্লেখ</a:t>
            </a:r>
            <a:r>
              <a:rPr lang="bn-IN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 করতে পারবে।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42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1" t="37510" r="43475" b="7722"/>
          <a:stretch/>
        </p:blipFill>
        <p:spPr>
          <a:xfrm>
            <a:off x="2710479" y="0"/>
            <a:ext cx="2964872" cy="623289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438400" y="6150114"/>
            <a:ext cx="3733800" cy="631686"/>
          </a:xfrm>
          <a:prstGeom prst="ellipse">
            <a:avLst/>
          </a:prstGeom>
          <a:ln w="571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+ পুষ্টি উপাদান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49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 -0.05231 C 0.00677 -0.13449 0.00816 -0.21759 0.00521 -0.30023 C 0.00243 -0.37731 0.00868 -0.34907 0.00122 -0.38009 C -0.00746 -0.46805 -0.01753 -0.5618 0.00313 -0.64676 C 0.00469 -0.66388 0.00417 -0.67569 0.01111 -0.68958 C 0.01441 -0.70671 0.0224 -0.72083 0.03525 -0.72685 C 0.04184 -0.73981 0.04323 -0.73333 0.05122 -0.74282 C 0.05539 -0.74791 0.0632 -0.75879 0.0632 -0.75879 " pathEditMode="relative" ptsTypes="fffffffA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68" y="1143000"/>
            <a:ext cx="396043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143000"/>
            <a:ext cx="4497048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4702314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বৃষ্টির পানি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2584" y="4702314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সেচের পানি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4" y="685800"/>
            <a:ext cx="7696200" cy="5342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81000" y="6019800"/>
            <a:ext cx="841948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খরা, অনাবৃষ্টি বা অন্য কোনো কারণে পানি আবশ্যক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0" y="923092"/>
            <a:ext cx="8477100" cy="474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40330" y="6096000"/>
            <a:ext cx="8460154" cy="63739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কৃত্রিম উপায়ে পানি দেওয়া হচ্ছে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95600" y="76200"/>
            <a:ext cx="3200400" cy="6858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bn-BD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সেচ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50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776</TotalTime>
  <Words>550</Words>
  <Application>Microsoft Office PowerPoint</Application>
  <PresentationFormat>On-screen Show (4:3)</PresentationFormat>
  <Paragraphs>85</Paragraphs>
  <Slides>18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NikoshBAN</vt:lpstr>
      <vt:lpstr>Times New Roman</vt:lpstr>
      <vt:lpstr>Vrinda</vt:lpstr>
      <vt:lpstr>Wingdings</vt:lpstr>
      <vt:lpstr>Default Theme</vt:lpstr>
      <vt:lpstr>Packager Shell Object</vt:lpstr>
      <vt:lpstr>PowerPoint Presentation</vt:lpstr>
      <vt:lpstr>স্বাগতম </vt:lpstr>
      <vt:lpstr>পরিচিতি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মূল্যায়ন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Rafiq</dc:creator>
  <cp:lastModifiedBy>21</cp:lastModifiedBy>
  <cp:revision>156</cp:revision>
  <dcterms:created xsi:type="dcterms:W3CDTF">2015-03-28T17:18:28Z</dcterms:created>
  <dcterms:modified xsi:type="dcterms:W3CDTF">2016-08-06T14:00:35Z</dcterms:modified>
</cp:coreProperties>
</file>