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56" r:id="rId3"/>
    <p:sldId id="261" r:id="rId4"/>
    <p:sldId id="286" r:id="rId5"/>
    <p:sldId id="272" r:id="rId6"/>
    <p:sldId id="271" r:id="rId7"/>
    <p:sldId id="264" r:id="rId8"/>
    <p:sldId id="291" r:id="rId9"/>
    <p:sldId id="287" r:id="rId10"/>
    <p:sldId id="293" r:id="rId11"/>
    <p:sldId id="274" r:id="rId12"/>
    <p:sldId id="276" r:id="rId13"/>
    <p:sldId id="289" r:id="rId14"/>
    <p:sldId id="268" r:id="rId15"/>
    <p:sldId id="277" r:id="rId16"/>
    <p:sldId id="295" r:id="rId17"/>
    <p:sldId id="288" r:id="rId18"/>
    <p:sldId id="290" r:id="rId19"/>
    <p:sldId id="294" r:id="rId20"/>
  </p:sldIdLst>
  <p:sldSz cx="10972800" cy="7315200"/>
  <p:notesSz cx="9144000" cy="6858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8E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35" autoAdjust="0"/>
  </p:normalViewPr>
  <p:slideViewPr>
    <p:cSldViewPr>
      <p:cViewPr>
        <p:scale>
          <a:sx n="59" d="100"/>
          <a:sy n="59" d="100"/>
        </p:scale>
        <p:origin x="-1344" y="-72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045AE-525B-4A6B-94BA-EEB8AE7F620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514350"/>
            <a:ext cx="3857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ECE5-3ADE-412D-8AE2-4635593A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3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</a:t>
            </a:r>
            <a:r>
              <a:rPr lang="bn-IN" baseline="0" dirty="0" smtClean="0"/>
              <a:t> শ্রেণিকার্যক্রম পরিচালনার সময় হাইড করে রাখা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43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একক কাজ হিসাবে </a:t>
            </a:r>
            <a:r>
              <a:rPr lang="bn-IN" dirty="0" smtClean="0"/>
              <a:t>তালিকাটি প্রস্তুত</a:t>
            </a:r>
            <a:r>
              <a:rPr lang="bn-IN" baseline="0" dirty="0" smtClean="0"/>
              <a:t> করতে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42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400" b="1" dirty="0" smtClean="0">
                <a:latin typeface="NikoshBAN" pitchFamily="2" charset="0"/>
                <a:cs typeface="NikoshBAN" pitchFamily="2" charset="0"/>
              </a:rPr>
              <a:t>এবার শিক্ষার্থীদের উত্তরগুলো মিলিয়ে নেওয়ার কথা</a:t>
            </a:r>
            <a:r>
              <a:rPr lang="bn-IN" sz="1400" b="1" baseline="0" dirty="0" smtClean="0">
                <a:latin typeface="NikoshBAN" pitchFamily="2" charset="0"/>
                <a:cs typeface="NikoshBAN" pitchFamily="2" charset="0"/>
              </a:rPr>
              <a:t>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41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স্লাইডটিতে মূল্যায়ন অব্যহত  রাখা হয়েছে। </a:t>
            </a: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38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55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পাঠ</a:t>
            </a:r>
            <a:r>
              <a:rPr lang="bn-IN" baseline="0" dirty="0" smtClean="0"/>
              <a:t> শিরোনাম বের করতে মাউস ক্লিক এর মাধ্যমে চিত্র সংশ্লিষ্ট প্রশ্নগুলো করা যেতে পারে।যেমন-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</a:t>
            </a: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উঃ কার</a:t>
            </a:r>
            <a:r>
              <a:rPr lang="bn-IN" sz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মোটরের ছবি।</a:t>
            </a:r>
            <a:r>
              <a:rPr lang="bn-IN" sz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চলে কিসের সাহায্যে?  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পেট্রোল বা ডিজেল শক্তি দ্বারা। </a:t>
            </a:r>
            <a:endParaRPr lang="bn-IN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ঘোরে কিসের সাহায্যে?</a:t>
            </a: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উঃ বৈদ্যুতিক শক্তির সাহায্যে। 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বা আমরা নানা ধরণের কাজকরি,তারজন্য শক্তি লাগে।সেই শক্তি আসে কোথা থেকে?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খাদ্য গ্রহণের মাধ্যমে  শক্তি পেয়ে থাকি। </a:t>
            </a:r>
            <a:endParaRPr lang="bn-IN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9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এখানে</a:t>
            </a:r>
            <a:r>
              <a:rPr lang="bn-IN" baseline="0" dirty="0" smtClean="0"/>
              <a:t> পূর্বের প্রক্রিয়াটি অব্যাহত রাখা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9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8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bn-IN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ের জন্য প্রয়োজোনীয় উপাদান সমূহের</a:t>
            </a:r>
            <a:r>
              <a:rPr lang="bn-IN" sz="1200" b="1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নাম শিক্ষার্থীদেরকে প্রশ্নের মাধ্যমে বের করে আনার চেষ্টা করা যেতে পারে। তারা উত্তর দেওয়ার পর এই স্লাইডটি প্রদর্শন করা যেতে পারে। সালোকসংশ্লেষণের </a:t>
            </a:r>
            <a:r>
              <a:rPr lang="bn-IN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সঙ্গা</a:t>
            </a:r>
            <a:r>
              <a:rPr lang="bn-IN" sz="1200" b="1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হিসাবে </a:t>
            </a:r>
            <a:r>
              <a:rPr lang="bn-IN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পারি ,যে পদ্ধতিতে সবুজ উদ্ভিদ সূর্যের  আলোর উপস্থিতিতে ক্লোরোফিলের সাহায্যে নিজের খাদ্য তৈরী করে,তাই সালোকসংশ্লেষণ। এর মাধ্যমে</a:t>
            </a:r>
            <a:r>
              <a:rPr lang="bn-IN" sz="1200" b="1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baseline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প্রথম ও দ্বিতীয় </a:t>
            </a:r>
            <a:r>
              <a:rPr lang="bn-IN" sz="1200" b="1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 অর্জিত হবে। </a:t>
            </a:r>
            <a:endParaRPr lang="en-US" sz="1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IN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পাতাকে যে কারণে সালোকসংশ্লেষণের প্রধান স্থানরূপে গণ্য করা হয় তার ব্যাখ্যা</a:t>
            </a:r>
            <a:r>
              <a:rPr lang="bn-IN" sz="1200" b="1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নিম্নরুপে দেওয়া যেতে পারে-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চ্যাপ্টা ও সম্প্রসারিত হওয়ায় বেশি পরিমাণ সূর্যরশ্মি এবং অল্প সময়ে প্রচুর পরিমাণ কার্বন ডাই-অক্সাইড শোষিত হয়।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 কোষগুলোতে ক্লোরোপ্লাস্টের সংখ্যা অনেক বেশি।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 অসংখ্য পত্ররন্ধ্র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সালোকসংশ্লেষণ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 গ্যাসীয় আদান-প্রদান সহজে ঘটে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5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একটি পাতায় পক্রিয়াটি যেভাবে ঘটে এখানে</a:t>
            </a:r>
            <a:r>
              <a:rPr lang="bn-IN" baseline="0" dirty="0" smtClean="0"/>
              <a:t> তার বর্ণনা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1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514350"/>
            <a:ext cx="38576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সম্পূর্ণ</a:t>
            </a:r>
            <a:r>
              <a:rPr lang="bn-IN" baseline="0" dirty="0" smtClean="0"/>
              <a:t> </a:t>
            </a:r>
            <a:r>
              <a:rPr lang="bn-IN" dirty="0" smtClean="0"/>
              <a:t>উদ্ভিদে পক্রিয়াটি যেভাবে ঘটে এখানে</a:t>
            </a:r>
            <a:r>
              <a:rPr lang="bn-IN" baseline="0" dirty="0" smtClean="0"/>
              <a:t> তার বর্ণনা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4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8"/>
            <a:ext cx="246888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8"/>
            <a:ext cx="72237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4"/>
            <a:ext cx="932688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4"/>
            <a:ext cx="6134100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4"/>
            <a:ext cx="3609976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361" y="975360"/>
            <a:ext cx="6154972" cy="124429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104498" tIns="52249" rIns="104498" bIns="52249" rtlCol="0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985" y="3007360"/>
            <a:ext cx="10611415" cy="3521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4498" tIns="52249" rIns="104498" bIns="52249" rtlCol="0">
            <a:spAutoFit/>
          </a:bodyPr>
          <a:lstStyle/>
          <a:p>
            <a:pPr algn="just"/>
            <a:r>
              <a:rPr lang="bn-BD" sz="37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স্লাইডের 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নিচে অর্থাৎ 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এ সংযোজন করা হয়েছে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।আশা 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করি সম্মানিত শিক্ষকগণ পাঠটি উপস্থাপনের পূর্বে  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উল্লেখিত 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দেখে নেবেন।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F</a:t>
            </a:r>
            <a:r>
              <a:rPr lang="en-US" sz="37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বোতাম চেপে স্লাইড সো তে যাবেন</a:t>
            </a:r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শ্রেণিকক্ষে উপস্থাপনের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 পূর্বে পাঠ্য বই থেকে সংশ্লিষ্টপাঠটি </a:t>
            </a:r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ভালোভাবে 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আয়ত্ব করে নেওয়া যেতে পারে।  </a:t>
            </a:r>
            <a:endParaRPr lang="en-US" sz="37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8071" y="793119"/>
            <a:ext cx="8961120" cy="5171440"/>
            <a:chOff x="1447800" y="788097"/>
            <a:chExt cx="7467600" cy="4848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788097"/>
              <a:ext cx="7248525" cy="484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909638" y="1905000"/>
              <a:ext cx="1162445" cy="750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600" dirty="0">
                  <a:latin typeface="NikoshBAN" pitchFamily="2" charset="0"/>
                  <a:cs typeface="NikoshBAN" pitchFamily="2" charset="0"/>
                </a:rPr>
                <a:t>আলো</a:t>
              </a:r>
              <a:r>
                <a:rPr lang="bn-BD" sz="4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53275" y="3530025"/>
              <a:ext cx="1762125" cy="620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7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শর্করা</a:t>
              </a:r>
              <a:r>
                <a:rPr lang="bn-BD" sz="1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791200" y="5075366"/>
              <a:ext cx="1028861" cy="47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7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অক্সিজেন</a:t>
              </a:r>
              <a:r>
                <a:rPr lang="bn-BD" sz="27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47800" y="3112857"/>
              <a:ext cx="984778" cy="750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কার্বন ডাই </a:t>
              </a:r>
            </a:p>
            <a:p>
              <a:r>
                <a:rPr lang="bn-IN" sz="2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অক্সাইড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23329" y="4088777"/>
              <a:ext cx="632118" cy="47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7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bn-BD" sz="27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7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4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87" y="453458"/>
            <a:ext cx="9509760" cy="59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8425" y="5201920"/>
            <a:ext cx="3200400" cy="113657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IN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সালোকসংশ্লেষণের সম্পূর্ণ প্রকৃয়া। </a:t>
            </a:r>
            <a:endParaRPr lang="en-US" sz="2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4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:\IMAGE\Other image\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592382"/>
            <a:ext cx="3154094" cy="352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592382"/>
            <a:ext cx="2743200" cy="35278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188720" y="4389120"/>
            <a:ext cx="8869680" cy="1998344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algn="just"/>
            <a:r>
              <a:rPr lang="bn-IN" sz="41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সপুষ্পক উদ্ভিদের কোন কোন অংশে সালোকসংশ্লেষণ প্রক্রিয়া সম্পন্ন হয় এবং কোন কোন অংশে হয় না, তার একটি তালিকা তৈরী কর। </a:t>
            </a:r>
            <a:endParaRPr lang="en-US" sz="41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5747" y="238439"/>
            <a:ext cx="2042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1395664" y="528320"/>
            <a:ext cx="7132320" cy="731520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273849"/>
              </p:ext>
            </p:extLst>
          </p:nvPr>
        </p:nvGraphicFramePr>
        <p:xfrm>
          <a:off x="1280160" y="1869440"/>
          <a:ext cx="8321040" cy="5021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205"/>
                <a:gridCol w="3021875"/>
                <a:gridCol w="1554480"/>
                <a:gridCol w="1554480"/>
              </a:tblGrid>
              <a:tr h="1154176">
                <a:tc rowSpan="2">
                  <a:txBody>
                    <a:bodyPr/>
                    <a:lstStyle/>
                    <a:p>
                      <a:pPr algn="ctr"/>
                      <a:endParaRPr lang="bn-IN" sz="3400" dirty="0" smtClean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34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r>
                        <a:rPr lang="bn-IN" sz="3400" b="1" baseline="0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4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 rowSpan="2">
                  <a:txBody>
                    <a:bodyPr/>
                    <a:lstStyle/>
                    <a:p>
                      <a:pPr algn="ctr"/>
                      <a:endParaRPr lang="bn-IN" sz="3400" dirty="0" smtClean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34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উদ্ভিদের অংশ</a:t>
                      </a:r>
                      <a:r>
                        <a:rPr lang="bn-IN" sz="3400" b="1" baseline="0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4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 gridSpan="2">
                  <a:txBody>
                    <a:bodyPr/>
                    <a:lstStyle/>
                    <a:p>
                      <a:pPr algn="ctr"/>
                      <a:endParaRPr lang="bn-IN" sz="3400" dirty="0" smtClean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IN" sz="34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সালোকসংশ্লেষণ</a:t>
                      </a:r>
                      <a:endParaRPr lang="en-US" sz="34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17728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400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endParaRPr lang="en-US" sz="3400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400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হয় না </a:t>
                      </a:r>
                      <a:endParaRPr lang="en-US" sz="3400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bn-IN" sz="26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6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পাতা 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22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∙</a:t>
                      </a:r>
                      <a:endParaRPr lang="en-US" sz="22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bn-IN" sz="26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6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সবুজ, কচি কাণ্ড 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∙</a:t>
                      </a:r>
                      <a:endParaRPr lang="en-US" sz="22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bn-IN" sz="26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6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কাষ্ঠল</a:t>
                      </a:r>
                      <a:r>
                        <a:rPr lang="bn-IN" sz="2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, বাদামী কাণ্ড  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2200" b="1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∙</a:t>
                      </a:r>
                      <a:endParaRPr lang="en-US" sz="22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bn-IN" sz="26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6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2200" b="1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∙</a:t>
                      </a:r>
                      <a:endParaRPr lang="en-US" sz="22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bn-IN" sz="26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6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রঙিণ</a:t>
                      </a:r>
                      <a:r>
                        <a:rPr lang="bn-IN" sz="2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ফুল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2200" b="1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∙</a:t>
                      </a:r>
                      <a:endParaRPr lang="en-US" sz="22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</a:tr>
              <a:tr h="780288">
                <a:tc>
                  <a:txBody>
                    <a:bodyPr/>
                    <a:lstStyle/>
                    <a:p>
                      <a:pPr algn="ctr"/>
                      <a:r>
                        <a:rPr lang="bn-IN" sz="26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600" b="1" dirty="0">
                        <a:solidFill>
                          <a:srgbClr val="0099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 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endParaRPr lang="en-US" sz="2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9900"/>
                          </a:solidFill>
                          <a:latin typeface="NikoshBAN" pitchFamily="2" charset="0"/>
                          <a:cs typeface="NikoshBAN" pitchFamily="2" charset="0"/>
                        </a:rPr>
                        <a:t>∙</a:t>
                      </a:r>
                    </a:p>
                    <a:p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 marT="48768" marB="48768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57223" y="582200"/>
            <a:ext cx="5209200" cy="674905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algn="ctr"/>
            <a:r>
              <a:rPr lang="bn-IN" sz="3700" b="1" dirty="0">
                <a:latin typeface="NikoshBAN" pitchFamily="2" charset="0"/>
                <a:cs typeface="NikoshBAN" pitchFamily="2" charset="0"/>
              </a:rPr>
              <a:t>এবার আমরা উত্তরগুলো দেখে নেই।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1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762000"/>
            <a:ext cx="6126480" cy="212145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498" tIns="52249" rIns="104498" bIns="52249">
            <a:spAutoFit/>
          </a:bodyPr>
          <a:lstStyle/>
          <a:p>
            <a:pPr marL="653110" indent="-653110">
              <a:buFont typeface="Wingdings" panose="05000000000000000000" pitchFamily="2" charset="2"/>
              <a:buChar char="@"/>
            </a:pPr>
            <a:r>
              <a:rPr lang="bn-BD" sz="131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131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131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31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200400"/>
            <a:ext cx="8332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সালোকসংশ্লেষণের প্রয়োজনীয় উপাদানগুলো কী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898509" y="5651326"/>
            <a:ext cx="155448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84340" y="5651326"/>
            <a:ext cx="155448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98509" y="4145280"/>
            <a:ext cx="155448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0749" y="3982720"/>
            <a:ext cx="155448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6509" y="4145281"/>
            <a:ext cx="1097280" cy="87496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BD" sz="5000" dirty="0"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420" y="4440746"/>
            <a:ext cx="1005840" cy="81340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5883387"/>
            <a:ext cx="1097280" cy="81340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গ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410" y="5883387"/>
            <a:ext cx="1005840" cy="81340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ঘ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869" y="4145280"/>
            <a:ext cx="2286000" cy="951904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5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</a:t>
            </a:r>
            <a:endParaRPr lang="en-US" sz="550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2361" y="4145281"/>
            <a:ext cx="2144599" cy="113657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6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অভিস্রবণ </a:t>
            </a:r>
            <a:endParaRPr lang="en-US" sz="460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1760" y="5852161"/>
            <a:ext cx="2834640" cy="113657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6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শ্বসন</a:t>
            </a:r>
            <a:endParaRPr lang="en-US" sz="460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989" y="5856031"/>
            <a:ext cx="3519811" cy="113657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6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সালোকসংশ্লেষণ </a:t>
            </a:r>
            <a:endParaRPr lang="en-US" sz="460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80832" y="4126353"/>
            <a:ext cx="1554480" cy="1219199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0080" y="894081"/>
            <a:ext cx="9326880" cy="1367402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algn="just"/>
            <a:r>
              <a:rPr lang="bn-IN" sz="4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উদ্ভিদ মাটি থেকে মূলরোম দ্বারা কোন প্রক্রিয়ায় পানি পানি শোষণ করে</a:t>
            </a:r>
            <a:r>
              <a:rPr lang="bn-BD" sz="4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1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219200"/>
            <a:ext cx="54864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গুরুত্বপূর্ণ শব্দঃ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প্লাস্টিড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ক্লোরোপ্লাস্ট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পত্ররন্ধ্র</a:t>
            </a:r>
          </a:p>
        </p:txBody>
      </p:sp>
    </p:spTree>
    <p:extLst>
      <p:ext uri="{BB962C8B-B14F-4D97-AF65-F5344CB8AC3E}">
        <p14:creationId xmlns:p14="http://schemas.microsoft.com/office/powerpoint/2010/main" val="26508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792480" y="4114800"/>
            <a:ext cx="8961120" cy="2667000"/>
          </a:xfrm>
          <a:prstGeom prst="snip2Same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498" tIns="52249" rIns="104498" bIns="52249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48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স্থলজ উদ্ভিদের সালোকসংশ্লেষণে অভিস্রবন অপরিহার্য</a:t>
            </a:r>
            <a:r>
              <a:rPr lang="en-US" sz="48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480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IN" sz="48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800" dirty="0">
              <a:ln w="1143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83" descr="D:\image\Other image\k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2560"/>
            <a:ext cx="3474720" cy="380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7438" y="1045183"/>
            <a:ext cx="2389518" cy="844182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38139"/>
            <a:ext cx="10210800" cy="34910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04498" tIns="52249" rIns="104498" bIns="52249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11000" dirty="0"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bn-BD" sz="11000" b="1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সকলেই ভালো থেকো </a:t>
            </a:r>
          </a:p>
        </p:txBody>
      </p:sp>
    </p:spTree>
    <p:extLst>
      <p:ext uri="{BB962C8B-B14F-4D97-AF65-F5344CB8AC3E}">
        <p14:creationId xmlns:p14="http://schemas.microsoft.com/office/powerpoint/2010/main" val="11260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Borders\flower_bord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1795760" cy="764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1920" y="606298"/>
            <a:ext cx="2834640" cy="1425702"/>
          </a:xfrm>
          <a:prstGeom prst="rect">
            <a:avLst/>
          </a:prstGeom>
          <a:noFill/>
        </p:spPr>
        <p:txBody>
          <a:bodyPr wrap="none" lIns="104498" tIns="52249" rIns="104498" bIns="52249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6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60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3497077"/>
            <a:ext cx="8869680" cy="124429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bn-IN" sz="37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7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" y="5001767"/>
            <a:ext cx="9464040" cy="124429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bn-IN" sz="3700" b="1" dirty="0">
                <a:latin typeface="NikoshBAN" pitchFamily="2" charset="0"/>
                <a:cs typeface="NikoshBAN" pitchFamily="2" charset="0"/>
              </a:rPr>
              <a:t>জনাব সামসুদ্দিন আহমেদ </a:t>
            </a:r>
            <a:r>
              <a:rPr lang="bn-IN" sz="3700" b="1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700" b="1" dirty="0">
                <a:latin typeface="NikoshBAN" pitchFamily="2" charset="0"/>
                <a:cs typeface="NikoshBAN" pitchFamily="2" charset="0"/>
              </a:rPr>
              <a:t>, প্রভাষক, টিটিসি, কুমিল্লা</a:t>
            </a:r>
          </a:p>
          <a:p>
            <a:pPr algn="ctr"/>
            <a:r>
              <a:rPr lang="bn-IN" sz="3700" b="1" dirty="0">
                <a:latin typeface="NikoshBAN" pitchFamily="2" charset="0"/>
                <a:cs typeface="NikoshBAN" pitchFamily="2" charset="0"/>
              </a:rPr>
              <a:t>জনাব মোঃ খাদিজা ইয়াসমিন, সহকারি অধ্যাপক, টিটিসি, </a:t>
            </a:r>
            <a:r>
              <a:rPr lang="bn-IN" sz="3700" b="1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bn-IN" sz="3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" y="2194561"/>
            <a:ext cx="9235440" cy="136740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bn-IN" sz="41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1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.imgur.com/MyC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61175"/>
            <a:ext cx="10241280" cy="67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760" y="5201920"/>
            <a:ext cx="3931920" cy="83179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lvl="0"/>
            <a:r>
              <a:rPr lang="en-US" sz="11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1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1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11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0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010" y="3867963"/>
            <a:ext cx="5931580" cy="2937063"/>
          </a:xfrm>
          <a:prstGeom prst="rect">
            <a:avLst/>
          </a:prstGeom>
          <a:noFill/>
          <a:ln>
            <a:noFill/>
          </a:ln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bn-BD" sz="4600" dirty="0">
                <a:latin typeface="NikoshBAN" pitchFamily="2" charset="0"/>
                <a:cs typeface="NikoshBAN" pitchFamily="2" charset="0"/>
              </a:rPr>
              <a:t>পরিমলেশ </a:t>
            </a:r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4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6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600" dirty="0">
                <a:latin typeface="NikoshBAN" pitchFamily="2" charset="0"/>
                <a:cs typeface="NikoshBAN" pitchFamily="2" charset="0"/>
              </a:rPr>
              <a:t>ইকবাল হাই স্কুল,দিনাজপুর</a:t>
            </a:r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600" dirty="0" smtClean="0">
                <a:latin typeface="NikoshBAN" pitchFamily="2" charset="0"/>
                <a:cs typeface="NikoshBAN" pitchFamily="2" charset="0"/>
              </a:rPr>
              <a:t>মো-০১৯৬-৭২০১৯৯</a:t>
            </a:r>
            <a:r>
              <a:rPr lang="bn-BD" sz="4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2320" y="4107689"/>
            <a:ext cx="2011680" cy="73646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BD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0" dirty="0"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r>
              <a:rPr lang="bn-BD" sz="41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9988" y="894081"/>
            <a:ext cx="1900602" cy="8749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04498" tIns="52249" rIns="104498" bIns="52249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5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3640" y="5336495"/>
            <a:ext cx="3990110" cy="81340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IN" sz="4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6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4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2240" y="6041200"/>
            <a:ext cx="3761510" cy="73646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IN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0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মিনিট।</a:t>
            </a:r>
            <a:endParaRPr lang="en-US" sz="4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5120" y="4779642"/>
            <a:ext cx="2468880" cy="73646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IN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BD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E:\Images\Pari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79" y="1600200"/>
            <a:ext cx="1628395" cy="180854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:\New folder\ceiling_fan_cloc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30" y="316147"/>
            <a:ext cx="3781633" cy="302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406400"/>
            <a:ext cx="4663440" cy="2844800"/>
          </a:xfrm>
          <a:prstGeom prst="rect">
            <a:avLst/>
          </a:prstGeom>
        </p:spPr>
      </p:pic>
      <p:pic>
        <p:nvPicPr>
          <p:cNvPr id="2050" name="Picture 2" descr="D:\image\ggif-image\animated-baby-image-000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44" y="3431707"/>
            <a:ext cx="4058532" cy="35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4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" b="46934"/>
          <a:stretch/>
        </p:blipFill>
        <p:spPr>
          <a:xfrm>
            <a:off x="731520" y="2111326"/>
            <a:ext cx="5519652" cy="325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0533" y="929345"/>
            <a:ext cx="4920660" cy="597961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সেই শক্তি কিভাবে পেয়ে থাকে?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98" y="1881750"/>
            <a:ext cx="3703849" cy="24021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92114" y="5689601"/>
            <a:ext cx="8971447" cy="874960"/>
          </a:xfrm>
          <a:prstGeom prst="rect">
            <a:avLst/>
          </a:prstGeom>
        </p:spPr>
        <p:txBody>
          <a:bodyPr wrap="none" lIns="104498" tIns="52249" rIns="104498" bIns="52249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5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খাদ্য তৈরীর এই প্রক্রিয়াকে কি বলে?</a:t>
            </a:r>
          </a:p>
        </p:txBody>
      </p:sp>
      <p:pic>
        <p:nvPicPr>
          <p:cNvPr id="10" name="Picture 2" descr="C:\Users\DOEL\Desktop\su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837901"/>
            <a:ext cx="1578398" cy="1299092"/>
          </a:xfrm>
          <a:prstGeom prst="ellipse">
            <a:avLst/>
          </a:prstGeom>
          <a:ln w="76200"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72702">
            <a:off x="21869" y="2032579"/>
            <a:ext cx="9141642" cy="2121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4498" tIns="52249" rIns="104498" bIns="52249" rtlCol="0">
            <a:spAutoFit/>
            <a:scene3d>
              <a:camera prst="perspectiveContrastingLeftFacing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BD" sz="131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সালোকসংশ্লেষণ</a:t>
            </a:r>
            <a:endParaRPr lang="en-US" sz="131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1" y="2357121"/>
            <a:ext cx="10311879" cy="3644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4498" tIns="52249" rIns="104498" bIns="52249" rtlCol="0">
            <a:spAutoFit/>
          </a:bodyPr>
          <a:lstStyle/>
          <a:p>
            <a:pPr marL="522488" indent="-522488">
              <a:buFont typeface="Wingdings" pitchFamily="2" charset="2"/>
              <a:buChar char="v"/>
            </a:pPr>
            <a:r>
              <a:rPr lang="bn-BD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600" dirty="0">
                <a:latin typeface="NikoshBAN" pitchFamily="2" charset="0"/>
                <a:cs typeface="NikoshBAN" pitchFamily="2" charset="0"/>
              </a:rPr>
              <a:t>সালোকসংশ্লেষণ </a:t>
            </a:r>
            <a:r>
              <a:rPr lang="bn-IN" sz="4600" dirty="0" smtClean="0"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পারবে </a:t>
            </a:r>
            <a:endParaRPr lang="bn-BD" sz="4600" dirty="0">
              <a:latin typeface="NikoshBAN" pitchFamily="2" charset="0"/>
              <a:cs typeface="NikoshBAN" pitchFamily="2" charset="0"/>
            </a:endParaRPr>
          </a:p>
          <a:p>
            <a:pPr marL="522488" indent="-522488">
              <a:buFont typeface="Wingdings" pitchFamily="2" charset="2"/>
              <a:buChar char="v"/>
            </a:pPr>
            <a:r>
              <a:rPr lang="bn-BD" sz="4600" dirty="0">
                <a:latin typeface="NikoshBAN" pitchFamily="2" charset="0"/>
                <a:cs typeface="NikoshBAN" pitchFamily="2" charset="0"/>
              </a:rPr>
              <a:t> সালোকসংশ্লেষণ প্রক্রিয়ায় </a:t>
            </a:r>
            <a:r>
              <a:rPr lang="bn-IN" sz="4600" dirty="0">
                <a:latin typeface="NikoshBAN" pitchFamily="2" charset="0"/>
                <a:cs typeface="NikoshBAN" pitchFamily="2" charset="0"/>
              </a:rPr>
              <a:t>প্রয়োজনীয় উপাদানগুলোর </a:t>
            </a:r>
            <a:endParaRPr lang="bn-BD" sz="4600" dirty="0">
              <a:latin typeface="NikoshBAN" pitchFamily="2" charset="0"/>
              <a:cs typeface="NikoshBAN" pitchFamily="2" charset="0"/>
            </a:endParaRPr>
          </a:p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600" dirty="0">
                <a:latin typeface="NikoshBAN" pitchFamily="2" charset="0"/>
                <a:cs typeface="NikoshBAN" pitchFamily="2" charset="0"/>
              </a:rPr>
              <a:t>নাম উল্লেখ </a:t>
            </a:r>
            <a:r>
              <a:rPr lang="bn-BD" sz="46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4600" dirty="0">
              <a:latin typeface="NikoshBAN" pitchFamily="2" charset="0"/>
              <a:cs typeface="NikoshBAN" pitchFamily="2" charset="0"/>
            </a:endParaRPr>
          </a:p>
          <a:p>
            <a:pPr marL="522488" indent="-522488">
              <a:buFont typeface="Wingdings" pitchFamily="2" charset="2"/>
              <a:buChar char="v"/>
            </a:pPr>
            <a:r>
              <a:rPr lang="bn-BD" sz="4600" dirty="0">
                <a:latin typeface="NikoshBAN" pitchFamily="2" charset="0"/>
                <a:cs typeface="NikoshBAN" pitchFamily="2" charset="0"/>
              </a:rPr>
              <a:t> সালোকসংশ্লেষণে ক্লোরোফিল এবং আলোর ভূমিকা </a:t>
            </a:r>
          </a:p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      ব্যাখ্যা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161" y="906465"/>
            <a:ext cx="5457053" cy="87496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BD" sz="5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5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4563" y="228600"/>
            <a:ext cx="1909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318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201" y="243840"/>
            <a:ext cx="9293652" cy="813405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BD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bn-IN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ের জন্য প্রয়োজনীয় উপাদান সমূহঃ</a:t>
            </a:r>
            <a:endParaRPr lang="en-US" sz="4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" y="2698654"/>
            <a:ext cx="1711448" cy="813405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marL="326555" indent="-326555">
              <a:buFont typeface="Wingdings" pitchFamily="2" charset="2"/>
              <a:buChar char="Ø"/>
            </a:pPr>
            <a:r>
              <a:rPr lang="bn-IN" sz="4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পাতা </a:t>
            </a:r>
            <a:endParaRPr lang="en-US" sz="4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498" y="1513117"/>
            <a:ext cx="1980752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marL="326555" indent="-326555">
              <a:buFont typeface="Wingdings" pitchFamily="2" charset="2"/>
              <a:buChar char="Ø"/>
            </a:pPr>
            <a:r>
              <a:rPr lang="bn-IN" sz="4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সূর্যরশ্মি </a:t>
            </a:r>
            <a:endParaRPr lang="en-US" sz="4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" y="4877618"/>
            <a:ext cx="3221476" cy="8749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marL="326555" indent="-326555">
              <a:buFont typeface="Wingdings" pitchFamily="2" charset="2"/>
              <a:buChar char="Ø"/>
            </a:pPr>
            <a:r>
              <a:rPr lang="bn-IN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ক্লোরোপ্লাস্ট  </a:t>
            </a:r>
            <a:endParaRPr lang="en-US" sz="5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E:\Images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43" y="2698654"/>
            <a:ext cx="1247866" cy="10566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Images\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4692672"/>
            <a:ext cx="1371600" cy="1190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:\TTCR-1\Nilphamari_2nd_Batch\ICT_5_Nilphamary\sol09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230809"/>
            <a:ext cx="1463039" cy="11263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0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294260"/>
            <a:ext cx="10384972" cy="1813678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endParaRPr lang="bn-IN" sz="37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2488" indent="-522488">
              <a:buFont typeface="Wingdings" pitchFamily="2" charset="2"/>
              <a:buChar char="Ø"/>
            </a:pPr>
            <a:endParaRPr lang="bn-IN" sz="37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3" name="Picture 6" descr="F:\Image\Image\I S\Other image\images (44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345400"/>
            <a:ext cx="2834640" cy="3083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Subject image\i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01" y="1345401"/>
            <a:ext cx="2871252" cy="3083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Images\stomata lea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345399"/>
            <a:ext cx="2834641" cy="3206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" y="293549"/>
            <a:ext cx="10241280" cy="674905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algn="ctr"/>
            <a:r>
              <a:rPr lang="bn-IN" sz="3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পাতাকে যে কারণে সালোকসংশ্লেষণের প্রধান স্থানরূপে গণ্য করা হয়-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7863" y="4714240"/>
            <a:ext cx="2086550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4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চ্যাপ্টা পাতা</a:t>
            </a:r>
            <a:endParaRPr lang="en-US" sz="4100" dirty="0"/>
          </a:p>
        </p:txBody>
      </p:sp>
      <p:sp>
        <p:nvSpPr>
          <p:cNvPr id="8" name="Rectangle 7"/>
          <p:cNvSpPr/>
          <p:nvPr/>
        </p:nvSpPr>
        <p:spPr>
          <a:xfrm>
            <a:off x="8595360" y="4714239"/>
            <a:ext cx="2086550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4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চ্যাপ্টা পাতা</a:t>
            </a:r>
            <a:endParaRPr lang="en-US" sz="4100" dirty="0"/>
          </a:p>
        </p:txBody>
      </p:sp>
      <p:sp>
        <p:nvSpPr>
          <p:cNvPr id="9" name="Rectangle 8"/>
          <p:cNvSpPr/>
          <p:nvPr/>
        </p:nvSpPr>
        <p:spPr>
          <a:xfrm>
            <a:off x="4773691" y="4725850"/>
            <a:ext cx="2003194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4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ক্লোরোপ্লাস্ট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4329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647</Words>
  <Application>Microsoft Office PowerPoint</Application>
  <PresentationFormat>Custom</PresentationFormat>
  <Paragraphs>132</Paragraphs>
  <Slides>19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Aloka Ghosh</dc:creator>
  <cp:lastModifiedBy>Iqbal high school</cp:lastModifiedBy>
  <cp:revision>175</cp:revision>
  <dcterms:created xsi:type="dcterms:W3CDTF">2006-08-16T00:00:00Z</dcterms:created>
  <dcterms:modified xsi:type="dcterms:W3CDTF">2016-08-09T10:01:17Z</dcterms:modified>
</cp:coreProperties>
</file>