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63" r:id="rId3"/>
    <p:sldId id="264" r:id="rId4"/>
    <p:sldId id="277" r:id="rId5"/>
    <p:sldId id="273" r:id="rId6"/>
    <p:sldId id="275" r:id="rId7"/>
    <p:sldId id="265" r:id="rId8"/>
    <p:sldId id="258" r:id="rId9"/>
    <p:sldId id="268" r:id="rId10"/>
    <p:sldId id="257" r:id="rId11"/>
    <p:sldId id="261" r:id="rId12"/>
    <p:sldId id="278" r:id="rId13"/>
    <p:sldId id="274" r:id="rId14"/>
    <p:sldId id="281" r:id="rId15"/>
    <p:sldId id="262" r:id="rId16"/>
    <p:sldId id="279" r:id="rId17"/>
    <p:sldId id="272" r:id="rId18"/>
    <p:sldId id="284" r:id="rId19"/>
    <p:sldId id="271" r:id="rId20"/>
    <p:sldId id="260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43" autoAdjust="0"/>
  </p:normalViewPr>
  <p:slideViewPr>
    <p:cSldViewPr>
      <p:cViewPr>
        <p:scale>
          <a:sx n="68" d="100"/>
          <a:sy n="68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91CEA-5594-4F00-AACF-CFE1EDE0AE98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17E6-5407-44D2-94EC-4CEEDF9D8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9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bn-IN" baseline="0" smtClean="0">
                <a:latin typeface="NikoshBAN" pitchFamily="2" charset="0"/>
                <a:cs typeface="NikoshBAN" pitchFamily="2" charset="0"/>
              </a:rPr>
              <a:t>পরীক্ষাটি দলীয়ভাবে করা সম্ভব না হলে প্রদর্শনের মাধ্যমে করা যেতে পারে-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এই পরীক্ষাটির উপকরণ সংগ্রহে প্রয়োজনে শিক্ষার্থীদের সহায়তা নেওয়া যেতে পারে।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এই পরীক্ষাটি দেখানোর পূর্বে যন্ত্রপাতি শিক্ষক সেট করবেন। ক্লাসে যাওয়ার পর শিক্ষার্থীদের পরীক্ষালব্ধ ফলাফল পর্যবেক্ষণ করে খাতায় লিখতে বলা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যন্ত্রপাতিগুলোকে চিত্রের মত করে সেটিং করতে বলা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3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কাজের মাধ্যমে শিক্ষার্থীদের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শিখনফল অর্জিত হলো কি-না  তা যাচাই করার চেষ্টা করা  হয়েছে। </a:t>
            </a:r>
            <a:r>
              <a:rPr lang="bn-BD" baseline="0" dirty="0" smtClean="0"/>
              <a:t>এখানে শিক্ষার্থীদেরকে ২ জনের দলে ভাগ করে নিতে পারেন।</a:t>
            </a:r>
          </a:p>
          <a:p>
            <a:r>
              <a:rPr lang="bn-IN" dirty="0" smtClean="0"/>
              <a:t>বোর্ডে</a:t>
            </a:r>
            <a:r>
              <a:rPr lang="bn-IN" baseline="0" dirty="0" smtClean="0"/>
              <a:t> </a:t>
            </a:r>
            <a:r>
              <a:rPr lang="bn-IN" dirty="0" smtClean="0"/>
              <a:t>উত্তরগুলো </a:t>
            </a:r>
            <a:r>
              <a:rPr lang="bn-IN" baseline="0" dirty="0" smtClean="0"/>
              <a:t>লিখে দিয়ে </a:t>
            </a:r>
            <a:r>
              <a:rPr lang="bn-IN" dirty="0" smtClean="0"/>
              <a:t>শিক্ষার্থীদের উত্তরগুলোর সাথে মিলি্যে</a:t>
            </a:r>
            <a:r>
              <a:rPr lang="bn-IN" baseline="0" dirty="0" smtClean="0"/>
              <a:t> নিতে বলা যেতে পারে। </a:t>
            </a:r>
          </a:p>
          <a:p>
            <a:r>
              <a:rPr lang="bn-IN" baseline="0" dirty="0" smtClean="0"/>
              <a:t>সাবধানতার সাথে </a:t>
            </a:r>
            <a:r>
              <a:rPr lang="bn-BD" baseline="0" dirty="0" smtClean="0"/>
              <a:t>প্রতিটি ধাপে শিক্ষার্থীদের সাহায্য ক</a:t>
            </a:r>
            <a:r>
              <a:rPr lang="bn-IN" baseline="0" dirty="0" smtClean="0"/>
              <a:t>রা </a:t>
            </a:r>
            <a:r>
              <a:rPr lang="bn-BD" baseline="0" dirty="0" smtClean="0"/>
              <a:t> </a:t>
            </a:r>
            <a:r>
              <a:rPr lang="bn-IN" baseline="0" dirty="0" smtClean="0"/>
              <a:t>যেতে </a:t>
            </a:r>
            <a:r>
              <a:rPr lang="bn-BD" baseline="0" dirty="0" smtClean="0"/>
              <a:t>পারে।</a:t>
            </a:r>
          </a:p>
          <a:p>
            <a:r>
              <a:rPr lang="bn-BD" baseline="0" dirty="0" smtClean="0"/>
              <a:t>তবে এক্ষেত্রে ধাপগুলোর নাম সরাসরি না বলে প্রশ্নোত্তরের মাধ্যমে ব</a:t>
            </a:r>
            <a:r>
              <a:rPr lang="bn-IN" baseline="0" dirty="0" smtClean="0"/>
              <a:t>লা যেতে</a:t>
            </a:r>
            <a:r>
              <a:rPr lang="bn-BD" baseline="0" dirty="0" smtClean="0"/>
              <a:t> পারে।</a:t>
            </a:r>
            <a:endParaRPr lang="en-US" dirty="0" smtClean="0"/>
          </a:p>
          <a:p>
            <a:r>
              <a:rPr lang="bn-IN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3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IN" sz="12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মূল্যায়নের উদ্দেশ্যে এই স্লাইডটি রাখা হয়েছে। </a:t>
            </a:r>
            <a:endParaRPr lang="bn-IN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উত্তরঃ গ্লুকোজ/শর্করা ও অক্সিজেন।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উত্তরঃ কারণ এ প্রক্রিয়ায় প্রয়োজনীয় শক্তি সূর্যালোক থেকে আসে।</a:t>
            </a:r>
            <a:endParaRPr lang="en-US" sz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82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বোর্ডের লিখা মুছে  শিক্ষার্থীদের সুস্বাস্থ্য কামনা করে ধন্যবাদ দিয়ে শ্রেণিকক্ষ ত্যাগ ক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 যেতে</a:t>
            </a:r>
            <a:r>
              <a:rPr lang="bn-IN" dirty="0" smtClean="0"/>
              <a:t> পারে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 প্রশ্ন</a:t>
            </a:r>
            <a:r>
              <a:rPr lang="bn-IN" baseline="0" dirty="0" smtClean="0"/>
              <a:t> করা যেতে পারে, </a:t>
            </a:r>
            <a:r>
              <a:rPr lang="bn-IN" dirty="0" smtClean="0"/>
              <a:t>ভিডিও চিত্রের গাছগুলো</a:t>
            </a:r>
            <a:r>
              <a:rPr lang="bn-IN" baseline="0" dirty="0" smtClean="0"/>
              <a:t> </a:t>
            </a:r>
            <a:r>
              <a:rPr lang="bn-IN" dirty="0" smtClean="0"/>
              <a:t>এদিক সেদিক</a:t>
            </a:r>
            <a:r>
              <a:rPr lang="bn-IN" baseline="0" dirty="0" smtClean="0"/>
              <a:t> কেন দুলছিল 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পাঠ ঘোষণার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উদ্দেশ্যে এধরনের ছবি দেখানোর ব্যবস্থা করা  যেতে পারে।তবে সরাসরি কোনো কিছু বলে না দিয়ে তাদেরকে সহায়তা করলে ভাল হয়।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6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এই স্লাইডটি পাঠ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ঘোষণার জন্য রাখা হয়েছে। নিম্নলিখিত প্রশ্ন-উত্তরের সাহায্যে বা অন্যকোন দৃশ্যকল্পের সাহায্য নেওয়া যেতে পারে। 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 চিত্রটি দেখিয়ে প্রশ্ন করা যেতে পারে এই চিত্র দ্বারা তোমরা কি বুঝতে পারছ?</a:t>
            </a:r>
          </a:p>
          <a:p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সম্ভাব্য উত্তর আসতে পারে-”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উদ্ভিদের কার্বনডাই অক্সাইড গ্রহণ এবং অক্সিজেন ত্যাগ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উদ্ভিদের কার্বনডাই অক্সাইড গ্রহণ এবং অক্সিজেন ত্যাগ</a:t>
            </a:r>
            <a:r>
              <a:rPr lang="bn-IN" sz="1200" b="1" dirty="0" smtClean="0">
                <a:latin typeface="NikoshBAN" pitchFamily="2" charset="0"/>
                <a:cs typeface="NikoshBAN" pitchFamily="2" charset="0"/>
              </a:rPr>
              <a:t> এই প্রকৃয়াটিকে আমরা কি বলতে পারি?  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baseline="0" dirty="0" smtClean="0">
                <a:latin typeface="NikoshBAN" pitchFamily="2" charset="0"/>
                <a:cs typeface="NikoshBAN" pitchFamily="2" charset="0"/>
              </a:rPr>
              <a:t>এভাবে প্রশ্নের সাহায্যে শিক্ষার্থীদের উত্তরের মাধ্যমে পাঠ ঘোষণা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শেষে </a:t>
            </a:r>
            <a:r>
              <a:rPr lang="bn-IN" baseline="0" dirty="0" smtClean="0"/>
              <a:t>কাঙ্খিত </a:t>
            </a:r>
            <a:r>
              <a:rPr lang="bn-BD" baseline="0" dirty="0" smtClean="0"/>
              <a:t>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এই চিত্রের মাধ্যমে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সালোকসংশ্লেষণের প্রকৃয়াটিকে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শিক্ষার্থীদেরকে বর্ণনা করার জন্য বলা যেতে পারে। যথার্থ উত্তরের জন্য শিক্ষার্থীদের সাহায্য করা যায় যা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থেকে আজকের পাঠের প্রথম শিখনফল অর্জিত হতে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স্লাইডে আজকের পাঠের</a:t>
            </a:r>
            <a:r>
              <a:rPr lang="bn-IN" sz="1200" b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দ্বিতীয় শিখনফল অর্জনের জন্য চেষ্টা করা হয়েছে। </a:t>
            </a:r>
            <a:endParaRPr lang="bn-IN" sz="1200" b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IN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বিক্রিয়াটির</a:t>
            </a:r>
            <a:r>
              <a:rPr lang="bn-IN" sz="1200" b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বর্ণনা শিক্ষার্থীদের কাছে জানতে চাওয়া যেতে পারে। তাদের সহায়তার জন্য বলা যেতে পারে-</a:t>
            </a:r>
            <a:r>
              <a:rPr lang="en-US" sz="1200" b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সালোকসংশ্লেষণের সময় বায়ুমণ্ডলের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কার্বন ডাই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অক্সাইড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পত্ররন্ধ্রের ভিতর দিয়ে পাতায় প্রবেশ করে। তারপর সূর্যালোকের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উপস্থিতিতে ক্লোরোফিলের সাহায্যে পানি ও কার্বন ডাই-অক্সাইডের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বিক্রিয়া ঘটে ও শর্করা উৎপন্ন হয়।</a:t>
            </a:r>
            <a:endParaRPr lang="en-US" sz="1200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2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1200" b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</a:t>
            </a:r>
            <a:r>
              <a:rPr lang="bn-IN" sz="1200" b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তৃতীয় শিখনফল অর্জনের জন্য চেষ্টা করা হয়েছে।  </a:t>
            </a:r>
            <a:endParaRPr lang="bn-IN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সালোকসংশ্লেষণের  পর্যায়</a:t>
            </a:r>
            <a:r>
              <a:rPr lang="bn-IN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শিক্ষার্থীদের ব্যাখ্যা করতে বলা যেতে পারে। প্রয়োজনে তাদের সাহায্য করা যায়। 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IN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প্রক্রিয়াটি দুটি পৃথক প</a:t>
            </a: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র্যায়</a:t>
            </a:r>
            <a:r>
              <a:rPr lang="bn-IN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 সম্পন্ন হয়।</a:t>
            </a:r>
          </a:p>
          <a:p>
            <a:r>
              <a:rPr lang="bn-IN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আলোক পর্যায়       ও	</a:t>
            </a:r>
          </a:p>
          <a:p>
            <a:r>
              <a:rPr lang="bn-IN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অন্ধকার  পর্যায়।</a:t>
            </a:r>
          </a:p>
          <a:p>
            <a:r>
              <a:rPr lang="bn-IN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 ও</a:t>
            </a:r>
            <a:r>
              <a:rPr lang="bn-IN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bn-IN" sz="12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উদ্ভিদের গ্যাসীয় বিনিময় ব্যাখ্যা করতে বলা যায়। 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IN" dirty="0" smtClean="0"/>
              <a:t>১,২ও</a:t>
            </a:r>
            <a:r>
              <a:rPr lang="bn-IN" baseline="0" dirty="0" smtClean="0"/>
              <a:t> ৩ নং </a:t>
            </a:r>
            <a:r>
              <a:rPr lang="bn-BD" dirty="0" smtClean="0"/>
              <a:t> শিখনফল অর্জিত হলো কি-না তা যাচাইএর উদ্দেশ্যে একক কাজের ব্যবস্থা করা যেতে পারে।</a:t>
            </a:r>
            <a:endParaRPr lang="bn-IN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n-BD" dirty="0" smtClean="0"/>
              <a:t>প্রতিটি প্রশ্নের সম্ভাব্য উত্তর বোর্ডে লিখে দিয়ে তাদের উত্তরের সাথে মিলিয়ে নিতে বল</a:t>
            </a:r>
            <a:r>
              <a:rPr lang="bn-IN" dirty="0" smtClean="0"/>
              <a:t>া</a:t>
            </a:r>
            <a:r>
              <a:rPr lang="bn-IN" baseline="0" dirty="0" smtClean="0"/>
              <a:t> যেতে</a:t>
            </a:r>
            <a:r>
              <a:rPr lang="bn-BD" dirty="0" smtClean="0"/>
              <a:t> পারে। প্রয়োজনে শিক্ষার্</a:t>
            </a:r>
            <a:r>
              <a:rPr lang="bn-IN" dirty="0" smtClean="0"/>
              <a:t>থী</a:t>
            </a:r>
            <a:r>
              <a:rPr lang="bn-BD" dirty="0" smtClean="0"/>
              <a:t>রা</a:t>
            </a:r>
            <a:r>
              <a:rPr lang="bn-IN" dirty="0" smtClean="0"/>
              <a:t> খাতায়</a:t>
            </a:r>
            <a:r>
              <a:rPr lang="bn-BD" dirty="0" smtClean="0"/>
              <a:t> লিখে নিতে পা</a:t>
            </a:r>
            <a:r>
              <a:rPr lang="bn-IN" dirty="0" smtClean="0"/>
              <a:t>রে</a:t>
            </a:r>
            <a:r>
              <a:rPr lang="bn-BD" dirty="0" smtClean="0"/>
              <a:t>।</a:t>
            </a:r>
            <a:endParaRPr lang="en-US" dirty="0" smtClean="0"/>
          </a:p>
          <a:p>
            <a:r>
              <a:rPr lang="bn-IN" dirty="0" smtClean="0"/>
              <a:t>	কারণ হিসাবে </a:t>
            </a:r>
            <a:r>
              <a:rPr lang="bn-IN" baseline="0" dirty="0" smtClean="0"/>
              <a:t>যথাযথ ব্যাখ্যা প্রদানের মাধ্যমে সহায়তা করা যেতে পারে।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17E6-5407-44D2-94EC-4CEEDF9D80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6360E-70E9-46F4-BE82-83927BF5A1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E2AD-9199-4595-AF18-AE6D3D38D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949" y="609600"/>
            <a:ext cx="6609502" cy="1323439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0772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আশা করি সম্মানিত শিক্ষকগণ পাঠটি উপস্থাপনের পূর্বে  উল্লেখিত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বোতাম চেপে স্লাইড সো তে যাবেন।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শ্রেণিকক্ষে উপস্থাপনের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পূর্বে পাঠ্য বই থেকে সংশ্লিষ্টপাঠটি ভালোভাবে আয়ত্ব করে নেওয়া যেতে পারে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0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7" y="1023078"/>
            <a:ext cx="6507053" cy="583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185410" y="2441882"/>
            <a:ext cx="1477328" cy="95410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কার্বন ডাই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86203" y="4701394"/>
            <a:ext cx="1046440" cy="7216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অক্সি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9786" y="2680388"/>
            <a:ext cx="143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548095" y="4447163"/>
            <a:ext cx="1477328" cy="118334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কার্বন ডাই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অক্সাইড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1667" y="360148"/>
            <a:ext cx="1685058" cy="66293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324971"/>
            <a:ext cx="381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সালোকসংশ্লেষণের  পর্যায়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0" y="264416"/>
            <a:ext cx="943534" cy="1030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71" y="1455986"/>
            <a:ext cx="2600325" cy="371475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Horizontal Scroll 3"/>
          <p:cNvSpPr/>
          <p:nvPr/>
        </p:nvSpPr>
        <p:spPr>
          <a:xfrm>
            <a:off x="762000" y="22185"/>
            <a:ext cx="7696200" cy="1322121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1 boy thinkin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877977"/>
            <a:ext cx="2590800" cy="220865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28700" y="201306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কী ঘটছে এবং কেন ঘটছে</a:t>
            </a:r>
            <a:endParaRPr kumimoji="0" lang="en-US" sz="4800" b="1" i="0" u="none" strike="noStrike" kern="1200" normalizeH="0" baseline="0" noProof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zeichen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04800"/>
            <a:ext cx="914400" cy="1224643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2898071" y="4267200"/>
            <a:ext cx="2435929" cy="90353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1040846" cy="26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5181600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মোমবাতিটি জ্বলে থাকার কারণ ব্যাখ্যা কর। </a:t>
            </a:r>
            <a:endParaRPr kumimoji="0" lang="en-US" sz="48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50" name="Picture 2" descr="H:\im\Animated\thCandle20burning-2.gif~c10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74710"/>
            <a:ext cx="952500" cy="219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7697" y="640067"/>
            <a:ext cx="307968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 উপকরণঃ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966" y="1345030"/>
            <a:ext cx="210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µ"/>
            </a:pPr>
            <a:r>
              <a:rPr lang="bn-IN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বিকার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6826" y="1183876"/>
            <a:ext cx="208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একটি ফানেল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8460" y="2780286"/>
            <a:ext cx="253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টেস্ট টিউব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966" y="2961656"/>
            <a:ext cx="142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7896" y="455859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সতেজ জলজ হাইড্রিলা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876" y="4820205"/>
            <a:ext cx="183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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দিয়াশালাই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5" y="5551140"/>
            <a:ext cx="1457007" cy="938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41" y="3616926"/>
            <a:ext cx="742951" cy="100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E:\Images\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0518"/>
            <a:ext cx="1117600" cy="1139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35" y="3303506"/>
            <a:ext cx="1045522" cy="124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 descr="E:\Images\Science\Bik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41" y="1868250"/>
            <a:ext cx="1060450" cy="10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27" y="1805686"/>
            <a:ext cx="1000125" cy="83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67210" y="76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সালোকসংশ্লেষণে অক্সিজেন নির্গমণ পরীক্ষাঃ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28600"/>
            <a:ext cx="2089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u="sng" dirty="0" smtClean="0"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bn-IN" sz="4000" u="sng" dirty="0" smtClean="0">
                <a:latin typeface="NikoshBAN" pitchFamily="2" charset="0"/>
                <a:cs typeface="NikoshBAN" pitchFamily="2" charset="0"/>
              </a:rPr>
              <a:t>ধারা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বিকারটির দুই-তৃতীয়াংশ পানি  দ্বারা পূর্ণ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039" y="179216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হাইড্রিলাগুলোকে বিকারের পানিতে রাখ।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363446"/>
            <a:ext cx="6025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Ä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বিকারের পানিতে হাইড্রিলাগুলোকে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ফানেল  দিয়ে এমনভাবে ঢেকে দাও যাতে উদ্ভিদগুলোর কান্ডগুলো  ফানেলের নলের উপরের দিকে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Images\Science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47" y="957145"/>
            <a:ext cx="902831" cy="10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Images\Science\plant_hydri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35659" y="1680514"/>
            <a:ext cx="489533" cy="5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399" y="3748441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বিকারে আরও পানি ঢালো যাতে ফানেলের নলটি সম্পুর্ণভাবে পানিতে ডুবে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94" y="3689126"/>
            <a:ext cx="722238" cy="80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399" y="616202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এরপর সবকিছুকে সূর্যালোকে রাখ।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eflection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3884" y="5782566"/>
            <a:ext cx="1245239" cy="1075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914399" y="4912363"/>
            <a:ext cx="641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Ä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টেস্টটিউবটি পানি দিয়ে পূর্ণ করে বৃদ্ধাঙ্গুল দিয়ে বন্ধ করে ফানেলের উপর উল্টিয়ে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328449" cy="112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48" y="2239155"/>
            <a:ext cx="828675" cy="13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1255"/>
            <a:ext cx="6787933" cy="48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1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609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সালোকসংশ্লেষণে অক্সিজেন নির্গমণ পরীক্ষাঃ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068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1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803" y="1406095"/>
            <a:ext cx="37224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পর্যবেক্ষণ ও উপাত্ত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95941"/>
              </p:ext>
            </p:extLst>
          </p:nvPr>
        </p:nvGraphicFramePr>
        <p:xfrm>
          <a:off x="702717" y="2286000"/>
          <a:ext cx="7239000" cy="41910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778087"/>
                <a:gridCol w="2124419"/>
                <a:gridCol w="2336494"/>
              </a:tblGrid>
              <a:tr h="761999">
                <a:tc gridSpan="3"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</a:t>
                      </a:r>
                      <a:r>
                        <a:rPr lang="bn-IN" sz="240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</a:t>
                      </a:r>
                      <a:r>
                        <a:rPr lang="bn-BD" sz="3600" b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BD" sz="3600" b="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তালিকা</a:t>
                      </a:r>
                      <a:endParaRPr lang="en-US" sz="36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1">
                <a:tc>
                  <a:txBody>
                    <a:bodyPr/>
                    <a:lstStyle/>
                    <a:p>
                      <a:pPr algn="just"/>
                      <a:r>
                        <a:rPr lang="bn-IN" sz="2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দিয়াশালাইয়ের</a:t>
                      </a:r>
                      <a:r>
                        <a:rPr lang="bn-IN" sz="2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একটি নিবন্ত কাঠি টেস্টটিউবের মুখে প্রবেশ করাও।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bn-IN" sz="2400" baseline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2400" baseline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IN" sz="2400" baseline="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E:\Images\Science\BurningSplint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50" y="4488210"/>
            <a:ext cx="914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057400" y="528933"/>
            <a:ext cx="19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 নিজে জ্বলে না কিন্তু অপর বস্তুকে জ্বলতে সাহায্য করে।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96400" y="575099"/>
            <a:ext cx="1527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কাঠিটি উজ্জ্বল শিখাসহ জ্বলে।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569460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সময়ঃ ৩ মিনিট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238016" y="282711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87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17 -0.0111 L -0.60017 0.432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0.06406 L 0.83455 0.441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 rot="789415">
            <a:off x="4938140" y="247972"/>
            <a:ext cx="2912621" cy="2269734"/>
          </a:xfrm>
          <a:prstGeom prst="smileyFace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  <a:tileRect r="-100000" b="-100000"/>
          </a:gradFill>
          <a:ln w="34925">
            <a:solidFill>
              <a:srgbClr val="FF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006757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রাতে সালোকসংশ্লেষণ হয় না কেন?</a:t>
            </a:r>
            <a:endParaRPr lang="en-US" sz="4800" dirty="0">
              <a:ln w="1905">
                <a:solidFill>
                  <a:srgbClr val="00B0F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6178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সালোকসংশ্লেষণে উপজাত হিসাবে </a:t>
            </a:r>
            <a:r>
              <a:rPr lang="bn-IN" sz="4800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কী পাওয়া </a:t>
            </a:r>
            <a:r>
              <a:rPr lang="bn-IN" sz="4800" dirty="0" smtClean="0">
                <a:ln w="1905">
                  <a:solidFill>
                    <a:srgbClr val="00B0F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যায়?</a:t>
            </a:r>
            <a:endParaRPr lang="en-US" sz="4800" dirty="0">
              <a:ln w="1905">
                <a:solidFill>
                  <a:srgbClr val="00B0F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134982"/>
            <a:ext cx="226536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গুরুত্বপূর্ণ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হাইড্রিলা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পত্ররন্ধ্র</a:t>
            </a:r>
          </a:p>
          <a:p>
            <a:pPr marL="571500" indent="-571500">
              <a:buFont typeface="Wingdings" pitchFamily="2" charset="2"/>
              <a:buChar char="v"/>
            </a:pP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14" y="0"/>
            <a:ext cx="9203724" cy="6858000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</a:bodyPr>
          <a:lstStyle/>
          <a:p>
            <a:r>
              <a:rPr lang="bn-BD" sz="199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9900" dirty="0"/>
          </a:p>
        </p:txBody>
      </p:sp>
      <p:sp>
        <p:nvSpPr>
          <p:cNvPr id="5" name="Rectangle 4"/>
          <p:cNvSpPr/>
          <p:nvPr/>
        </p:nvSpPr>
        <p:spPr>
          <a:xfrm>
            <a:off x="264123" y="5297546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কার্বন ডাই অক্সাইড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909399" y="5347433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+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05083" y="5347433"/>
            <a:ext cx="764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662439" y="5359101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162741" y="5339467"/>
            <a:ext cx="1085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239000" y="5379699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+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91200" y="5339467"/>
            <a:ext cx="40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067089" y="5601077"/>
            <a:ext cx="533085" cy="196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5601077"/>
            <a:ext cx="803288" cy="94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33" y="5105400"/>
            <a:ext cx="471767" cy="515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E:\Images\Science\Chloropla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13" y="5701987"/>
            <a:ext cx="495388" cy="483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34452" y="6183695"/>
            <a:ext cx="6388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জীবজগতে উল্লিখিত বিক্রিয়ার গুরুত্ব বিশ্লেষণ কর।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21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e!\Desktop\Animated Image\Animated Image\Image\WELCOME\welco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715000"/>
            <a:ext cx="2800350" cy="10287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Images\Flowers\NATFL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3657600" cy="45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4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72200" y="49530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762000" y="228600"/>
            <a:ext cx="2133600" cy="1676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2324100" y="3581400"/>
            <a:ext cx="1143000" cy="838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e!\Desktop\Animated Image\002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0"/>
            <a:ext cx="1981200" cy="14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Borders\flower_bord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11723"/>
            <a:ext cx="98298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27851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89157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সামসুদ্দিন আহমেদ তালুকদার,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জনাব মোঃ খাদিজা ইয়াসমিন, সহকারি অধ্যাপক, টিটিসি,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2057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2057400"/>
            <a:ext cx="4038600" cy="317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50800"/>
                <a:latin typeface="NikoshBAN" pitchFamily="2" charset="0"/>
                <a:cs typeface="NikoshBAN" pitchFamily="2" charset="0"/>
              </a:rPr>
              <a:t>বিষয়- </a:t>
            </a:r>
            <a:r>
              <a:rPr lang="bn-IN" sz="4000" dirty="0">
                <a:ln w="50800"/>
                <a:latin typeface="NikoshBAN" pitchFamily="2" charset="0"/>
                <a:cs typeface="NikoshBAN" pitchFamily="2" charset="0"/>
              </a:rPr>
              <a:t>সাধারণ বিজ্ঞান</a:t>
            </a:r>
          </a:p>
          <a:p>
            <a:pPr algn="ctr"/>
            <a:r>
              <a:rPr lang="bn-IN" sz="4000" dirty="0">
                <a:ln w="50800"/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000" dirty="0">
                <a:ln w="50800"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dirty="0">
                <a:ln w="50800"/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dirty="0">
                <a:ln w="50800"/>
                <a:latin typeface="NikoshBAN" pitchFamily="2" charset="0"/>
                <a:cs typeface="NikoshBAN" pitchFamily="2" charset="0"/>
              </a:rPr>
              <a:t>৬ষ্ট </a:t>
            </a:r>
            <a:endParaRPr lang="en-US" sz="4000" dirty="0">
              <a:ln w="5080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5080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ln w="50800"/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50800"/>
                <a:latin typeface="NikoshBAN" pitchFamily="2" charset="0"/>
                <a:cs typeface="NikoshBAN" pitchFamily="2" charset="0"/>
              </a:rPr>
              <a:t>৫ম</a:t>
            </a:r>
            <a:endParaRPr lang="bn-BD" sz="4000" dirty="0">
              <a:ln w="5080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50800"/>
                <a:latin typeface="NikoshBAN" pitchFamily="2" charset="0"/>
                <a:cs typeface="NikoshBAN" pitchFamily="2" charset="0"/>
              </a:rPr>
              <a:t>সালোকসংশ্লেষণ পদ্ধতি।</a:t>
            </a:r>
            <a:endParaRPr lang="en-US" sz="4000" dirty="0">
              <a:ln w="5080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50800"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n w="50800"/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50800"/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0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50800"/>
                <a:latin typeface="NikoshBAN" pitchFamily="2" charset="0"/>
                <a:cs typeface="NikoshBAN" pitchFamily="2" charset="0"/>
              </a:rPr>
              <a:t>মিনিট</a:t>
            </a:r>
            <a:endParaRPr lang="bn-IN" sz="40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152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19600" y="2209800"/>
            <a:ext cx="457200" cy="3276600"/>
            <a:chOff x="3429000" y="2209800"/>
            <a:chExt cx="457200" cy="3276600"/>
          </a:xfrm>
        </p:grpSpPr>
        <p:grpSp>
          <p:nvGrpSpPr>
            <p:cNvPr id="13" name="Group 12"/>
            <p:cNvGrpSpPr/>
            <p:nvPr/>
          </p:nvGrpSpPr>
          <p:grpSpPr>
            <a:xfrm>
              <a:off x="3657600" y="2209800"/>
              <a:ext cx="228600" cy="3276600"/>
              <a:chOff x="3657600" y="2209800"/>
              <a:chExt cx="228600" cy="32766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886200" y="2514600"/>
                <a:ext cx="0" cy="22860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3657600" y="2209800"/>
                <a:ext cx="0" cy="32766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3429000" y="2514600"/>
              <a:ext cx="0" cy="2286000"/>
            </a:xfrm>
            <a:prstGeom prst="line">
              <a:avLst/>
            </a:prstGeom>
            <a:ln w="5715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146304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152399" y="3828999"/>
            <a:ext cx="5460149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54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পরিমলেশ মল্লিক</a:t>
            </a:r>
          </a:p>
          <a:p>
            <a:r>
              <a:rPr lang="bn-IN" sz="36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6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ইকবাল হাই স্কুল,দিনাজপুর</a:t>
            </a:r>
            <a:endParaRPr lang="en-US" sz="36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E-mail:parimalmallick</a:t>
            </a:r>
            <a:r>
              <a:rPr 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r>
              <a:rPr lang="bn-IN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2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0046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895600" y="990600"/>
            <a:ext cx="3103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4" y="354450"/>
            <a:ext cx="366848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6114" y="492645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এরা কিভাবে খাদ্য গ্রহণ করে?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1" y="205467"/>
            <a:ext cx="8843962" cy="5105400"/>
            <a:chOff x="152401" y="0"/>
            <a:chExt cx="8843962" cy="5334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0"/>
              <a:ext cx="8843962" cy="533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79155" y="152400"/>
              <a:ext cx="1400741" cy="75551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সুর্যালোক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46604" y="1738964"/>
              <a:ext cx="1163996" cy="5964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অক্সিজেন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2523500"/>
              <a:ext cx="2322353" cy="59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কার্বন ডাই-অক্সাইড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2999" y="4585142"/>
              <a:ext cx="1161177" cy="482337"/>
            </a:xfrm>
            <a:prstGeom prst="rect">
              <a:avLst/>
            </a:prstGeom>
            <a:solidFill>
              <a:srgbClr val="996600">
                <a:alpha val="7882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584787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5505271"/>
            <a:ext cx="29963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54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25146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সালোকসংশ্লেষণ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পদ্ধতি ব্যাখ্যা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পারবে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সালোকসংশ্লেষণ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প্রক্রিয়ার পর্যায়গুলো ব্যাখ্যা করতে পারবে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সালোকসং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 প্রক্রিয়ায় অক্সিজেন নির্গমণ ব্যাখ্যা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844" y="1557695"/>
            <a:ext cx="6093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8345" y="304743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97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52400"/>
            <a:ext cx="6453188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5150" y="2208195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410200" y="2838580"/>
            <a:ext cx="1447800" cy="2094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95796" y="542925"/>
            <a:ext cx="13290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সূর্যালোক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62400" y="4936130"/>
            <a:ext cx="134001" cy="10035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4986308"/>
            <a:ext cx="134001" cy="10035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27424" y="4558774"/>
            <a:ext cx="134001" cy="10035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4897850"/>
            <a:ext cx="134001" cy="10035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01078" y="4643230"/>
            <a:ext cx="134001" cy="10035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28399" y="4849627"/>
            <a:ext cx="134001" cy="10035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4986309"/>
            <a:ext cx="134001" cy="10035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67077" y="4331441"/>
            <a:ext cx="134001" cy="10035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23267" y="457200"/>
            <a:ext cx="171450" cy="1714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62060" y="268618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90221" y="4335994"/>
            <a:ext cx="695779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37491" y="2133600"/>
            <a:ext cx="1010909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68482" y="1179260"/>
            <a:ext cx="802537" cy="288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66800" y="4038600"/>
            <a:ext cx="10668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9247" y="5643282"/>
            <a:ext cx="6837996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সালোকসংশ্লেষণ শারীরবৃত্তীয় প্রক্রিয়া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reflection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245" y="223062"/>
            <a:ext cx="16764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10200" y="2067580"/>
            <a:ext cx="1219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-0.00625 -0.00209 -0.0092 -0.00417 -0.01371 -0.01019 C -0.01267 -0.02523 -0.01093 -0.03611 -0.0092 -0.05047 C -0.00781 -0.08311 -0.00451 -0.11505 -0.00156 -0.14746 C -0.00087 -0.15579 -8.33333E-7 -0.16389 0.00452 -0.16968 C 0.004 -0.175 0.00226 -0.18056 0.00295 -0.18588 C 0.0033 -0.1882 0.0066 -0.19213 0.00747 -0.19005 C 0.00886 -0.18635 0.00729 -0.18172 0.00608 -0.17778 C 0.00469 -0.17338 0.00122 -0.17037 -8.33333E-7 -0.16574 C -0.00399 -0.15047 -0.0026 -0.15787 -0.00451 -0.14352 C -0.00607 -0.14561 -0.0092 -0.14676 -0.0092 -0.14954 C -0.0092 -0.16713 -0.00451 -0.20209 -0.00451 -0.20209 C -0.00555 -0.22801 -0.01093 -0.26273 0.01354 -0.27269 C 0.02327 -0.28565 0.03837 -0.28334 0.05 -0.29098 C 0.05365 -0.29329 0.05729 -0.29584 0.06059 -0.29908 C 0.06372 -0.30209 0.06563 -0.30741 0.06962 -0.30926 C 0.075 -0.31158 0.08073 -0.31158 0.08629 -0.3132 C 0.09375 -0.31806 0.10087 -0.31945 0.10903 -0.3213 C 0.11684 -0.33102 0.1224 -0.32523 0.13334 -0.32523 " pathEditMode="relative" ptsTypes="ffffffffffffffffff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0452 -0.00069 -0.00955 0.0007 -0.01355 -0.00208 C -0.01546 -0.00324 -0.01476 -0.0074 -0.01511 -0.01018 C -0.01615 -0.01759 -0.01685 -0.025 -0.01806 -0.0324 C -0.02014 -0.04606 -0.02587 -0.05925 -0.03334 -0.06875 C -0.03629 -0.08171 -0.04063 -0.09421 -0.04392 -0.10717 C -0.0434 -0.13217 -0.04392 -0.15717 -0.04236 -0.18194 C -0.04219 -0.18379 -0.03993 -0.18425 -0.03924 -0.18587 C -0.03836 -0.18773 -0.03836 -0.18981 -0.03785 -0.19189 C -0.0368 -0.20787 -0.03247 -0.23194 -0.04236 -0.24444 C -0.0632 -0.24189 -0.07379 -0.24004 -0.09236 -0.23449 C -0.09862 -0.2287 -0.10452 -0.22638 -0.11198 -0.2243 C -0.13178 -0.22546 -0.15157 -0.22615 -0.17119 -0.23032 C -0.17969 -0.23217 -0.19688 -0.23634 -0.19688 -0.23634 C -0.20191 -0.23495 -0.20695 -0.23402 -0.21198 -0.2324 C -0.21511 -0.23125 -0.22119 -0.22824 -0.22119 -0.22824 " pathEditMode="relative" ptsTypes="fffffffffffffff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22222E-6 C 0.0026 -0.01019 -6.11111E-6 -0.01019 -0.00452 -0.01806 C -0.00678 -0.02199 -0.00747 -0.02755 -0.0106 -0.03033 C -0.0198 -0.03843 -0.02466 -0.04306 -0.0349 -0.04653 C -0.04133 -0.05486 -0.04601 -0.06273 -0.05452 -0.06667 C -0.05886 -0.07778 -0.06251 -0.08704 -0.06511 -0.09908 C -0.06719 -0.1331 -0.0691 -0.15625 -0.06372 -0.18797 C -0.06424 -0.22084 -0.06511 -0.25394 -0.06511 -0.28681 C -0.06511 -0.34861 -0.07622 -0.33658 -0.05921 -0.35139 C -0.05695 -0.36297 -0.05053 -0.37385 -0.04549 -0.3838 C -0.04428 -0.38611 -0.0415 -0.38519 -0.03942 -0.38588 C -0.03785 -0.38727 -0.03664 -0.38889 -0.0349 -0.38982 C -0.03247 -0.39098 -0.02952 -0.39028 -0.02726 -0.3919 C -0.02535 -0.39306 -0.02449 -0.3963 -0.02275 -0.39792 C -0.01841 -0.40162 -0.01094 -0.40255 -0.00608 -0.40394 C -0.00035 -0.41204 -0.00626 -0.40486 0.00452 -0.41204 C 0.00937 -0.41528 0.01145 -0.41968 0.01666 -0.42223 C 0.0243 -0.43241 0.01805 -0.42662 0.03176 -0.43033 C 0.03558 -0.43125 0.04235 -0.43635 0.04235 -0.43635 " pathEditMode="relative" ptsTypes="ffffffffffffffffff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3377 C -0.00764 -0.03585 -0.00694 -0.03816 -0.00573 -0.04001 C -0.00451 -0.04163 -0.00226 -0.04186 -0.00121 -0.04394 C -1.66667E-6 -0.04625 -0.00087 -0.04972 0.00035 -0.05204 C 0.00261 -0.0562 0.0066 -0.05828 0.00938 -0.06221 C 0.0099 -0.06429 0.01007 -0.06637 0.01094 -0.06822 C 0.01163 -0.06984 0.01337 -0.07054 0.01406 -0.07216 C 0.01806 -0.08302 0.01927 -0.10014 0.02309 -0.11263 C 0.02379 -0.13552 0.02257 -0.15888 0.02604 -0.18154 C 0.02778 -0.19311 0.03195 -0.20421 0.03368 -0.21577 C 0.03143 -0.29232 0.03438 -0.24352 0.02917 -0.29255 C 0.02795 -0.30319 0.02709 -0.31406 0.02604 -0.3247 C 0.0257 -0.32747 0.02604 -0.33071 0.02465 -0.33279 C 0.02327 -0.33488 0.02049 -0.33395 0.01858 -0.33488 C 0.01389 -0.33719 0.00938 -0.34019 0.00486 -0.34297 C 0.00538 -0.35106 0.00469 -0.35939 0.00643 -0.36702 C 0.00695 -0.36933 0.00955 -0.36957 0.01094 -0.37118 C 0.01511 -0.37558 0.01927 -0.3802 0.02309 -0.38529 C 0.02413 -0.38807 0.02483 -0.39084 0.02604 -0.39339 C 0.02691 -0.395 0.02917 -0.39732 0.02917 -0.39709 C 0.03472 -0.40518 0.03386 -0.40865 0.03212 -0.41975 C 0.03177 -0.42183 0.03212 -0.42484 0.03073 -0.42599 C 0.02552 -0.42993 0.01476 -0.43224 0.00799 -0.43386 C 0.00538 -0.43316 0.00261 -0.43363 0.00035 -0.43201 C -0.00121 -0.43085 -0.00156 -0.42784 -0.0026 -0.42599 C -0.00521 -0.42183 -0.00677 -0.42091 -0.01024 -0.4179 C -0.01823 -0.40171 -0.02847 -0.39616 -0.04201 -0.39339 C -0.06753 -0.39755 -0.08906 -0.39917 -0.11476 -0.39732 C -0.12222 -0.38807 -0.13316 -0.38922 -0.14062 -0.37928 " pathEditMode="relative" rAng="0" ptsTypes="ffffffffffffffffffffffffffff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20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0324 C 0.01406 -0.00555 0.01875 -0.00926 0.02413 -0.01134 C 0.02813 -0.01296 0.03629 -0.01551 0.03629 -0.01551 C 0.04254 -0.02824 0.0349 -0.01481 0.04688 -0.02755 C 0.04965 -0.03055 0.05434 -0.03773 0.05434 -0.03773 C 0.05625 -0.04514 0.0599 -0.05069 0.06198 -0.05787 C 0.06563 -0.07014 0.06389 -0.0831 0.06962 -0.09421 C 0.0717 -0.10324 0.07344 -0.11157 0.07865 -0.11852 C 0.0816 -0.13727 0.08004 -0.12292 0.07865 -0.15278 C 0.07535 -0.22245 0.0757 -0.21713 0.07413 -0.28009 C 0.07465 -0.33472 0.07257 -0.38935 0.07552 -0.44375 C 0.0757 -0.44722 0.08073 -0.44468 0.08316 -0.44583 C 0.0849 -0.44676 0.08611 -0.44838 0.08767 -0.44977 C 0.0908 -0.45602 0.09635 -0.46921 0.10139 -0.47199 C 0.10365 -0.47338 0.10642 -0.47338 0.10885 -0.47407 C 0.11215 -0.48032 0.11615 -0.48241 0.11962 -0.48819 C 0.12066 -0.49005 0.12135 -0.49259 0.12257 -0.49421 C 0.12379 -0.49583 0.12708 -0.49815 0.12708 -0.49815 " pathEditMode="relative" ptsTypes="fffffffffffffffff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1 -0.05 C -0.02639 -0.05463 -0.03837 -0.04884 -0.04844 -0.0581 C -0.04948 -0.06065 -0.05035 -0.06343 -0.05157 -0.06597 C -0.05243 -0.06759 -0.05382 -0.06852 -0.05452 -0.07014 C -0.05729 -0.07616 -0.05816 -0.08102 -0.06216 -0.08634 C -0.06511 -0.10162 -0.0665 -0.11713 -0.06823 -0.13264 C -0.06945 -0.16991 -0.07223 -0.19954 -0.07431 -0.23773 C -0.07049 -0.26806 -0.07032 -0.29861 -0.06511 -0.3287 C -0.06285 -0.36366 -0.05608 -0.40509 -0.06667 -0.43773 C -0.06927 -0.44583 -0.06945 -0.45394 -0.07431 -0.45995 C -0.07726 -0.47292 -0.08664 -0.48241 -0.09549 -0.4882 C -0.10677 -0.50394 -0.09375 -0.48773 -0.10452 -0.4963 C -0.1092 -0.5 -0.11302 -0.50509 -0.11823 -0.50857 C -0.11979 -0.51134 -0.12101 -0.51435 -0.12275 -0.51667 C -0.12396 -0.51829 -0.12604 -0.51875 -0.12726 -0.5206 C -0.12865 -0.52292 -0.12917 -0.52616 -0.13039 -0.5287 C -0.13073 -0.5294 -0.13125 -0.53009 -0.13177 -0.53079 " pathEditMode="relative" ptsTypes="ffffffffffffffff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C 0.00746 -0.00347 0.01146 0.00116 0.01667 0.0081 C 0.01944 0.01921 0.02135 0.02824 0.03021 0.03241 C 0.03385 0.0368 0.03663 0.04074 0.0408 0.04444 C 0.04983 0.06782 0.03802 0.04051 0.04844 0.05648 C 0.05729 0.07014 0.05087 0.06597 0.05903 0.07477 C 0.0651 0.08148 0.07274 0.08588 0.07726 0.09491 C 0.07934 0.09907 0.08194 0.10255 0.08333 0.10717 C 0.0849 0.1125 0.08559 0.11829 0.08785 0.12315 C 0.09028 0.1287 0.09462 0.13125 0.09687 0.13727 C 0.10156 0.14977 0.1033 0.16412 0.10903 0.17569 C 0.10955 0.17986 0.1099 0.1838 0.11059 0.18796 C 0.11094 0.19074 0.11215 0.19606 0.11215 0.19606 " pathEditMode="relative" ptsTypes="ffffffffffff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7037E-7 C 0.00104 -0.00209 0.0019 -0.0044 0.00312 -0.00602 C 0.00433 -0.00764 0.00659 -0.0081 0.00763 -0.01019 C 0.00885 -0.0125 0.00868 -0.01551 0.0092 -0.01806 C 0.00972 -0.02084 0.00937 -0.02384 0.01058 -0.02616 C 0.01284 -0.03056 0.01701 -0.03264 0.01979 -0.03634 C 0.02378 -0.05185 0.01788 -0.03171 0.02586 -0.04838 C 0.02673 -0.05023 0.02656 -0.05278 0.02725 -0.05463 C 0.03003 -0.0625 0.03593 -0.06921 0.04097 -0.07477 C 0.04288 -0.07685 0.04513 -0.07847 0.04704 -0.08079 C 0.05017 -0.08449 0.05607 -0.09283 0.05607 -0.09283 C 0.05781 -0.09954 0.05815 -0.11042 0.06215 -0.11505 " pathEditMode="relative" ptsTypes="fffffffffff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5" grpId="0" animBg="1"/>
      <p:bldP spid="17" grpId="0" animBg="1"/>
      <p:bldP spid="17" grpId="1" animBg="1"/>
      <p:bldP spid="18" grpId="0" animBg="1"/>
      <p:bldP spid="24" grpId="0" animBg="1"/>
      <p:bldP spid="2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123" y="794463"/>
            <a:ext cx="8727526" cy="1843600"/>
            <a:chOff x="264123" y="1357238"/>
            <a:chExt cx="8727526" cy="1843600"/>
          </a:xfrm>
        </p:grpSpPr>
        <p:sp>
          <p:nvSpPr>
            <p:cNvPr id="4" name="Rectangle 3"/>
            <p:cNvSpPr/>
            <p:nvPr/>
          </p:nvSpPr>
          <p:spPr>
            <a:xfrm>
              <a:off x="264123" y="2083713"/>
              <a:ext cx="26452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কার্বন ডাই অক্সাইড </a:t>
              </a:r>
              <a:endParaRPr lang="en-US" sz="32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09399" y="2133600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+</a:t>
              </a:r>
              <a:endParaRPr lang="en-US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5083" y="2133600"/>
              <a:ext cx="7649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62439" y="2145268"/>
              <a:ext cx="13292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অক্সিজেন</a:t>
              </a:r>
              <a:endParaRPr lang="en-US" sz="3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62741" y="2125634"/>
              <a:ext cx="10855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গ্লুকোজ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9000" y="2165866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+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2125634"/>
              <a:ext cx="4086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28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067089" y="2387244"/>
              <a:ext cx="533085" cy="196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003" y="1357238"/>
              <a:ext cx="943534" cy="10300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4" name="Picture 2" descr="E:\Images\Science\Chloroplas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12" y="2504420"/>
              <a:ext cx="713133" cy="6964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4724400" y="2387244"/>
              <a:ext cx="803288" cy="9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 descr="E:\Images\Science\stomat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0" y="2971800"/>
            <a:ext cx="2381986" cy="25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Images\Science\stomata lea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07" y="2971800"/>
            <a:ext cx="1968093" cy="24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81770" y="5545545"/>
            <a:ext cx="1191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পত্ররন্ধ্র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840586" y="5715000"/>
            <a:ext cx="3919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সালোকসং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শ্ল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ষণ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পদ্ধতি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57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907</Words>
  <Application>Microsoft Office PowerPoint</Application>
  <PresentationFormat>On-screen Show (4:3)</PresentationFormat>
  <Paragraphs>148</Paragraphs>
  <Slides>21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Iqbal high school</cp:lastModifiedBy>
  <cp:revision>112</cp:revision>
  <dcterms:created xsi:type="dcterms:W3CDTF">2014-09-22T02:21:50Z</dcterms:created>
  <dcterms:modified xsi:type="dcterms:W3CDTF">2016-08-09T10:42:03Z</dcterms:modified>
</cp:coreProperties>
</file>