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3" r:id="rId2"/>
    <p:sldId id="284" r:id="rId3"/>
    <p:sldId id="305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54" y="-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7C522-A6BB-4203-A1F3-B5309DC24F6C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60F84-EB12-4252-804A-D4D730E69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5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40FC9-8DFE-4886-99E1-F6FC4FF807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15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40FC9-8DFE-4886-99E1-F6FC4FF807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20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91B7-1D53-4D57-AFE1-BF1716DDCA5A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34A4-2B7C-46E9-8113-711DF391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91B7-1D53-4D57-AFE1-BF1716DDCA5A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34A4-2B7C-46E9-8113-711DF391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3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91B7-1D53-4D57-AFE1-BF1716DDCA5A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34A4-2B7C-46E9-8113-711DF391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91B7-1D53-4D57-AFE1-BF1716DDCA5A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34A4-2B7C-46E9-8113-711DF391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6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91B7-1D53-4D57-AFE1-BF1716DDCA5A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34A4-2B7C-46E9-8113-711DF391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91B7-1D53-4D57-AFE1-BF1716DDCA5A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34A4-2B7C-46E9-8113-711DF391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3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91B7-1D53-4D57-AFE1-BF1716DDCA5A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34A4-2B7C-46E9-8113-711DF391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5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91B7-1D53-4D57-AFE1-BF1716DDCA5A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34A4-2B7C-46E9-8113-711DF391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6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91B7-1D53-4D57-AFE1-BF1716DDCA5A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34A4-2B7C-46E9-8113-711DF391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4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91B7-1D53-4D57-AFE1-BF1716DDCA5A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34A4-2B7C-46E9-8113-711DF391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0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91B7-1D53-4D57-AFE1-BF1716DDCA5A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34A4-2B7C-46E9-8113-711DF391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3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A91B7-1D53-4D57-AFE1-BF1716DDCA5A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434A4-2B7C-46E9-8113-711DF391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6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7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412035"/>
            <a:ext cx="12076386" cy="289310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93569" y="249685"/>
            <a:ext cx="90690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138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fiaw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1049"/>
            <a:ext cx="12192000" cy="5043716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88370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5572" y="847818"/>
            <a:ext cx="709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</a:t>
            </a:r>
            <a:endParaRPr lang="en-US" sz="5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425594" y="1254839"/>
            <a:ext cx="3196965" cy="5862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01391" y="1034322"/>
            <a:ext cx="6475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সার্বিক সেট 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(Universal set)</a:t>
            </a:r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8158" y="1757710"/>
            <a:ext cx="780998" cy="75260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 sz="2400"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91545" y="2148469"/>
            <a:ext cx="3196965" cy="5862"/>
          </a:xfrm>
          <a:prstGeom prst="straightConnector1">
            <a:avLst/>
          </a:prstGeom>
          <a:ln w="5715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888511" y="1850128"/>
            <a:ext cx="5543962" cy="61202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(Belongs to)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9430" y="2440024"/>
            <a:ext cx="799512" cy="71951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 sz="2000"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91545" y="2810433"/>
            <a:ext cx="3196965" cy="5862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099065" y="2480844"/>
            <a:ext cx="5798784" cy="669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Union/cup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সংযোগ সেট )</a:t>
            </a:r>
          </a:p>
        </p:txBody>
      </p:sp>
      <p:sp>
        <p:nvSpPr>
          <p:cNvPr id="17" name="Rectangle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2794" y="2991055"/>
            <a:ext cx="776148" cy="8001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 sz="2000"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691545" y="3450806"/>
            <a:ext cx="3196965" cy="5862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401636" y="3130571"/>
            <a:ext cx="67120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Intersection/cap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(ছেদ সেট )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2878" y="3729100"/>
            <a:ext cx="7397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ŧ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691544" y="4221141"/>
            <a:ext cx="3196965" cy="5862"/>
          </a:xfrm>
          <a:prstGeom prst="straightConnector1">
            <a:avLst/>
          </a:prstGeom>
          <a:ln w="571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5099065" y="3880789"/>
            <a:ext cx="5064266" cy="712283"/>
          </a:xfrm>
          <a:prstGeom prst="roundRect">
            <a:avLst>
              <a:gd name="adj" fmla="val 86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Empty(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ফাঁকা  সেট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8787" y="4404281"/>
            <a:ext cx="798617" cy="1107996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 sz="2000"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522032" y="5035983"/>
            <a:ext cx="3366477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495484" y="5121898"/>
            <a:ext cx="5828765" cy="58076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উপসেট</a:t>
            </a:r>
            <a:r>
              <a:rPr lang="bn-IN" sz="5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(Sub set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4265" y="5147756"/>
            <a:ext cx="1027845" cy="1107996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en-US" sz="2000"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522032" y="5825954"/>
            <a:ext cx="3196965" cy="5862"/>
          </a:xfrm>
          <a:prstGeom prst="straightConnector1">
            <a:avLst/>
          </a:prstGeom>
          <a:ln w="5715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958919" y="5512277"/>
            <a:ext cx="6448596" cy="67209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Is not subset(</a:t>
            </a:r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উপসেট নয়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31031" y="-44438"/>
            <a:ext cx="83455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সেটে</a:t>
            </a:r>
            <a:r>
              <a:rPr lang="en-US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প্রতীক</a:t>
            </a:r>
            <a:endParaRPr lang="en-US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5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2" grpId="0"/>
      <p:bldP spid="13" grpId="0" animBg="1"/>
      <p:bldP spid="16" grpId="0"/>
      <p:bldP spid="17" grpId="0" animBg="1"/>
      <p:bldP spid="19" grpId="0"/>
      <p:bldP spid="20" grpId="0"/>
      <p:bldP spid="22" grpId="0"/>
      <p:bldP spid="23" grpId="0" animBg="1"/>
      <p:bldP spid="25" grpId="0"/>
      <p:bldP spid="26" grpId="0" animBg="1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9714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bn-IN" sz="24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 সেট দুই পদ্ধতিতে প্রকাশ করা হয়। যথাঃ</a:t>
            </a:r>
          </a:p>
          <a:p>
            <a:endParaRPr lang="en-US" sz="28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তালিকা পদ্ধতি (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TABULER METHOD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সুনি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র্দিষ্ট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বন্ধনী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{  }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(,)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উপাদানগুলোকে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যেমনঃA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={1,2,3},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B={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x,y,z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},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={100},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D={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গোলাপ,রজনীগন্ধা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b="1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b="1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bn-IN" sz="3600" b="1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(SET BUILDER METHOD): </a:t>
            </a:r>
          </a:p>
          <a:p>
            <a:pPr algn="just"/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সুনির্দিষ্টভাবে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উপাদান নির্ধারণের জন্য শর্ত দেওয়া হয় ।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যেমনঃA={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x:x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ভাবিক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&lt;10},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y:y</a:t>
            </a:r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ভাবিক</a:t>
            </a:r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-গুণিতক</a:t>
            </a:r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 ≤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}  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3045" y="307776"/>
            <a:ext cx="88392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sz="4800" b="1" dirty="0">
              <a:solidFill>
                <a:srgbClr val="C00000"/>
              </a:solidFill>
              <a:latin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0"/>
            <a:ext cx="1007088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8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 </a:t>
            </a:r>
            <a:r>
              <a:rPr lang="bn-IN" sz="8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প্রকাশের পদ্ধতিঃ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6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24875"/>
            <a:ext cx="12306925" cy="680186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endParaRPr lang="en-US" sz="4400" dirty="0" smtClean="0">
              <a:latin typeface="NikoshBAN" panose="02000000000000000000" pitchFamily="2" charset="0"/>
              <a:ea typeface="Cambria Math"/>
              <a:cs typeface="NikoshBAN" panose="02000000000000000000" pitchFamily="2" charset="0"/>
              <a:sym typeface="Symbol"/>
            </a:endParaRPr>
          </a:p>
          <a:p>
            <a:endParaRPr lang="en-US" sz="4400" dirty="0">
              <a:latin typeface="NikoshBAN" panose="02000000000000000000" pitchFamily="2" charset="0"/>
              <a:ea typeface="Cambria Math"/>
              <a:cs typeface="NikoshBAN" panose="02000000000000000000" pitchFamily="2" charset="0"/>
              <a:sym typeface="Symbol"/>
            </a:endParaRPr>
          </a:p>
          <a:p>
            <a:pPr algn="just"/>
            <a:endParaRPr lang="en-US" sz="4800" b="1" dirty="0" smtClean="0">
              <a:latin typeface="NikoshBAN" panose="02000000000000000000" pitchFamily="2" charset="0"/>
              <a:ea typeface="Cambria Math"/>
              <a:cs typeface="NikoshBAN" panose="02000000000000000000" pitchFamily="2" charset="0"/>
              <a:sym typeface="Symbol"/>
            </a:endParaRPr>
          </a:p>
          <a:p>
            <a:pPr algn="just"/>
            <a:r>
              <a:rPr lang="en-US" sz="4800" b="1" dirty="0" err="1" smtClean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মনেকরি,সেট</a:t>
            </a:r>
            <a:r>
              <a:rPr lang="en-US" sz="4800" b="1" dirty="0" smtClean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 </a:t>
            </a:r>
            <a:r>
              <a:rPr lang="en-US" sz="4800" b="1" dirty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A </a:t>
            </a:r>
            <a:r>
              <a:rPr lang="en-US" sz="4800" b="1" dirty="0" err="1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এর</a:t>
            </a:r>
            <a:r>
              <a:rPr lang="en-US" sz="4800" b="1" dirty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একটি</a:t>
            </a:r>
            <a:r>
              <a:rPr lang="en-US" sz="4800" b="1" dirty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উপাদান</a:t>
            </a:r>
            <a:r>
              <a:rPr lang="en-US" sz="4800" b="1" dirty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 </a:t>
            </a:r>
            <a:r>
              <a:rPr lang="en-US" sz="4800" b="1" dirty="0" smtClean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x </a:t>
            </a:r>
            <a:r>
              <a:rPr lang="en-US" sz="4800" b="1" dirty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। </a:t>
            </a:r>
            <a:r>
              <a:rPr lang="en-US" sz="4800" b="1" dirty="0" err="1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একে</a:t>
            </a:r>
            <a:r>
              <a:rPr lang="en-US" sz="4800" b="1" dirty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গাণিতিকভাবে</a:t>
            </a:r>
            <a:r>
              <a:rPr lang="en-US" sz="4800" b="1" dirty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 x </a:t>
            </a:r>
            <a:r>
              <a:rPr lang="en-US" sz="5400" b="1" dirty="0" smtClean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</a:t>
            </a:r>
            <a:r>
              <a:rPr lang="en-US" sz="5400" b="1" dirty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A </a:t>
            </a:r>
            <a:r>
              <a:rPr lang="en-US" sz="5400" b="1" dirty="0" smtClean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প্রতীক</a:t>
            </a:r>
            <a:r>
              <a:rPr lang="en-US" sz="4800" b="1" dirty="0" smtClean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আকারে</a:t>
            </a:r>
            <a:r>
              <a:rPr lang="en-US" sz="4800" b="1" dirty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প্রকাশ</a:t>
            </a:r>
            <a:r>
              <a:rPr lang="en-US" sz="4800" b="1" dirty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করা</a:t>
            </a:r>
            <a:r>
              <a:rPr lang="en-US" sz="4800" b="1" dirty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হয়।একে</a:t>
            </a:r>
            <a:r>
              <a:rPr lang="en-US" sz="4800" b="1" dirty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পড়া</a:t>
            </a:r>
            <a:r>
              <a:rPr lang="en-US" sz="4800" b="1" dirty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হয়</a:t>
            </a:r>
            <a:r>
              <a:rPr lang="en-US" sz="4800" b="1" dirty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 </a:t>
            </a:r>
            <a:endParaRPr lang="en-US" sz="4800" b="1" dirty="0" smtClean="0">
              <a:latin typeface="NikoshBAN" panose="02000000000000000000" pitchFamily="2" charset="0"/>
              <a:ea typeface="Cambria Math"/>
              <a:cs typeface="NikoshBAN" panose="02000000000000000000" pitchFamily="2" charset="0"/>
              <a:sym typeface="Symbol"/>
            </a:endParaRPr>
          </a:p>
          <a:p>
            <a:pPr algn="just"/>
            <a:r>
              <a:rPr lang="en-US" sz="4800" b="1" dirty="0" smtClean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(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X belongs to A</a:t>
            </a:r>
            <a:r>
              <a:rPr lang="en-US" sz="4800" b="1" dirty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) </a:t>
            </a:r>
            <a:r>
              <a:rPr lang="en-US" sz="5400" b="1" dirty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</a:t>
            </a:r>
            <a:r>
              <a:rPr lang="en-US" sz="4800" b="1" dirty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 </a:t>
            </a:r>
            <a:r>
              <a:rPr lang="bn-IN" sz="4800" b="1" dirty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এর </a:t>
            </a:r>
            <a:r>
              <a:rPr lang="bn-IN" sz="4800" b="1" dirty="0">
                <a:solidFill>
                  <a:srgbClr val="FF0000"/>
                </a:solidFill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অর্থ</a:t>
            </a:r>
            <a:r>
              <a:rPr lang="en-US" sz="4800" b="1" dirty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 </a:t>
            </a:r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বিদ্যমান</a:t>
            </a:r>
            <a:r>
              <a:rPr lang="en-US" sz="4800" b="1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।</a:t>
            </a:r>
            <a:endParaRPr lang="bn-IN" sz="4800" b="1" dirty="0" smtClean="0">
              <a:latin typeface="NikoshBAN" pitchFamily="2" charset="0"/>
              <a:ea typeface="Cambria Math"/>
              <a:cs typeface="NikoshBAN" pitchFamily="2" charset="0"/>
              <a:sym typeface="Symbol"/>
            </a:endParaRPr>
          </a:p>
          <a:p>
            <a:pPr algn="just"/>
            <a:r>
              <a:rPr lang="en-US" sz="4800" b="1" dirty="0" err="1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যেমন</a:t>
            </a:r>
            <a:r>
              <a:rPr lang="bn-IN" sz="4800" b="1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ঃ</a:t>
            </a:r>
            <a:r>
              <a:rPr lang="en-US" sz="4800" b="1" dirty="0" smtClean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A</a:t>
            </a:r>
            <a:r>
              <a:rPr lang="en-US" sz="4800" b="1" dirty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={</a:t>
            </a:r>
            <a:r>
              <a:rPr lang="en-US" sz="4800" b="1" dirty="0" err="1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x,y,z</a:t>
            </a:r>
            <a:r>
              <a:rPr lang="en-US" sz="4800" b="1" dirty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} </a:t>
            </a:r>
            <a:r>
              <a:rPr lang="en-US" sz="4800" b="1" dirty="0" err="1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অর্থা</a:t>
            </a:r>
            <a:r>
              <a:rPr lang="en-US" sz="4800" b="1" dirty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ৎ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x</a:t>
            </a:r>
            <a:r>
              <a:rPr lang="en-US" sz="4800" b="1" u="sng" dirty="0" err="1">
                <a:solidFill>
                  <a:srgbClr val="C0000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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A</a:t>
            </a:r>
            <a:r>
              <a:rPr lang="en-US" sz="4800" b="1" dirty="0">
                <a:latin typeface="NikoshBAN" pitchFamily="2" charset="0"/>
                <a:cs typeface="NikoshBAN" pitchFamily="2" charset="0"/>
                <a:sym typeface="Symbol"/>
              </a:rPr>
              <a:t>  । </a:t>
            </a:r>
            <a:r>
              <a:rPr lang="en-US" sz="4800" b="1" dirty="0" err="1">
                <a:latin typeface="NikoshBAN" pitchFamily="2" charset="0"/>
                <a:cs typeface="NikoshBAN" pitchFamily="2" charset="0"/>
                <a:sym typeface="Symbol"/>
              </a:rPr>
              <a:t>আর</a:t>
            </a:r>
            <a:r>
              <a:rPr lang="en-US" sz="4800" b="1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  <a:sym typeface="Symbol"/>
              </a:rPr>
              <a:t>যদি</a:t>
            </a:r>
            <a:r>
              <a:rPr lang="en-US" sz="4800" b="1" dirty="0">
                <a:latin typeface="NikoshBAN" pitchFamily="2" charset="0"/>
                <a:cs typeface="NikoshBAN" pitchFamily="2" charset="0"/>
                <a:sym typeface="Symbol"/>
              </a:rPr>
              <a:t> A </a:t>
            </a:r>
            <a:r>
              <a:rPr lang="en-US" sz="4800" b="1" dirty="0" err="1">
                <a:latin typeface="NikoshBAN" pitchFamily="2" charset="0"/>
                <a:cs typeface="NikoshBAN" pitchFamily="2" charset="0"/>
                <a:sym typeface="Symbol"/>
              </a:rPr>
              <a:t>এর</a:t>
            </a:r>
            <a:r>
              <a:rPr lang="en-US" sz="4800" b="1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  <a:sym typeface="Symbol"/>
              </a:rPr>
              <a:t>একটি</a:t>
            </a:r>
            <a:r>
              <a:rPr lang="en-US" sz="4800" b="1" dirty="0">
                <a:latin typeface="NikoshBAN" pitchFamily="2" charset="0"/>
                <a:cs typeface="NikoshBAN" pitchFamily="2" charset="0"/>
                <a:sym typeface="Symbol"/>
              </a:rPr>
              <a:t/>
            </a:r>
            <a:br>
              <a:rPr lang="en-US" sz="4800" b="1" dirty="0">
                <a:latin typeface="NikoshBAN" pitchFamily="2" charset="0"/>
                <a:cs typeface="NikoshBAN" pitchFamily="2" charset="0"/>
                <a:sym typeface="Symbol"/>
              </a:rPr>
            </a:br>
            <a:r>
              <a:rPr lang="en-US" sz="4800" b="1" dirty="0" err="1">
                <a:latin typeface="NikoshBAN" pitchFamily="2" charset="0"/>
                <a:cs typeface="NikoshBAN" pitchFamily="2" charset="0"/>
                <a:sym typeface="Symbol"/>
              </a:rPr>
              <a:t>উপাদান</a:t>
            </a:r>
            <a:r>
              <a:rPr lang="en-US" sz="4800" b="1" dirty="0">
                <a:latin typeface="NikoshBAN" pitchFamily="2" charset="0"/>
                <a:cs typeface="NikoshBAN" pitchFamily="2" charset="0"/>
                <a:sym typeface="Symbol"/>
              </a:rPr>
              <a:t> m </a:t>
            </a:r>
            <a:r>
              <a:rPr lang="en-US" sz="4800" b="1" dirty="0" err="1">
                <a:latin typeface="NikoshBAN" pitchFamily="2" charset="0"/>
                <a:cs typeface="NikoshBAN" pitchFamily="2" charset="0"/>
                <a:sym typeface="Symbol"/>
              </a:rPr>
              <a:t>না</a:t>
            </a:r>
            <a:r>
              <a:rPr lang="en-US" sz="4800" b="1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  <a:sym typeface="Symbol"/>
              </a:rPr>
              <a:t>হয়</a:t>
            </a:r>
            <a:r>
              <a:rPr lang="en-US" sz="4800" b="1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  <a:sym typeface="Symbol"/>
              </a:rPr>
              <a:t>তখন</a:t>
            </a:r>
            <a:r>
              <a:rPr lang="en-US" sz="4800" b="1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  <a:sym typeface="Symbol"/>
              </a:rPr>
              <a:t>হবে</a:t>
            </a:r>
            <a:r>
              <a:rPr lang="en-US" sz="4800" b="1" dirty="0"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mA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।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</a:p>
          <a:p>
            <a:pPr algn="just"/>
            <a:r>
              <a:rPr lang="en-US" sz="4400" b="1" dirty="0" err="1">
                <a:latin typeface="NikoshBAN" panose="02000000000000000000" pitchFamily="2" charset="0"/>
                <a:cs typeface="NikoshBAN" pitchFamily="2" charset="0"/>
                <a:sym typeface="Symbol"/>
              </a:rPr>
              <a:t>তেমনিভাবে</a:t>
            </a:r>
            <a:r>
              <a:rPr lang="en-US" sz="4400" b="1" dirty="0">
                <a:latin typeface="NikoshBAN" panose="02000000000000000000" pitchFamily="2" charset="0"/>
                <a:cs typeface="NikoshBAN" pitchFamily="2" charset="0"/>
                <a:sym typeface="Symbol"/>
              </a:rPr>
              <a:t>, B=</a:t>
            </a:r>
            <a:r>
              <a:rPr lang="en-US" sz="4800" b="1" dirty="0">
                <a:latin typeface="NikoshBAN" panose="02000000000000000000" pitchFamily="2" charset="0"/>
                <a:cs typeface="NikoshBAN" pitchFamily="2" charset="0"/>
                <a:sym typeface="Symbol"/>
              </a:rPr>
              <a:t>{</a:t>
            </a:r>
            <a:r>
              <a:rPr lang="en-US" sz="4400" b="1" dirty="0" err="1">
                <a:latin typeface="NikoshBAN" panose="02000000000000000000" pitchFamily="2" charset="0"/>
                <a:cs typeface="NikoshBAN" pitchFamily="2" charset="0"/>
                <a:sym typeface="Symbol"/>
              </a:rPr>
              <a:t>m,n</a:t>
            </a:r>
            <a:r>
              <a:rPr lang="en-US" sz="4400" b="1" dirty="0">
                <a:latin typeface="NikoshBAN" panose="02000000000000000000" pitchFamily="2" charset="0"/>
                <a:cs typeface="NikoshBAN" pitchFamily="2" charset="0"/>
                <a:sym typeface="Symbol"/>
              </a:rPr>
              <a:t>} </a:t>
            </a:r>
            <a:r>
              <a:rPr lang="en-US" sz="4400" b="1" dirty="0" err="1">
                <a:latin typeface="NikoshBAN" panose="02000000000000000000" pitchFamily="2" charset="0"/>
                <a:cs typeface="NikoshBAN" pitchFamily="2" charset="0"/>
                <a:sym typeface="Symbol"/>
              </a:rPr>
              <a:t>হলে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B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  <a:sym typeface="Symbol"/>
              </a:rPr>
              <a:t>এবং</a:t>
            </a:r>
            <a:r>
              <a:rPr lang="bn-IN" sz="4400" b="1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nB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। </a:t>
            </a:r>
            <a:r>
              <a:rPr lang="bn-IN" sz="4400" b="1" dirty="0">
                <a:latin typeface="NikoshBAN" pitchFamily="2" charset="0"/>
                <a:cs typeface="NikoshBAN" pitchFamily="2" charset="0"/>
                <a:sym typeface="Symbol"/>
              </a:rPr>
              <a:t>কিন্তু </a:t>
            </a:r>
            <a:r>
              <a:rPr lang="en-US" sz="4400" b="1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6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B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124875"/>
            <a:ext cx="12192000" cy="1107996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Belongs to</a:t>
            </a:r>
            <a:r>
              <a:rPr lang="en-US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3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36681"/>
            <a:ext cx="12192000" cy="75100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4433"/>
            <a:ext cx="12192000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 কর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6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uronth paki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66581"/>
            <a:ext cx="2939599" cy="278550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939599" y="2348459"/>
            <a:ext cx="4566724" cy="219178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পাখিটি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ঝাঁক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uronth paki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6324" y="1718706"/>
            <a:ext cx="4685675" cy="4932289"/>
          </a:xfrm>
          <a:prstGeom prst="rect">
            <a:avLst/>
          </a:prstGeom>
        </p:spPr>
      </p:pic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4144254" y="4216743"/>
          <a:ext cx="71913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7" imgW="126720" imgH="126720" progId="Equation.3">
                  <p:embed/>
                </p:oleObj>
              </mc:Choice>
              <mc:Fallback>
                <p:oleObj name="Equation" r:id="rId7" imgW="1267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254" y="4216743"/>
                        <a:ext cx="719138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694483" y="5081335"/>
            <a:ext cx="411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Belongs to 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56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61735"/>
            <a:ext cx="1197714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animais and bi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04" y="1285065"/>
            <a:ext cx="3993554" cy="5143665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203415" y="2231444"/>
            <a:ext cx="2800143" cy="2302039"/>
          </a:xfrm>
          <a:prstGeom prst="lef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কাকটি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kak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7608" y="1285065"/>
            <a:ext cx="5154392" cy="51150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56308" y="492741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অর্থাৎ 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 Belongs </a:t>
            </a:r>
          </a:p>
          <a:p>
            <a:r>
              <a:rPr lang="bn-BD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06348"/>
            <a:ext cx="115274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আরোকিছু ছবি লক্ষ্য কর 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03510" y="4025651"/>
                <a:ext cx="101138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60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510" y="4025651"/>
                <a:ext cx="1011382" cy="10156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64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59961"/>
            <a:ext cx="12192000" cy="66781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1999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 সেট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(Union of Sets):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4992" y="1447866"/>
            <a:ext cx="12191998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ততোধিক সেটের সকল উপাদান নিয়ে গঠিত সেটকে তাদের সংযোগ সেট বলা হয়।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3080399"/>
            <a:ext cx="12192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A={1,3,5} </a:t>
            </a:r>
            <a:r>
              <a:rPr lang="bn-IN" sz="6600" b="1" dirty="0" smtClean="0">
                <a:solidFill>
                  <a:srgbClr val="C00000"/>
                </a:solidFill>
                <a:latin typeface="NikoshBAN" panose="02000000000000000000"/>
                <a:cs typeface="Times New Roman" panose="02020603050405020304" pitchFamily="18" charset="0"/>
              </a:rPr>
              <a:t>এবং </a:t>
            </a:r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B={2,4,6}</a:t>
            </a:r>
            <a:r>
              <a:rPr lang="bn-IN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হলে,</a:t>
            </a:r>
          </a:p>
          <a:p>
            <a:r>
              <a:rPr lang="en-US" sz="8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 </a:t>
            </a:r>
            <a:r>
              <a:rPr lang="en-US" sz="8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8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 {1,3,5}</a:t>
            </a:r>
            <a:r>
              <a:rPr lang="en-US" sz="8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8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{2,4,6}</a:t>
            </a:r>
          </a:p>
          <a:p>
            <a:r>
              <a:rPr lang="en-US" sz="8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8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= {1,2,3,4,5,6}</a:t>
            </a:r>
            <a:r>
              <a:rPr lang="bn-IN" sz="8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sz="8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39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994" y="-119921"/>
            <a:ext cx="12192000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-119921"/>
            <a:ext cx="12191999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ছেদ সেট</a:t>
            </a:r>
            <a:r>
              <a:rPr lang="en-US" sz="6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(Intersection of Sets):</a:t>
            </a:r>
            <a:endParaRPr lang="en-US" sz="6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83" y="1015663"/>
            <a:ext cx="12191998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ততোধিক সেটের 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 নিয়ে গঠিত সেটকে তাদের ছেদ সেট বলা হয়। 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4994" y="2462213"/>
            <a:ext cx="120071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P={xN:2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&lt;x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6}</a:t>
            </a:r>
            <a:r>
              <a:rPr lang="bn-IN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এবং 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Q=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{</a:t>
            </a:r>
            <a:r>
              <a:rPr lang="en-US" sz="4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4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N:x</a:t>
            </a:r>
            <a:r>
              <a:rPr lang="bn-IN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জোড় সংখ্যা এবং</a:t>
            </a: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8}</a:t>
            </a:r>
            <a:r>
              <a:rPr lang="bn-IN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হলে </a:t>
            </a:r>
            <a:endParaRPr lang="en-US" sz="4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PQ</a:t>
            </a:r>
            <a:r>
              <a:rPr lang="bn-IN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এর মান নির্ণয়ঃ-</a:t>
            </a:r>
          </a:p>
          <a:p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P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bn-IN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bn-IN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{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N:2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&lt;x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6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}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bn-IN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{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xN:x</a:t>
            </a:r>
            <a:r>
              <a:rPr lang="bn-IN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জোড় সংখ্যা এবং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8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}</a:t>
            </a:r>
            <a:endParaRPr lang="bn-IN" sz="4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bn-IN" sz="4400" b="1" dirty="0">
                <a:solidFill>
                  <a:srgbClr val="00B0F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bn-IN" sz="4400" b="1" dirty="0" smtClean="0">
                <a:solidFill>
                  <a:srgbClr val="00B0F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    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= {3,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4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,5,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}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 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{2,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4,6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,8}</a:t>
            </a:r>
          </a:p>
          <a:p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= 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{4,6}</a:t>
            </a:r>
          </a:p>
          <a:p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4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" y="0"/>
            <a:ext cx="12191999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en-US" sz="6000" b="1" dirty="0">
              <a:solidFill>
                <a:srgbClr val="FFC000"/>
              </a:solidFill>
              <a:latin typeface="NikoshBAN" panose="0200000000000000000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880" y="0"/>
            <a:ext cx="1119644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পূরক সেট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(Complement of Sets):-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80" y="1015663"/>
            <a:ext cx="12191999" cy="563231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সার্বিক সেট এবং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সেটটি 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</a:t>
            </a:r>
            <a:r>
              <a:rPr lang="bn-IN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উপসেট হয় তবে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</a:t>
            </a:r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সেটের বহির্ভূত সকল উপাদান নিয়ে গঠিত সেটকে 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সেটের পূরক সেট বলা হয়।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পূরক </a:t>
            </a:r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সেটকে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4400" b="1" baseline="30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4400" b="1" dirty="0" err="1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ì</a:t>
            </a:r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দ্বারা প্রকাশ করা হয়।</a:t>
            </a:r>
          </a:p>
          <a:p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={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a,b,c,d,e,f,g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} </a:t>
            </a:r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A= {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b,c,d,e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} </a:t>
            </a:r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 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4000" b="1" baseline="30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4000" b="1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ì</a:t>
            </a:r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মান নির্ণয়ঃ-</a:t>
            </a:r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4000" b="1" baseline="30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4000" b="1" dirty="0" err="1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ì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\A = 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A</a:t>
            </a:r>
          </a:p>
          <a:p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=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a,b,c,d,e,f,g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{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b,c,d,e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} </a:t>
            </a:r>
            <a:endParaRPr lang="en-US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= {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a,f,g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}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26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39843"/>
            <a:ext cx="12192000" cy="661815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Left-Right Arrow 3"/>
          <p:cNvSpPr/>
          <p:nvPr/>
        </p:nvSpPr>
        <p:spPr>
          <a:xfrm>
            <a:off x="1633928" y="239843"/>
            <a:ext cx="8079698" cy="3013023"/>
          </a:xfrm>
          <a:prstGeom prst="left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</a:rPr>
              <a:t>একক কাজ</a:t>
            </a:r>
            <a:endParaRPr lang="en-US" sz="9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57797"/>
            <a:ext cx="121920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1.{1,2,3,4,6,9,12,18,36}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সেটটিকে সেট গঠন পদ্ধতিতে প্রকাশ কর?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4970" y="4927457"/>
            <a:ext cx="12236970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2.{x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N</a:t>
            </a: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smtClean="0">
                <a:solidFill>
                  <a:srgbClr val="00B0F0"/>
                </a:solidFill>
              </a:rPr>
              <a:t>X</a:t>
            </a:r>
            <a:r>
              <a:rPr lang="en-US" sz="4800" b="1" baseline="30000" dirty="0" smtClean="0">
                <a:solidFill>
                  <a:srgbClr val="00B0F0"/>
                </a:solidFill>
              </a:rPr>
              <a:t>2</a:t>
            </a: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&gt;9</a:t>
            </a:r>
            <a:r>
              <a:rPr lang="en-US" sz="4800" b="1" baseline="30000" dirty="0" smtClean="0">
                <a:solidFill>
                  <a:srgbClr val="00B0F0"/>
                </a:solidFill>
              </a:rPr>
              <a:t> </a:t>
            </a:r>
            <a:r>
              <a:rPr lang="bn-IN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এবং</a:t>
            </a: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smtClean="0">
                <a:solidFill>
                  <a:srgbClr val="00B0F0"/>
                </a:solidFill>
              </a:rPr>
              <a:t>X</a:t>
            </a:r>
            <a:r>
              <a:rPr lang="en-US" sz="4800" b="1" baseline="30000" dirty="0" smtClean="0">
                <a:solidFill>
                  <a:srgbClr val="00B0F0"/>
                </a:solidFill>
              </a:rPr>
              <a:t>3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4800" b="1" baseline="30000" dirty="0" smtClean="0">
                <a:solidFill>
                  <a:srgbClr val="00B0F0"/>
                </a:solidFill>
              </a:rPr>
              <a:t> </a:t>
            </a: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130}</a:t>
            </a:r>
            <a:r>
              <a:rPr lang="bn-IN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সেটটিকে তালিকা পদ্ধতিতে প্রকাশ কর?</a:t>
            </a:r>
            <a:r>
              <a:rPr lang="bn-IN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76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28600"/>
            <a:ext cx="1219200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চিত্রগুলো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 কর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6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venn_8_region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0"/>
            <a:ext cx="4097311" cy="3588214"/>
          </a:xfrm>
          <a:prstGeom prst="rect">
            <a:avLst/>
          </a:prstGeom>
        </p:spPr>
      </p:pic>
      <p:pic>
        <p:nvPicPr>
          <p:cNvPr id="5" name="Picture 4" descr="ellipsevenn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904" y="1111770"/>
            <a:ext cx="4274696" cy="4164768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>
          <a:xfrm>
            <a:off x="4325911" y="2359063"/>
            <a:ext cx="3543925" cy="1808204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ভেনচিত্র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73312"/>
            <a:ext cx="12191999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চিত্রগুলো কিসের তা কি বলতে পারবে?</a:t>
            </a:r>
            <a:endParaRPr lang="en-US" sz="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6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82065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0" y="-261553"/>
            <a:ext cx="12192000" cy="2711670"/>
          </a:xfrm>
          <a:prstGeom prst="horizontalScrol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0952" y="1245476"/>
            <a:ext cx="4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3124" y="2996479"/>
            <a:ext cx="8338956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নিজাম উদ্দিন তালুকদার</a:t>
            </a:r>
          </a:p>
          <a:p>
            <a:pPr algn="ctr"/>
            <a:r>
              <a:rPr lang="bn-IN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 (গণিত)</a:t>
            </a:r>
          </a:p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ঢাকাউত্তর মোহাম্মদপুর উচ্চ বিদ্যালয়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বিয়ানীবাজার,সিলেট</a:t>
            </a:r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6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88564"/>
            <a:ext cx="3600682" cy="53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s3eg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09" y="2990538"/>
            <a:ext cx="4957997" cy="3689672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1973705" y="-69897"/>
            <a:ext cx="8244590" cy="17988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1209" y="1500389"/>
            <a:ext cx="15140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C00000"/>
                </a:solidFill>
              </a:rPr>
              <a:t>U</a:t>
            </a:r>
            <a:endParaRPr lang="en-US" sz="11500" b="1" dirty="0">
              <a:solidFill>
                <a:srgbClr val="C00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85215" y="3616174"/>
            <a:ext cx="6606915" cy="2244980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B</a:t>
            </a:r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সেট নির্ণয় কর</a:t>
            </a:r>
            <a:r>
              <a:rPr lang="bn-IN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4400" b="1" dirty="0" smtClean="0">
                <a:solidFill>
                  <a:srgbClr val="0070C0"/>
                </a:solidFill>
              </a:rPr>
              <a:t>B </a:t>
            </a:r>
            <a:r>
              <a:rPr lang="bn-BD" sz="4400" b="1" dirty="0" smtClean="0">
                <a:solidFill>
                  <a:srgbClr val="0070C0"/>
                </a:solidFill>
              </a:rPr>
              <a:t>ও </a:t>
            </a:r>
            <a:r>
              <a:rPr lang="en-US" sz="4400" b="1" dirty="0" smtClean="0">
                <a:solidFill>
                  <a:srgbClr val="0070C0"/>
                </a:solidFill>
              </a:rPr>
              <a:t>A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B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 মান নির্ণয় কর</a:t>
            </a: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20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7475"/>
            <a:ext cx="12192000" cy="68954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/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124918" y="-37475"/>
            <a:ext cx="12067082" cy="1888760"/>
          </a:xfrm>
          <a:prstGeom prst="ribbon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3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764" y="2293495"/>
            <a:ext cx="115873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U={1,2,3,4,5,6,7},A={1,3,5},B={2,4,6} </a:t>
            </a:r>
          </a:p>
          <a:p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C={3,4,5,6,7}</a:t>
            </a:r>
          </a:p>
          <a:p>
            <a:r>
              <a:rPr lang="bn-IN" sz="4800" b="1" dirty="0" smtClean="0">
                <a:solidFill>
                  <a:srgbClr val="00B0F0"/>
                </a:solidFill>
                <a:latin typeface="Nikoshban"/>
                <a:cs typeface="Times New Roman" panose="02020603050405020304" pitchFamily="18" charset="0"/>
              </a:rPr>
              <a:t>(ক) পূরক সেট বলতে কী বোঝ?</a:t>
            </a:r>
          </a:p>
          <a:p>
            <a:r>
              <a:rPr lang="bn-IN" sz="4800" b="1" dirty="0" smtClean="0">
                <a:solidFill>
                  <a:srgbClr val="00B0F0"/>
                </a:solidFill>
                <a:latin typeface="Nikoshban"/>
                <a:cs typeface="Times New Roman" panose="02020603050405020304" pitchFamily="18" charset="0"/>
              </a:rPr>
              <a:t>(খ)</a:t>
            </a:r>
            <a:r>
              <a:rPr lang="en-US" sz="4800" b="1" dirty="0" smtClean="0">
                <a:solidFill>
                  <a:srgbClr val="00B0F0"/>
                </a:solidFill>
                <a:latin typeface="Nikoshban"/>
                <a:cs typeface="Times New Roman" panose="02020603050405020304" pitchFamily="18" charset="0"/>
              </a:rPr>
              <a:t>B</a:t>
            </a:r>
            <a:r>
              <a:rPr lang="en-US" sz="4800" b="1" dirty="0" smtClean="0">
                <a:solidFill>
                  <a:srgbClr val="00B0F0"/>
                </a:solidFill>
                <a:latin typeface="SutonnyOMJ" panose="01010600010101010101" pitchFamily="2" charset="0"/>
                <a:cs typeface="SutonnyOMJ" panose="01010600010101010101" pitchFamily="2" charset="0"/>
                <a:sym typeface="Symbol" panose="05050102010706020507" pitchFamily="18" charset="2"/>
              </a:rPr>
              <a:t>\</a:t>
            </a:r>
            <a:r>
              <a:rPr lang="en-US" sz="4800" b="1" dirty="0" smtClean="0">
                <a:solidFill>
                  <a:srgbClr val="00B0F0"/>
                </a:solidFill>
                <a:latin typeface="Nikoshban"/>
                <a:cs typeface="Times New Roman" panose="02020603050405020304" pitchFamily="18" charset="0"/>
                <a:sym typeface="Symbol" panose="05050102010706020507" pitchFamily="18" charset="2"/>
              </a:rPr>
              <a:t>C </a:t>
            </a:r>
            <a:r>
              <a:rPr lang="bn-IN" sz="4800" b="1" dirty="0" smtClean="0">
                <a:solidFill>
                  <a:srgbClr val="00B0F0"/>
                </a:solidFill>
                <a:latin typeface="Nikoshban"/>
                <a:cs typeface="Times New Roman" panose="02020603050405020304" pitchFamily="18" charset="0"/>
                <a:sym typeface="Symbol" panose="05050102010706020507" pitchFamily="18" charset="2"/>
              </a:rPr>
              <a:t>এবং </a:t>
            </a:r>
            <a:r>
              <a:rPr lang="en-US" sz="4800" b="1" dirty="0" smtClean="0">
                <a:solidFill>
                  <a:srgbClr val="00B0F0"/>
                </a:solidFill>
                <a:latin typeface="Nikoshban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(BC)</a:t>
            </a:r>
            <a:r>
              <a:rPr lang="bn-IN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এর মান নির্ণয় কর?</a:t>
            </a:r>
          </a:p>
          <a:p>
            <a:r>
              <a:rPr lang="bn-IN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(গ) প্রমাণ কর যে,</a:t>
            </a:r>
            <a:r>
              <a:rPr lang="en-US" sz="4800" b="1" dirty="0">
                <a:solidFill>
                  <a:srgbClr val="00B0F0"/>
                </a:solidFill>
                <a:latin typeface="Nikoshb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bn-IN" sz="4800" b="1" dirty="0" smtClean="0">
                <a:solidFill>
                  <a:srgbClr val="00B0F0"/>
                </a:solidFill>
                <a:latin typeface="Nikoshban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4800" b="1" dirty="0" smtClean="0">
                <a:solidFill>
                  <a:srgbClr val="00B0F0"/>
                </a:solidFill>
                <a:latin typeface="Nikoshban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B</a:t>
            </a:r>
            <a:r>
              <a:rPr lang="bn-IN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C</a:t>
            </a:r>
            <a:r>
              <a:rPr lang="bn-IN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sz="4800" b="1" dirty="0">
                <a:solidFill>
                  <a:srgbClr val="00B0F0"/>
                </a:solidFill>
                <a:latin typeface="Nikoshb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bn-IN" sz="4800" b="1" dirty="0" smtClean="0">
                <a:solidFill>
                  <a:srgbClr val="00B0F0"/>
                </a:solidFill>
                <a:latin typeface="Nikoshban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4800" b="1" dirty="0" smtClean="0">
                <a:solidFill>
                  <a:srgbClr val="00B0F0"/>
                </a:solidFill>
                <a:latin typeface="Nikoshban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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bn-IN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</a:t>
            </a: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(B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).</a:t>
            </a:r>
            <a:endParaRPr lang="en-US" sz="4800" b="1" dirty="0">
              <a:solidFill>
                <a:srgbClr val="00B0F0"/>
              </a:solidFill>
              <a:latin typeface="Nikoshban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20265" y="2434781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3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080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0" y="-57890"/>
            <a:ext cx="12192000" cy="166390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7030A0"/>
                </a:solidFill>
                <a:latin typeface="Nikoshban" panose="02000000000000000000"/>
              </a:rPr>
              <a:t>বাড়ির</a:t>
            </a:r>
            <a:r>
              <a:rPr lang="en-US" sz="96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Nikoshban" panose="02000000000000000000"/>
              </a:rPr>
              <a:t>কাজ</a:t>
            </a:r>
            <a:r>
              <a:rPr lang="en-US" sz="96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endParaRPr lang="en-US" sz="9600" b="1" dirty="0">
              <a:solidFill>
                <a:srgbClr val="7030A0"/>
              </a:solidFill>
              <a:latin typeface="Nikoshban" panose="02000000000000000000"/>
            </a:endParaRPr>
          </a:p>
        </p:txBody>
      </p:sp>
      <p:sp>
        <p:nvSpPr>
          <p:cNvPr id="6" name="AutoShape 37"/>
          <p:cNvSpPr>
            <a:spLocks noChangeArrowheads="1"/>
          </p:cNvSpPr>
          <p:nvPr/>
        </p:nvSpPr>
        <p:spPr bwMode="auto">
          <a:xfrm>
            <a:off x="224853" y="284813"/>
            <a:ext cx="1888760" cy="1424065"/>
          </a:xfrm>
          <a:prstGeom prst="star32">
            <a:avLst>
              <a:gd name="adj" fmla="val 14931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37"/>
          <p:cNvSpPr>
            <a:spLocks noChangeArrowheads="1"/>
          </p:cNvSpPr>
          <p:nvPr/>
        </p:nvSpPr>
        <p:spPr bwMode="auto">
          <a:xfrm>
            <a:off x="9953469" y="247338"/>
            <a:ext cx="2041161" cy="1528996"/>
          </a:xfrm>
          <a:prstGeom prst="star32">
            <a:avLst>
              <a:gd name="adj" fmla="val 14931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1" descr="F:\shanaz\home-m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233" y="1703680"/>
            <a:ext cx="9588137" cy="145495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4853" y="3972392"/>
            <a:ext cx="1208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018526"/>
            <a:ext cx="11967147" cy="451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{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x:xN</a:t>
            </a:r>
            <a:r>
              <a:rPr lang="bn-I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এবং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36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-5x+6=0},B=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{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x:xN</a:t>
            </a:r>
            <a:r>
              <a:rPr lang="bn-I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এবং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&lt;x &lt;6},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C={2,4,6}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baseline="30000" dirty="0" smtClean="0">
                <a:solidFill>
                  <a:srgbClr val="00B0F0"/>
                </a:solidFill>
                <a:latin typeface="Nikoshban" panose="02000000000000000000"/>
                <a:sym typeface="Symbol" panose="05050102010706020507" pitchFamily="18" charset="2"/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/>
                <a:sym typeface="Symbol" panose="05050102010706020507" pitchFamily="18" charset="2"/>
              </a:rPr>
              <a:t> </a:t>
            </a:r>
            <a:r>
              <a:rPr lang="bn-IN" sz="3600" b="1" dirty="0" smtClean="0">
                <a:solidFill>
                  <a:srgbClr val="00B0F0"/>
                </a:solidFill>
                <a:latin typeface="Nikoshban" panose="02000000000000000000"/>
                <a:sym typeface="Symbol" panose="05050102010706020507" pitchFamily="18" charset="2"/>
              </a:rPr>
              <a:t>  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/>
                <a:sym typeface="Symbol" panose="05050102010706020507" pitchFamily="18" charset="2"/>
              </a:rPr>
              <a:t>(ক)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/>
                <a:sym typeface="Symbol" panose="05050102010706020507" pitchFamily="18" charset="2"/>
              </a:rPr>
              <a:t>A 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/>
                <a:cs typeface="Times New Roman" panose="02020603050405020304" pitchFamily="18" charset="0"/>
                <a:sym typeface="Symbol" panose="05050102010706020507" pitchFamily="18" charset="2"/>
              </a:rPr>
              <a:t>সেটটিকে 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/>
                <a:cs typeface="Times New Roman" panose="02020603050405020304" pitchFamily="18" charset="0"/>
                <a:sym typeface="Symbol" panose="05050102010706020507" pitchFamily="18" charset="2"/>
              </a:rPr>
              <a:t>তালিকা পদ্ধতিতে প্রকাশ কর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/>
                <a:cs typeface="Times New Roman" panose="02020603050405020304" pitchFamily="18" charset="0"/>
                <a:sym typeface="Symbol" panose="05050102010706020507" pitchFamily="18" charset="2"/>
              </a:rPr>
              <a:t>?</a:t>
            </a:r>
            <a:endParaRPr lang="en-US" sz="3600" b="1" dirty="0" smtClean="0">
              <a:solidFill>
                <a:srgbClr val="7030A0"/>
              </a:solidFill>
              <a:latin typeface="Nikoshban" panose="0200000000000000000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bn-IN" sz="3600" b="1" dirty="0" smtClean="0">
                <a:solidFill>
                  <a:srgbClr val="7030A0"/>
                </a:solidFill>
                <a:latin typeface="Nikoshban" panose="0200000000000000000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/>
                <a:cs typeface="Times New Roman" panose="02020603050405020304" pitchFamily="18" charset="0"/>
                <a:sym typeface="Symbol" panose="05050102010706020507" pitchFamily="18" charset="2"/>
              </a:rPr>
              <a:t> (খ) প্রমাণ কর যে,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(A\B)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(B\A) = (A 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B)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\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(A 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7030A0"/>
                </a:solidFill>
                <a:latin typeface="Nikoshban" panose="0200000000000000000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/>
                <a:cs typeface="Times New Roman" panose="02020603050405020304" pitchFamily="18" charset="0"/>
                <a:sym typeface="Symbol" panose="05050102010706020507" pitchFamily="18" charset="2"/>
              </a:rPr>
              <a:t>  (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/>
                <a:cs typeface="Times New Roman" panose="02020603050405020304" pitchFamily="18" charset="0"/>
                <a:sym typeface="Symbol" panose="05050102010706020507" pitchFamily="18" charset="2"/>
              </a:rPr>
              <a:t>গ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P(B)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/>
                <a:cs typeface="Times New Roman" panose="02020603050405020304" pitchFamily="18" charset="0"/>
                <a:sym typeface="Symbol" panose="05050102010706020507" pitchFamily="18" charset="2"/>
              </a:rPr>
              <a:t>নির্ণয় কর এবং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/>
                <a:cs typeface="Times New Roman" panose="02020603050405020304" pitchFamily="18" charset="0"/>
                <a:sym typeface="Symbol" panose="05050102010706020507" pitchFamily="18" charset="2"/>
              </a:rPr>
              <a:t>B 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/>
                <a:cs typeface="Times New Roman" panose="02020603050405020304" pitchFamily="18" charset="0"/>
                <a:sym typeface="Symbol" panose="05050102010706020507" pitchFamily="18" charset="2"/>
              </a:rPr>
              <a:t>এর উপাদান সংখ্যা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/>
                <a:cs typeface="Times New Roman" panose="02020603050405020304" pitchFamily="18" charset="0"/>
                <a:sym typeface="Symbol" panose="05050102010706020507" pitchFamily="18" charset="2"/>
              </a:rPr>
              <a:t>n 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/>
                <a:cs typeface="Times New Roman" panose="02020603050405020304" pitchFamily="18" charset="0"/>
                <a:sym typeface="Symbol" panose="05050102010706020507" pitchFamily="18" charset="2"/>
              </a:rPr>
              <a:t>হলে 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/>
                <a:cs typeface="Times New Roman" panose="02020603050405020304" pitchFamily="18" charset="0"/>
                <a:sym typeface="Symbol" panose="05050102010706020507" pitchFamily="18" charset="2"/>
              </a:rPr>
              <a:t>দেখাও যে, 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P(B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sz="3600" b="1" baseline="30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IN" sz="3600" b="1" baseline="30000" dirty="0" smtClean="0">
                <a:solidFill>
                  <a:srgbClr val="7030A0"/>
                </a:solidFill>
                <a:latin typeface="Nikoshban" panose="02000000000000000000"/>
              </a:rPr>
              <a:t>           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/>
                <a:cs typeface="Times New Roman" panose="02020603050405020304" pitchFamily="18" charset="0"/>
                <a:sym typeface="Symbol" panose="05050102010706020507" pitchFamily="18" charset="2"/>
              </a:rPr>
              <a:t>এর 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/>
                <a:cs typeface="Times New Roman" panose="02020603050405020304" pitchFamily="18" charset="0"/>
                <a:sym typeface="Symbol" panose="05050102010706020507" pitchFamily="18" charset="2"/>
              </a:rPr>
              <a:t>উপাদান সংখ্যা 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/>
              </a:rPr>
              <a:t>কে সমর্থন করে।</a:t>
            </a:r>
            <a:endParaRPr lang="bn-IN" sz="3600" b="1" baseline="30000" dirty="0" smtClean="0">
              <a:solidFill>
                <a:srgbClr val="7030A0"/>
              </a:solidFill>
              <a:latin typeface="Nikoshban" panose="02000000000000000000"/>
            </a:endParaRPr>
          </a:p>
          <a:p>
            <a:endParaRPr lang="bn-IN" sz="4000" b="1" baseline="30000" dirty="0">
              <a:solidFill>
                <a:srgbClr val="00B0F0"/>
              </a:solidFill>
              <a:latin typeface="Nikoshban" panose="02000000000000000000"/>
            </a:endParaRPr>
          </a:p>
          <a:p>
            <a:endParaRPr lang="en-US" sz="4000" b="1" baseline="30000" dirty="0" smtClean="0">
              <a:solidFill>
                <a:srgbClr val="00B0F0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46604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02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7097" y="-195942"/>
            <a:ext cx="10528664" cy="740664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IN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</a:t>
            </a:r>
            <a:r>
              <a:rPr lang="bn-IN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13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 </a:t>
            </a:r>
            <a:r>
              <a:rPr lang="bn-IN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 </a:t>
            </a:r>
            <a:r>
              <a:rPr lang="bn-IN" sz="13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পরবর্তী </a:t>
            </a:r>
            <a:r>
              <a:rPr lang="bn-IN" sz="13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ক্লাসে।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15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034322" y="0"/>
            <a:ext cx="10418164" cy="244339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rgbClr val="C00000"/>
                </a:solidFill>
              </a:rPr>
              <a:t>পাঠ পরিচিতি</a:t>
            </a:r>
            <a:endParaRPr lang="en-US" sz="80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c9_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3396"/>
            <a:ext cx="4061086" cy="441460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061086" y="2443395"/>
            <a:ext cx="8130915" cy="43021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বিষয়-        গণিত </a:t>
            </a:r>
          </a:p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শ্রেনি  -        </a:t>
            </a:r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bn-BD" sz="5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অধ্যায়-        </a:t>
            </a:r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</a:t>
            </a:r>
            <a:r>
              <a:rPr lang="bn-IN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bn-BD" sz="5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-     </a:t>
            </a:r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৪৫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তারিখ-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11/08/2016 খ</a:t>
            </a:r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্রিস্টাব্দ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3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12" y="0"/>
            <a:ext cx="12192000" cy="726893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-Right Arrow 3"/>
          <p:cNvSpPr/>
          <p:nvPr/>
        </p:nvSpPr>
        <p:spPr>
          <a:xfrm>
            <a:off x="1098645" y="-110161"/>
            <a:ext cx="9993085" cy="1119978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লক্ষ্য করো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85" y="1054905"/>
            <a:ext cx="6154136" cy="20385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733" y="3599229"/>
            <a:ext cx="4569745" cy="2626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85" y="3115038"/>
            <a:ext cx="6015732" cy="3310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08" y="785641"/>
            <a:ext cx="4325650" cy="28199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71138" y="2656075"/>
            <a:ext cx="2787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B0F0"/>
                </a:solidFill>
              </a:rPr>
              <a:t>এক সেট বই 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7265" y="5880825"/>
            <a:ext cx="2349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</a:rPr>
              <a:t>টি- সেট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94886" y="2958180"/>
            <a:ext cx="226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7030A0"/>
                </a:solidFill>
                <a:latin typeface="NikoshBAN" panose="02000000000000000000"/>
              </a:rPr>
              <a:t>সোফা সেট </a:t>
            </a:r>
            <a:endParaRPr lang="en-US" sz="2800" b="1" dirty="0">
              <a:solidFill>
                <a:srgbClr val="7030A0"/>
              </a:solidFill>
              <a:latin typeface="NikoshBAN" panose="0200000000000000000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54524" y="5362600"/>
            <a:ext cx="3373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  <a:latin typeface="NikoshBAN" panose="02000000000000000000"/>
              </a:rPr>
              <a:t>কয়েকটি মোবাইল ফোনের সেট </a:t>
            </a:r>
            <a:endParaRPr lang="en-US" sz="2400" b="1" dirty="0">
              <a:solidFill>
                <a:srgbClr val="FF0000"/>
              </a:solidFill>
              <a:latin typeface="NikoshBAN" panose="0200000000000000000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5385" y="6371347"/>
            <a:ext cx="9157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B0F0"/>
                </a:solidFill>
                <a:latin typeface="NikoshBAN" panose="02000000000000000000"/>
              </a:rPr>
              <a:t>এই ছবিগুলোকে কি বলা যাইতে পারে ? </a:t>
            </a:r>
            <a:endParaRPr lang="en-US" sz="4400" b="1" dirty="0">
              <a:solidFill>
                <a:srgbClr val="00B0F0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73971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104931" y="-284811"/>
            <a:ext cx="12087069" cy="2653258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4332158" y="2102371"/>
            <a:ext cx="3102964" cy="167889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0" y="2941820"/>
            <a:ext cx="11662348" cy="3777521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4715" y="239843"/>
            <a:ext cx="11452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2060"/>
                </a:solidFill>
                <a:latin typeface="NikoshBAN" panose="02000000000000000000"/>
              </a:rPr>
              <a:t>আজকের</a:t>
            </a:r>
            <a:r>
              <a:rPr lang="en-US" sz="96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NikoshBAN" panose="02000000000000000000"/>
              </a:rPr>
              <a:t>পাঠ</a:t>
            </a:r>
            <a:r>
              <a:rPr lang="en-US" sz="96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NikoshBAN" panose="02000000000000000000"/>
              </a:rPr>
              <a:t>হলো</a:t>
            </a:r>
            <a:r>
              <a:rPr lang="en-US" sz="9600" b="1" dirty="0" smtClean="0">
                <a:solidFill>
                  <a:srgbClr val="002060"/>
                </a:solidFill>
                <a:latin typeface="NikoshBAN" panose="02000000000000000000"/>
              </a:rPr>
              <a:t> … …</a:t>
            </a:r>
            <a:endParaRPr lang="en-US" sz="9600" b="1" dirty="0">
              <a:solidFill>
                <a:srgbClr val="002060"/>
              </a:solidFill>
              <a:latin typeface="NikoshBAN" panose="0200000000000000000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3869" y="3995599"/>
            <a:ext cx="77499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13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0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931" y="0"/>
            <a:ext cx="12192000" cy="70453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-Right Arrow 2"/>
          <p:cNvSpPr/>
          <p:nvPr/>
        </p:nvSpPr>
        <p:spPr>
          <a:xfrm>
            <a:off x="44968" y="29980"/>
            <a:ext cx="12192000" cy="2113613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7036" y="502808"/>
            <a:ext cx="9998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9233" y="2113613"/>
            <a:ext cx="10672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036" y="3237875"/>
            <a:ext cx="110902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সেট </a:t>
            </a:r>
            <a:r>
              <a:rPr lang="bn-IN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 তা </a:t>
            </a:r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সংজ্ঞায়িত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সেটে ব্যবহৃত প্রতীকগুলো</a:t>
            </a:r>
            <a:r>
              <a:rPr lang="en-US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 নাম</a:t>
            </a:r>
            <a:r>
              <a:rPr lang="bn-IN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5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সেট প্রকাশের পদ্ধতি বর্ণনা করতে পারবে</a:t>
            </a:r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5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 সেট সম্পর্কিত সমস্যার সমাধান করতে পারবে।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30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021" y="0"/>
            <a:ext cx="12296931" cy="70453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1969" y="102830"/>
            <a:ext cx="11945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/>
              </a:rPr>
              <a:t>এই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/>
              </a:rPr>
              <a:t>ছবিটি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/>
              </a:rPr>
              <a:t>কার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/>
              </a:rPr>
              <a:t> বলতে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/>
              </a:rPr>
              <a:t>পারবে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bn-IN" sz="4400" b="1" dirty="0" smtClean="0">
                <a:solidFill>
                  <a:srgbClr val="7030A0"/>
                </a:solidFill>
                <a:latin typeface="NikoshBAN" panose="02000000000000000000"/>
              </a:rPr>
              <a:t>?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anose="0200000000000000000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007" y="2542736"/>
            <a:ext cx="1954724" cy="2555674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5396459" y="1693890"/>
            <a:ext cx="419725" cy="7345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0277103">
            <a:off x="6675514" y="2260560"/>
            <a:ext cx="1149460" cy="446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2051505">
            <a:off x="3462728" y="2211049"/>
            <a:ext cx="959370" cy="6071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158982" y="5068430"/>
            <a:ext cx="657202" cy="716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19461">
            <a:off x="6571312" y="4789925"/>
            <a:ext cx="1220942" cy="495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20350853">
            <a:off x="3274923" y="4809854"/>
            <a:ext cx="1134724" cy="4329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80179" y="814788"/>
            <a:ext cx="2894491" cy="79475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জর্জ ক্যান্টর 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866792" y="1547078"/>
            <a:ext cx="3375831" cy="1064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 ১৮৪৫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4716" y="1737983"/>
            <a:ext cx="3132944" cy="78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 ১৯১৮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866792" y="4833590"/>
            <a:ext cx="3705615" cy="105766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FF00"/>
                </a:solidFill>
                <a:latin typeface="NikoshBAN" panose="02000000000000000000"/>
              </a:rPr>
              <a:t>দেশঃ জার্মান</a:t>
            </a:r>
            <a:endParaRPr lang="en-US" sz="3600" b="1" dirty="0">
              <a:solidFill>
                <a:srgbClr val="FFFF00"/>
              </a:solidFill>
              <a:latin typeface="NikoshBAN" panose="0200000000000000000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67855" y="5792230"/>
            <a:ext cx="4676931" cy="1019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পেশাঃ গণিতবিদ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2185" y="5026334"/>
            <a:ext cx="3252866" cy="103814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অবদানঃ সেটতত্ব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11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424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11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224852" y="269823"/>
            <a:ext cx="1499017" cy="92939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0435652" y="247338"/>
            <a:ext cx="1499017" cy="92939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870022" y="1860602"/>
            <a:ext cx="9702383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জগতের সু-সং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জ্ঞা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য়িত বস্তুর সমাবেশ বা সংগ্রহকে সেট বলে</a:t>
            </a:r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>
            <a:off x="224852" y="1860602"/>
            <a:ext cx="1948722" cy="121420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1628" y="3330627"/>
            <a:ext cx="4338403" cy="97935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n w="19050"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b="1" dirty="0" err="1" smtClean="0">
                <a:ln w="19050"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bn-IN" sz="8000" b="1" dirty="0" smtClean="0">
                <a:ln w="19050"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ঃ</a:t>
            </a:r>
            <a:endParaRPr lang="en-US" sz="8000" b="1" dirty="0">
              <a:ln w="19050"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4360" y="4309984"/>
            <a:ext cx="83375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বর্নমালার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={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a,b,c,d,e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1999" y="4953000"/>
            <a:ext cx="10810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২।এশিয়া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মহাদেশের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দেশসমূ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হের সেট 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={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বাংলাদেশ,ভার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পাকিস্তান,চীন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,....} 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9980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ভাবিক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সেট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={1,2,3,4,5,…………}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2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1274164"/>
          </a:xfrm>
          <a:prstGeom prst="roundRect">
            <a:avLst>
              <a:gd name="adj" fmla="val 43940"/>
            </a:avLst>
          </a:prstGeom>
          <a:solidFill>
            <a:srgbClr val="00B0F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8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শর্ত</a:t>
            </a:r>
            <a:r>
              <a:rPr lang="bn-IN" sz="8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সমুহঃ- </a:t>
            </a:r>
            <a:endParaRPr lang="en-US" sz="8000" b="1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36426"/>
            <a:ext cx="11963400" cy="458587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১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।</a:t>
            </a:r>
            <a:r>
              <a:rPr lang="en-US" sz="3600" b="0" dirty="0" smtClean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A,B,C</a:t>
            </a:r>
            <a:r>
              <a:rPr lang="bn-IN" sz="3600" b="1" dirty="0" smtClean="0">
                <a:solidFill>
                  <a:srgbClr val="7030A0"/>
                </a:solidFill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...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.....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x,y,z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. </a:t>
            </a:r>
            <a:r>
              <a:rPr lang="bn-IN" sz="3600" b="1" u="sng" dirty="0" smtClean="0">
                <a:solidFill>
                  <a:srgbClr val="7030A0"/>
                </a:solidFill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ইংরেজি বর্ণমালার বড় হাতের অক্ষর </a:t>
            </a:r>
            <a:r>
              <a:rPr lang="en-US" sz="3600" b="1" u="sng" dirty="0" smtClean="0">
                <a:solidFill>
                  <a:srgbClr val="7030A0"/>
                </a:solidFill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 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দ্বারা সেট প্রকাশ করা হয়।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 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ea typeface="Cambria Math"/>
              <a:cs typeface="Times New Roman" pitchFamily="18" charset="0"/>
              <a:sym typeface="Symbol"/>
            </a:endParaRPr>
          </a:p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২।</a:t>
            </a:r>
            <a:r>
              <a:rPr lang="en-US" sz="400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 </a:t>
            </a:r>
            <a:r>
              <a:rPr lang="bn-IN" sz="4000" b="1" dirty="0" smtClean="0">
                <a:solidFill>
                  <a:srgbClr val="00B0F0"/>
                </a:solidFill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উপাদানকে </a:t>
            </a:r>
            <a:r>
              <a:rPr lang="bn-IN" sz="4000" b="1" i="1" u="sng" dirty="0" smtClean="0">
                <a:solidFill>
                  <a:srgbClr val="00B0F0"/>
                </a:solidFill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ছোট হাতের অক্ষর</a:t>
            </a:r>
            <a:r>
              <a:rPr lang="bn-IN" sz="4000" b="1" u="sng" dirty="0" smtClean="0">
                <a:solidFill>
                  <a:srgbClr val="00B0F0"/>
                </a:solidFill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a,b,c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…...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x,y,z</a:t>
            </a:r>
            <a:r>
              <a:rPr lang="bn-IN" sz="4000" b="1" dirty="0" smtClean="0">
                <a:solidFill>
                  <a:srgbClr val="00B0F0"/>
                </a:solidFill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 দ্বারা প্রকাশ 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     </a:t>
            </a:r>
            <a:r>
              <a:rPr lang="bn-IN" sz="4000" b="1" dirty="0" smtClean="0">
                <a:solidFill>
                  <a:srgbClr val="00B0F0"/>
                </a:solidFill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করা হয়</a:t>
            </a:r>
            <a:r>
              <a:rPr lang="bn-IN" sz="4400" b="1" dirty="0" smtClean="0">
                <a:solidFill>
                  <a:srgbClr val="00B0F0"/>
                </a:solidFill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।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ea typeface="Cambria Math"/>
              <a:cs typeface="NikoshBAN" pitchFamily="2" charset="0"/>
              <a:sym typeface="Symbol"/>
            </a:endParaRPr>
          </a:p>
          <a:p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৩।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 </a:t>
            </a: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সেটের সদস্যকে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 </a:t>
            </a: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{ } প্রতীকের মধ্যে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 </a:t>
            </a: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আবদ্ধ করা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 </a:t>
            </a: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হয়।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ea typeface="Cambria Math"/>
              <a:cs typeface="Times New Roman" pitchFamily="18" charset="0"/>
              <a:sym typeface="Symbol"/>
            </a:endParaRPr>
          </a:p>
          <a:p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৪।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একাধিক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সদস্য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থাকলে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লেখার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সময়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কমা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 (,)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ব্যবহার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করতে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হয়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।</a:t>
            </a:r>
          </a:p>
          <a:p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৫।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সেটের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সদস্যদের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কোনো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ক্রম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নেই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/>
              </a:rPr>
              <a:t> </a:t>
            </a:r>
            <a:endParaRPr lang="en-US" sz="3200" b="0" dirty="0" smtClean="0">
              <a:latin typeface="NikoshBAN" panose="02000000000000000000" pitchFamily="2" charset="0"/>
              <a:ea typeface="Cambria Math"/>
              <a:cs typeface="NikoshBAN" panose="02000000000000000000" pitchFamily="2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55931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966</Words>
  <Application>Microsoft Office PowerPoint</Application>
  <PresentationFormat>Widescreen</PresentationFormat>
  <Paragraphs>135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NikoshBAN</vt:lpstr>
      <vt:lpstr>NikoshBAN</vt:lpstr>
      <vt:lpstr>SutonnyOMJ</vt:lpstr>
      <vt:lpstr>Symbol</vt:lpstr>
      <vt:lpstr>Times New Roman</vt:lpstr>
      <vt:lpstr>Vrinda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 cc</dc:creator>
  <cp:lastModifiedBy>b cc</cp:lastModifiedBy>
  <cp:revision>13</cp:revision>
  <dcterms:created xsi:type="dcterms:W3CDTF">2016-08-08T17:43:22Z</dcterms:created>
  <dcterms:modified xsi:type="dcterms:W3CDTF">2016-09-04T07:03:00Z</dcterms:modified>
</cp:coreProperties>
</file>