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4" r:id="rId2"/>
    <p:sldId id="295" r:id="rId3"/>
    <p:sldId id="296" r:id="rId4"/>
    <p:sldId id="269" r:id="rId5"/>
    <p:sldId id="288" r:id="rId6"/>
    <p:sldId id="275" r:id="rId7"/>
    <p:sldId id="273" r:id="rId8"/>
    <p:sldId id="274" r:id="rId9"/>
    <p:sldId id="277" r:id="rId10"/>
    <p:sldId id="297" r:id="rId11"/>
    <p:sldId id="287" r:id="rId12"/>
    <p:sldId id="256" r:id="rId13"/>
    <p:sldId id="289" r:id="rId14"/>
    <p:sldId id="280" r:id="rId15"/>
    <p:sldId id="257" r:id="rId16"/>
    <p:sldId id="291" r:id="rId17"/>
    <p:sldId id="272" r:id="rId18"/>
    <p:sldId id="258" r:id="rId19"/>
    <p:sldId id="267" r:id="rId20"/>
    <p:sldId id="266" r:id="rId21"/>
    <p:sldId id="292" r:id="rId22"/>
    <p:sldId id="260" r:id="rId23"/>
    <p:sldId id="293" r:id="rId24"/>
    <p:sldId id="282" r:id="rId25"/>
    <p:sldId id="261" r:id="rId26"/>
    <p:sldId id="285" r:id="rId27"/>
    <p:sldId id="290" r:id="rId28"/>
    <p:sldId id="271" r:id="rId29"/>
    <p:sldId id="262" r:id="rId30"/>
    <p:sldId id="270" r:id="rId31"/>
    <p:sldId id="278" r:id="rId32"/>
    <p:sldId id="286" r:id="rId33"/>
    <p:sldId id="298" r:id="rId34"/>
    <p:sldId id="299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1DC0B-D388-4B83-AB2B-A0A52856BDF8}" type="datetimeFigureOut">
              <a:rPr lang="en-US" smtClean="0"/>
              <a:t>17-Apr-17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87240-3B8E-4F6A-8185-6F2BB677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2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87240-3B8E-4F6A-8185-6F2BB677AA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7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" r="100000">
                        <a14:foregroundMark x1="5272" y1="78754" x2="5272" y2="78754"/>
                        <a14:foregroundMark x1="40256" y1="50479" x2="40256" y2="50479"/>
                        <a14:foregroundMark x1="46006" y1="61342" x2="46006" y2="61342"/>
                        <a14:foregroundMark x1="95367" y1="3834" x2="95367" y2="3834"/>
                        <a14:foregroundMark x1="98083" y1="16134" x2="98083" y2="16134"/>
                        <a14:foregroundMark x1="88498" y1="17572" x2="88498" y2="17572"/>
                        <a14:foregroundMark x1="83546" y1="17093" x2="83546" y2="17093"/>
                        <a14:foregroundMark x1="82428" y1="25719" x2="82428" y2="25719"/>
                        <a14:foregroundMark x1="84824" y1="3035" x2="84824" y2="3035"/>
                        <a14:foregroundMark x1="76997" y1="2236" x2="76997" y2="2236"/>
                        <a14:foregroundMark x1="4473" y1="2077" x2="4473" y2="2077"/>
                        <a14:foregroundMark x1="38019" y1="52716" x2="38019" y2="52716"/>
                        <a14:foregroundMark x1="5112" y1="71406" x2="5112" y2="71406"/>
                        <a14:foregroundMark x1="7508" y1="79872" x2="7508" y2="79872"/>
                        <a14:backgroundMark x1="88019" y1="43450" x2="88019" y2="43450"/>
                        <a14:backgroundMark x1="80511" y1="75399" x2="80511" y2="75399"/>
                      </a14:backgroundRemoval>
                    </a14:imgEffect>
                  </a14:imgLayer>
                </a14:imgProps>
              </a:ext>
            </a:extLst>
          </a:blip>
          <a:srcRect b="11821"/>
          <a:stretch/>
        </p:blipFill>
        <p:spPr>
          <a:xfrm>
            <a:off x="28575" y="0"/>
            <a:ext cx="4147929" cy="3657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2791361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bn-IN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821"/>
          <a:stretch/>
        </p:blipFill>
        <p:spPr>
          <a:xfrm rot="5400000" flipH="1">
            <a:off x="4946754" y="2673245"/>
            <a:ext cx="3792511" cy="45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t="18334" r="-38"/>
          <a:stretch/>
        </p:blipFill>
        <p:spPr>
          <a:xfrm>
            <a:off x="506483" y="1562100"/>
            <a:ext cx="8131033" cy="3733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8124" y="457200"/>
            <a:ext cx="3967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এরা কোথায় বাস করে?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522673" y="5665616"/>
            <a:ext cx="2098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স্বাদু পানিতে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08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স্তর দেখা যাচ্ছে?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304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1148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এটি কোন পর্বের প্রাণী?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07505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Cnidaria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672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</a:t>
            </a:r>
            <a:r>
              <a:rPr lang="en-US" sz="40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স্বাদু পানিতে বসবাসকারী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Cnidaria</a:t>
            </a:r>
            <a:r>
              <a:rPr lang="en-US" sz="40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একটি মুক্তজীবি প্রাণী। </a:t>
            </a:r>
          </a:p>
        </p:txBody>
      </p:sp>
    </p:spTree>
    <p:extLst>
      <p:ext uri="{BB962C8B-B14F-4D97-AF65-F5344CB8AC3E}">
        <p14:creationId xmlns:p14="http://schemas.microsoft.com/office/powerpoint/2010/main" val="166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429000"/>
            <a:ext cx="3429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সাধারনতঃ এরা  স্থির পানিতে কোন তলের সঙ্গে দেহকে আবদ্ধ করে এককভাবে বসবাস করে।</a:t>
            </a:r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550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এরা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মাংশাসী ও শিকারী।</a:t>
            </a: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যৌন ও অযৌন- উভয় প্রকারেই এরা বংশ বিস্তার করে।</a:t>
            </a: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এদের দেহ পুনরুৎপত্তির ক্ষমতা আছে।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4887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Cnidaria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Class-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Hydrozoa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Hydroida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Hydridae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Genus-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b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Species-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1071" y="304800"/>
            <a:ext cx="2101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শ্রেণীবিন্যাস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1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620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3237" y="6150114"/>
            <a:ext cx="305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হাইড্রা নামক দৈত্য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5157"/>
            <a:ext cx="305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এটা কিসের ছবি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4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50" y="97155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ক্যারোলাস লিনেয়াস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atin typeface="Times New Roman" panose="02020603050405020304" pitchFamily="18" charset="0"/>
                <a:cs typeface="NikoshBAN" pitchFamily="2" charset="0"/>
              </a:rPr>
              <a:t>বিজ্ঞানী ক্যারোলাস লিনেয়াস গ্রীক রুপকথার নয় মাথাওয়ালা </a:t>
            </a:r>
            <a:r>
              <a:rPr lang="bn-IN" sz="4500" dirty="0" smtClean="0">
                <a:latin typeface="Times New Roman" panose="02020603050405020304" pitchFamily="18" charset="0"/>
                <a:cs typeface="NikoshBAN" pitchFamily="2" charset="0"/>
              </a:rPr>
              <a:t>হাইড্রা নামক ড্রাগনের </a:t>
            </a:r>
            <a:r>
              <a:rPr lang="bn-IN" sz="4500" dirty="0">
                <a:latin typeface="Times New Roman" panose="02020603050405020304" pitchFamily="18" charset="0"/>
                <a:cs typeface="NikoshBAN" pitchFamily="2" charset="0"/>
              </a:rPr>
              <a:t>নামানুসারে 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</a:t>
            </a:r>
            <a:r>
              <a:rPr lang="bn-IN" sz="4500" i="1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bn-IN" sz="4500" dirty="0">
                <a:latin typeface="Times New Roman" panose="02020603050405020304" pitchFamily="18" charset="0"/>
                <a:cs typeface="NikoshBAN" pitchFamily="2" charset="0"/>
              </a:rPr>
              <a:t>এর নামকরণ </a:t>
            </a:r>
            <a:r>
              <a:rPr lang="bn-IN" sz="4500" dirty="0" smtClean="0">
                <a:latin typeface="Times New Roman" panose="02020603050405020304" pitchFamily="18" charset="0"/>
                <a:cs typeface="NikoshBAN" pitchFamily="2" charset="0"/>
              </a:rPr>
              <a:t>করেন।</a:t>
            </a:r>
            <a:endParaRPr lang="bn-IN" sz="4500" dirty="0">
              <a:latin typeface="Times New Roman" panose="02020603050405020304" pitchFamily="18" charset="0"/>
              <a:cs typeface="NikoshBAN" pitchFamily="2" charset="0"/>
            </a:endParaRPr>
          </a:p>
          <a:p>
            <a:pPr algn="ctr"/>
            <a:r>
              <a:rPr lang="bn-IN" sz="4500" dirty="0">
                <a:latin typeface="Times New Roman" panose="02020603050405020304" pitchFamily="18" charset="0"/>
                <a:cs typeface="NikoshBAN" pitchFamily="2" charset="0"/>
              </a:rPr>
              <a:t>সেই ড্রাগনটির একটি মাথা কাটলে বহুমাথা সৃষ্টি হত।</a:t>
            </a:r>
          </a:p>
          <a:p>
            <a:pPr algn="ctr"/>
            <a:r>
              <a:rPr lang="bn-IN" sz="4500" dirty="0">
                <a:latin typeface="Times New Roman" panose="02020603050405020304" pitchFamily="18" charset="0"/>
                <a:cs typeface="NikoshBAN" pitchFamily="2" charset="0"/>
              </a:rPr>
              <a:t>এই ড্রাগনের ন্যায়  হাইড্রার দেহেও পুনরুৎপাদনের ক্ষমতা আছে। 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276600"/>
            <a:ext cx="411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Hydra </a:t>
            </a:r>
            <a:r>
              <a:rPr lang="bn-IN" sz="40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দেহ নরম, নলাকৃতি।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সাধারন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অবস্থায় এরা ১-৩ সেমি লম্বা ও ১ সেমি প্রশস্ত।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199" y="457200"/>
            <a:ext cx="6705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NikoshBAN" pitchFamily="2" charset="0"/>
              </a:rPr>
              <a:t>এই প্রাণীটির দেহ কিরকম বলে মনে হয়?</a:t>
            </a:r>
          </a:p>
        </p:txBody>
      </p:sp>
    </p:spTree>
    <p:extLst>
      <p:ext uri="{BB962C8B-B14F-4D97-AF65-F5344CB8AC3E}">
        <p14:creationId xmlns:p14="http://schemas.microsoft.com/office/powerpoint/2010/main" val="7585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300" y="2057400"/>
            <a:ext cx="7391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জয় প্রকাশ দে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অধ্যাপক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প্রাণিবিদ্যা বিভাগ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বাকলিয়া সরকারি কলেজ, চট্টগ্রাম  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2400" y="19050"/>
            <a:ext cx="4099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Times New Roman" panose="02020603050405020304" pitchFamily="18" charset="0"/>
                <a:cs typeface="NikoshBAN" pitchFamily="2" charset="0"/>
              </a:rPr>
              <a:t>প্রতিসাম্যতা কি ধরনের 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585718" y="6119812"/>
            <a:ext cx="3972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Times New Roman" panose="02020603050405020304" pitchFamily="18" charset="0"/>
                <a:cs typeface="NikoshBAN" pitchFamily="2" charset="0"/>
              </a:rPr>
              <a:t>দেহ অরীয়ভাবে প্রতিসম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083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90" l="0" r="99000">
                        <a14:foregroundMark x1="8333" y1="6034" x2="8333" y2="6034"/>
                        <a14:foregroundMark x1="11333" y1="10345" x2="11333" y2="10345"/>
                        <a14:foregroundMark x1="13333" y1="12931" x2="13333" y2="12931"/>
                        <a14:foregroundMark x1="46000" y1="2586" x2="46000" y2="2586"/>
                        <a14:foregroundMark x1="45000" y1="7328" x2="45000" y2="7328"/>
                        <a14:foregroundMark x1="42667" y1="21983" x2="42667" y2="21983"/>
                        <a14:foregroundMark x1="43000" y1="23707" x2="43000" y2="23707"/>
                        <a14:foregroundMark x1="45333" y1="4310" x2="45333" y2="4310"/>
                        <a14:foregroundMark x1="8667" y1="7759" x2="8667" y2="7759"/>
                        <a14:foregroundMark x1="7333" y1="3448" x2="7333" y2="3448"/>
                      </a14:backgroundRemoval>
                    </a14:imgEffect>
                  </a14:imgLayer>
                </a14:imgProps>
              </a:ext>
            </a:extLst>
          </a:blip>
          <a:srcRect l="-163" t="1351" r="1928" b="4053"/>
          <a:stretch/>
        </p:blipFill>
        <p:spPr>
          <a:xfrm>
            <a:off x="228600" y="1295400"/>
            <a:ext cx="71628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4774" y="130314"/>
            <a:ext cx="4554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হাইড্রার দেহের বিভিন্ন অংশ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1000437"/>
            <a:ext cx="2145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হাইপোস্টোম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2224" y="2721114"/>
            <a:ext cx="1598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দেহকান্ড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6889" y="4881716"/>
            <a:ext cx="1955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পাদচাকতি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3429000" y="1295400"/>
            <a:ext cx="3276600" cy="2133600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4586288" y="3075057"/>
            <a:ext cx="2665937" cy="1224062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6402847" y="5408156"/>
            <a:ext cx="1066797" cy="461288"/>
          </a:xfrm>
          <a:prstGeom prst="bentConnector3">
            <a:avLst>
              <a:gd name="adj1" fmla="val 4464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0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94116"/>
            <a:ext cx="914400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950" dirty="0">
                <a:latin typeface="NikoshBAN" pitchFamily="2" charset="0"/>
                <a:cs typeface="NikoshBAN" pitchFamily="2" charset="0"/>
              </a:rPr>
              <a:t>পূর্নাংগ </a:t>
            </a:r>
            <a:r>
              <a:rPr lang="en-US" sz="4950" i="1" dirty="0">
                <a:latin typeface="NikoshBAN" pitchFamily="2" charset="0"/>
                <a:cs typeface="NikoshBAN" pitchFamily="2" charset="0"/>
              </a:rPr>
              <a:t>Hydra</a:t>
            </a:r>
            <a:r>
              <a:rPr lang="bn-IN" sz="4950" dirty="0">
                <a:latin typeface="NikoshBAN" pitchFamily="2" charset="0"/>
                <a:cs typeface="NikoshBAN" pitchFamily="2" charset="0"/>
              </a:rPr>
              <a:t> এর দেহে নিম্নলিখিত  অংশগুলো দেখা যায়-</a:t>
            </a:r>
            <a:endParaRPr lang="en-US" sz="4950" dirty="0">
              <a:latin typeface="NikoshBAN" pitchFamily="2" charset="0"/>
              <a:cs typeface="NikoshBAN" pitchFamily="2" charset="0"/>
            </a:endParaRPr>
          </a:p>
          <a:p>
            <a:r>
              <a:rPr lang="bn-BD" sz="4950" dirty="0">
                <a:latin typeface="NikoshBAN" pitchFamily="2" charset="0"/>
                <a:cs typeface="NikoshBAN" pitchFamily="2" charset="0"/>
              </a:rPr>
              <a:t>১। হাইপোস্টোম</a:t>
            </a:r>
          </a:p>
          <a:p>
            <a:r>
              <a:rPr lang="bn-BD" sz="4950" dirty="0">
                <a:latin typeface="NikoshBAN" pitchFamily="2" charset="0"/>
                <a:cs typeface="NikoshBAN" pitchFamily="2" charset="0"/>
              </a:rPr>
              <a:t>২। দেহকান্ড</a:t>
            </a:r>
          </a:p>
          <a:p>
            <a:r>
              <a:rPr lang="bn-BD" sz="4950" dirty="0">
                <a:latin typeface="NikoshBAN" pitchFamily="2" charset="0"/>
                <a:cs typeface="NikoshBAN" pitchFamily="2" charset="0"/>
              </a:rPr>
              <a:t>৩। পাদচাকতি </a:t>
            </a:r>
            <a:endParaRPr lang="en-US" sz="49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75">
                        <a14:foregroundMark x1="5625" y1="28750" x2="5625" y2="28750"/>
                        <a14:foregroundMark x1="12500" y1="24167" x2="12500" y2="24167"/>
                        <a14:foregroundMark x1="20625" y1="21667" x2="20625" y2="21667"/>
                        <a14:foregroundMark x1="17813" y1="23125" x2="17813" y2="23125"/>
                        <a14:foregroundMark x1="7500" y1="26667" x2="7500" y2="26667"/>
                        <a14:foregroundMark x1="66875" y1="13125" x2="66875" y2="13125"/>
                        <a14:foregroundMark x1="75000" y1="13125" x2="75000" y2="13125"/>
                        <a14:foregroundMark x1="78125" y1="12917" x2="78125" y2="12917"/>
                        <a14:foregroundMark x1="95938" y1="23542" x2="95938" y2="23542"/>
                        <a14:foregroundMark x1="83438" y1="26042" x2="83438" y2="26042"/>
                        <a14:foregroundMark x1="73125" y1="26250" x2="73125" y2="26250"/>
                        <a14:foregroundMark x1="67500" y1="27500" x2="67500" y2="27500"/>
                        <a14:foregroundMark x1="60313" y1="29375" x2="60313" y2="29375"/>
                        <a14:foregroundMark x1="56563" y1="31042" x2="56563" y2="31042"/>
                        <a14:foregroundMark x1="56563" y1="34375" x2="56563" y2="34375"/>
                        <a14:foregroundMark x1="64688" y1="34375" x2="64688" y2="34375"/>
                        <a14:foregroundMark x1="37813" y1="33125" x2="37813" y2="33125"/>
                        <a14:foregroundMark x1="9688" y1="26042" x2="9688" y2="26042"/>
                        <a14:foregroundMark x1="15937" y1="23125" x2="15937" y2="23125"/>
                        <a14:foregroundMark x1="71250" y1="13125" x2="71250" y2="13125"/>
                      </a14:backgroundRemoval>
                    </a14:imgEffect>
                  </a14:imgLayer>
                </a14:imgProps>
              </a:ext>
            </a:extLst>
          </a:blip>
          <a:srcRect t="8333" b="3333"/>
          <a:stretch/>
        </p:blipFill>
        <p:spPr>
          <a:xfrm>
            <a:off x="698499" y="647700"/>
            <a:ext cx="4572000" cy="605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75">
                        <a14:foregroundMark x1="5625" y1="28750" x2="5625" y2="28750"/>
                        <a14:foregroundMark x1="12500" y1="24167" x2="12500" y2="24167"/>
                        <a14:foregroundMark x1="20625" y1="21667" x2="20625" y2="21667"/>
                        <a14:foregroundMark x1="17813" y1="23125" x2="17813" y2="23125"/>
                        <a14:foregroundMark x1="7500" y1="26667" x2="7500" y2="26667"/>
                        <a14:foregroundMark x1="66875" y1="13125" x2="66875" y2="13125"/>
                        <a14:foregroundMark x1="75000" y1="13125" x2="75000" y2="13125"/>
                        <a14:foregroundMark x1="78125" y1="12917" x2="78125" y2="12917"/>
                        <a14:foregroundMark x1="95938" y1="23542" x2="95938" y2="23542"/>
                        <a14:foregroundMark x1="83438" y1="26042" x2="83438" y2="26042"/>
                        <a14:foregroundMark x1="73125" y1="26250" x2="73125" y2="26250"/>
                        <a14:foregroundMark x1="67500" y1="27500" x2="67500" y2="27500"/>
                        <a14:foregroundMark x1="60313" y1="29375" x2="60313" y2="29375"/>
                        <a14:foregroundMark x1="56563" y1="31042" x2="56563" y2="31042"/>
                        <a14:foregroundMark x1="56563" y1="34375" x2="56563" y2="34375"/>
                        <a14:foregroundMark x1="64688" y1="34375" x2="64688" y2="34375"/>
                        <a14:foregroundMark x1="37813" y1="33125" x2="37813" y2="33125"/>
                        <a14:foregroundMark x1="9688" y1="26042" x2="9688" y2="26042"/>
                        <a14:foregroundMark x1="15937" y1="23125" x2="15937" y2="23125"/>
                        <a14:foregroundMark x1="71250" y1="13125" x2="71250" y2="13125"/>
                      </a14:backgroundRemoval>
                    </a14:imgEffect>
                  </a14:imgLayer>
                </a14:imgProps>
              </a:ext>
            </a:extLst>
          </a:blip>
          <a:srcRect l="16667" t="15556" r="18335" b="54443"/>
          <a:stretch/>
        </p:blipFill>
        <p:spPr>
          <a:xfrm>
            <a:off x="-232783" y="-228599"/>
            <a:ext cx="6273799" cy="4343400"/>
          </a:xfrm>
          <a:prstGeom prst="ellipse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9430" y="293757"/>
            <a:ext cx="2145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হাইপোস্টোম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5059" y="2209800"/>
            <a:ext cx="1383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মুখছিদ্র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3798" y="3886200"/>
            <a:ext cx="1404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কর্ষিকা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Elbow Connector 10"/>
          <p:cNvCxnSpPr>
            <a:stCxn id="8" idx="1"/>
          </p:cNvCxnSpPr>
          <p:nvPr/>
        </p:nvCxnSpPr>
        <p:spPr>
          <a:xfrm rot="10800000">
            <a:off x="2832099" y="1943101"/>
            <a:ext cx="3382960" cy="620643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1"/>
          </p:cNvCxnSpPr>
          <p:nvPr/>
        </p:nvCxnSpPr>
        <p:spPr>
          <a:xfrm rot="10800000">
            <a:off x="452440" y="2830445"/>
            <a:ext cx="5821358" cy="1409698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32617" y="1630294"/>
            <a:ext cx="1143000" cy="1143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81688" y="4345516"/>
            <a:ext cx="37887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</a:t>
            </a:r>
            <a:r>
              <a:rPr lang="bn-IN" sz="40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এর দেহের সন্মুখ প্রান্তে উঁচু, ছোট মোচাকৃতির অংশকে হাইপোস্টোম বলে।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 animBg="1"/>
      <p:bldP spid="16" grpId="1" animBg="1"/>
      <p:bldP spid="16" grpId="2" animBg="1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4395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হাইপোস্টোমের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কেন্দ্রে বৃত্তাকার মুখছিদ্র অবস্থিত।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হাইপোস্টোমের গোড়ার চারদিকে ঘিরে ৬-১০টি লম্বা সুতার মত সরু, ও সংকোচনশীল কর্ষিকা থাকে।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কর্ষিকার বহিঃপ্রাচীরে গুচ্ছাকারে নিডোসাইট নামে বিশেষ কোষ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3098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4856" y="2459504"/>
            <a:ext cx="4579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মুখছিদ্র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যুগপৎ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খাদ্য,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পানি, অক্সিজেন ইত্যাদি গ্রহন করে ও অপাচ্য অংশ ত্যাগ করে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31" l="1042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6" b="12032"/>
          <a:stretch/>
        </p:blipFill>
        <p:spPr>
          <a:xfrm>
            <a:off x="152400" y="770930"/>
            <a:ext cx="4876801" cy="6071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87757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728140" y="87757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514600" y="1341362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aseline="-2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aseline="-2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2160" y="4648200"/>
            <a:ext cx="13292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অপাচ্য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অংশ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26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7014 0.535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14809 -1.85185E-6 C -0.21475 -1.85185E-6 -0.29618 0.16921 -0.29618 0.30671 L -0.29618 0.6134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3976 0.252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0417 -0.661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85900"/>
            <a:ext cx="297180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কর্ষিকা চলন ও শিকার ধরার অঙ্গ হিসাবে ব্যবহৃত হয়। </a:t>
            </a:r>
          </a:p>
        </p:txBody>
      </p:sp>
    </p:spTree>
    <p:extLst>
      <p:ext uri="{BB962C8B-B14F-4D97-AF65-F5344CB8AC3E}">
        <p14:creationId xmlns:p14="http://schemas.microsoft.com/office/powerpoint/2010/main" val="166972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900" y="857250"/>
            <a:ext cx="20002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দেহ কান্ড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743200"/>
            <a:ext cx="742950" cy="2590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686300" y="2000250"/>
            <a:ext cx="4371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500" dirty="0">
                <a:latin typeface="NikoshBAN" pitchFamily="2" charset="0"/>
                <a:cs typeface="NikoshBAN" pitchFamily="2" charset="0"/>
              </a:rPr>
              <a:t>হাইপোস্টোমের নীচ থেকে পাদচাকতির উপর পর্যন্ত অংশকে দেহকান্ড বলে।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6300" y="2355629"/>
            <a:ext cx="44577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500" dirty="0">
                <a:latin typeface="NikoshBAN" pitchFamily="2" charset="0"/>
                <a:cs typeface="NikoshBAN" pitchFamily="2" charset="0"/>
              </a:rPr>
              <a:t>জননাংগ </a:t>
            </a:r>
            <a:r>
              <a:rPr lang="bn-IN" sz="4500" dirty="0">
                <a:latin typeface="NikoshBAN" pitchFamily="2" charset="0"/>
                <a:cs typeface="NikoshBAN" pitchFamily="2" charset="0"/>
              </a:rPr>
              <a:t>ও মুকুল ধারন করে। চলনেও অংশ নেয়।</a:t>
            </a:r>
          </a:p>
        </p:txBody>
      </p:sp>
    </p:spTree>
    <p:extLst>
      <p:ext uri="{BB962C8B-B14F-4D97-AF65-F5344CB8AC3E}">
        <p14:creationId xmlns:p14="http://schemas.microsoft.com/office/powerpoint/2010/main" val="14280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6" grpId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57900" y="2686050"/>
            <a:ext cx="1371600" cy="287655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685800" y="1143000"/>
            <a:ext cx="20002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জননাংগ 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8837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50" dirty="0">
                <a:latin typeface="NikoshBAN" pitchFamily="2" charset="0"/>
                <a:cs typeface="NikoshBAN" pitchFamily="2" charset="0"/>
              </a:rPr>
              <a:t>জননাঙ্গঃ </a:t>
            </a:r>
          </a:p>
          <a:p>
            <a:r>
              <a:rPr lang="bn-IN" sz="4050" dirty="0">
                <a:latin typeface="NikoshBAN" pitchFamily="2" charset="0"/>
                <a:cs typeface="NikoshBAN" pitchFamily="2" charset="0"/>
              </a:rPr>
              <a:t>প্রজনন ঋতুতে </a:t>
            </a:r>
            <a:r>
              <a:rPr lang="en-US" sz="4050" i="1" dirty="0">
                <a:latin typeface="NikoshBAN" pitchFamily="2" charset="0"/>
                <a:cs typeface="NikoshBAN" pitchFamily="2" charset="0"/>
              </a:rPr>
              <a:t>Hydra</a:t>
            </a:r>
            <a:r>
              <a:rPr lang="bn-IN" sz="405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50" dirty="0">
                <a:latin typeface="NikoshBAN" pitchFamily="2" charset="0"/>
                <a:cs typeface="NikoshBAN" pitchFamily="2" charset="0"/>
              </a:rPr>
              <a:t>এর দেহে অস্থায়ী জননাংগ তৈরী হয়।</a:t>
            </a:r>
          </a:p>
          <a:p>
            <a:r>
              <a:rPr lang="bn-IN" sz="4050" dirty="0">
                <a:latin typeface="NikoshBAN" pitchFamily="2" charset="0"/>
                <a:cs typeface="NikoshBAN" pitchFamily="2" charset="0"/>
              </a:rPr>
              <a:t>এদের দেহের উপরিভাগে এক বা একাধিক মোচাকৃতির শুক্রাশয় এবং নীচের অংশে এক বা একাধিক ডিম্বাশয় থাকতে পারে।</a:t>
            </a:r>
          </a:p>
          <a:p>
            <a:r>
              <a:rPr lang="bn-IN" sz="4050" dirty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r>
              <a:rPr lang="bn-IN" sz="4050" dirty="0">
                <a:latin typeface="NikoshBAN" pitchFamily="2" charset="0"/>
                <a:cs typeface="NikoshBAN" pitchFamily="2" charset="0"/>
              </a:rPr>
              <a:t>শুক্রাশয় হতে শুক্রাণু এবং ডিম্বাশয় হতে ডিম্বানু উৎপন্ন হয়। </a:t>
            </a:r>
          </a:p>
        </p:txBody>
      </p:sp>
    </p:spTree>
    <p:extLst>
      <p:ext uri="{BB962C8B-B14F-4D97-AF65-F5344CB8AC3E}">
        <p14:creationId xmlns:p14="http://schemas.microsoft.com/office/powerpoint/2010/main" val="26908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300" y="2367171"/>
            <a:ext cx="739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জীব বিদ্যা ২য় পত্র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দ্বিতীয় অধ্যায়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প্রাণীর পরিচিতি 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458526"/>
            <a:ext cx="2571750" cy="97320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466035" y="1600200"/>
            <a:ext cx="19580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মুকুল</a:t>
            </a:r>
            <a:endParaRPr lang="bn-IN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6287" y="2708196"/>
            <a:ext cx="434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Hydra</a:t>
            </a:r>
            <a:r>
              <a:rPr lang="bn-IN" sz="40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দেহে অযৌন উপায়ে বংশ বিস্তারের জন্য অনুকুল পরিবেশে দেহের গোড়ার দিকে এক বা একাধিক মুকুল তৈরী হয়।</a:t>
            </a:r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36576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মুকুল থেকে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স্বতন্ত্র প্রাণী সৃষ্টি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হয়। </a:t>
            </a:r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  <p:bldP spid="4" grpId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1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772400" y="1295400"/>
            <a:ext cx="895350" cy="85725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533400" y="372070"/>
            <a:ext cx="24064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পাদচাকতি</a:t>
            </a:r>
            <a:endParaRPr lang="bn-IN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151727"/>
            <a:ext cx="38259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Hydra</a:t>
            </a:r>
            <a:r>
              <a:rPr lang="bn-IN" sz="40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দেহের পিছনের প্রান্তের চ্যাপ্টা থালার মতো অংশটিকে পাদচাকতি বলে।</a:t>
            </a:r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48348"/>
            <a:ext cx="44702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পাদচাকতির গ্রন্থি কোষ থেকে নিঃসৃত আঠালো পদার্থ ও বুদবুদের সাহায্যে প্রাণীটি নিজেকে কোন তলের সাথে আটকে বা ভাসিয়ে রাখে।</a:t>
            </a:r>
            <a:endParaRPr lang="bn-IN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/>
      <p:bldP spid="4" grpId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2607" y="228600"/>
            <a:ext cx="5158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নীচের প্রশ্ন গুলোর উত্তর বলি...।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992607" y="914400"/>
            <a:ext cx="4995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হাইড্রার দেহ কয়টি স্তর বিশিষ্ট?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4246" y="1841641"/>
            <a:ext cx="609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108436" y="1739760"/>
            <a:ext cx="66396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244246" y="2867259"/>
            <a:ext cx="609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108436" y="2765378"/>
            <a:ext cx="64793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4000" dirty="0"/>
          </a:p>
        </p:txBody>
      </p:sp>
      <p:sp>
        <p:nvSpPr>
          <p:cNvPr id="8" name="Plus 7"/>
          <p:cNvSpPr/>
          <p:nvPr/>
        </p:nvSpPr>
        <p:spPr>
          <a:xfrm rot="2589398">
            <a:off x="1468121" y="2695337"/>
            <a:ext cx="1165430" cy="1115527"/>
          </a:xfrm>
          <a:prstGeom prst="mathPlus">
            <a:avLst>
              <a:gd name="adj1" fmla="val 118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 rot="2589398">
            <a:off x="1468122" y="1648177"/>
            <a:ext cx="1165430" cy="1115527"/>
          </a:xfrm>
          <a:prstGeom prst="mathPlus">
            <a:avLst>
              <a:gd name="adj1" fmla="val 118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 rot="2589398">
            <a:off x="7375301" y="2561558"/>
            <a:ext cx="1165430" cy="1115527"/>
          </a:xfrm>
          <a:prstGeom prst="mathPlus">
            <a:avLst>
              <a:gd name="adj1" fmla="val 118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 rot="9045757" flipH="1">
            <a:off x="7515449" y="1546154"/>
            <a:ext cx="885135" cy="495008"/>
          </a:xfrm>
          <a:prstGeom prst="halfFrame">
            <a:avLst>
              <a:gd name="adj1" fmla="val 13689"/>
              <a:gd name="adj2" fmla="val 79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9432" y="3658906"/>
            <a:ext cx="5565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হাইড্রার দেহ কান্ডের কাজ কোনটি?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925" y="4309162"/>
            <a:ext cx="495527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 কিছুর সাথে আটকে থাকা 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6123628" y="4484266"/>
            <a:ext cx="229974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খাদ্য শিকার 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5954130"/>
            <a:ext cx="3962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দ্রব্য নিঃসরণ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5853523" y="5912230"/>
            <a:ext cx="283763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প্রজননে সহায়তা</a:t>
            </a:r>
            <a:endParaRPr lang="en-US" sz="4000" dirty="0"/>
          </a:p>
        </p:txBody>
      </p:sp>
      <p:sp>
        <p:nvSpPr>
          <p:cNvPr id="17" name="Plus 16"/>
          <p:cNvSpPr/>
          <p:nvPr/>
        </p:nvSpPr>
        <p:spPr>
          <a:xfrm rot="2589398">
            <a:off x="3822098" y="5745067"/>
            <a:ext cx="1165430" cy="1115527"/>
          </a:xfrm>
          <a:prstGeom prst="mathPlus">
            <a:avLst>
              <a:gd name="adj1" fmla="val 118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 rot="2589398">
            <a:off x="4628689" y="4134157"/>
            <a:ext cx="1165430" cy="1115527"/>
          </a:xfrm>
          <a:prstGeom prst="mathPlus">
            <a:avLst>
              <a:gd name="adj1" fmla="val 118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 rot="2589398">
            <a:off x="8026982" y="4280446"/>
            <a:ext cx="1165430" cy="1115527"/>
          </a:xfrm>
          <a:prstGeom prst="mathPlus">
            <a:avLst>
              <a:gd name="adj1" fmla="val 118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alf Frame 19"/>
          <p:cNvSpPr/>
          <p:nvPr/>
        </p:nvSpPr>
        <p:spPr>
          <a:xfrm rot="7386650" flipH="1">
            <a:off x="8194359" y="6055326"/>
            <a:ext cx="885135" cy="495008"/>
          </a:xfrm>
          <a:prstGeom prst="halfFrame">
            <a:avLst>
              <a:gd name="adj1" fmla="val 13689"/>
              <a:gd name="adj2" fmla="val 79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62200" y="228600"/>
            <a:ext cx="4495800" cy="2847975"/>
            <a:chOff x="2362200" y="152400"/>
            <a:chExt cx="4495800" cy="28479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997" l="847" r="100000">
                          <a14:foregroundMark x1="58898" y1="29431" x2="58898" y2="29431"/>
                          <a14:foregroundMark x1="75212" y1="29766" x2="75212" y2="297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2200" y="152400"/>
              <a:ext cx="4495800" cy="284797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0642944">
              <a:off x="2423242" y="203221"/>
              <a:ext cx="2204107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বাড়ীর কাজ  </a:t>
              </a:r>
              <a:endParaRPr lang="en-US" sz="48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854" r="21169" b="5819"/>
          <a:stretch/>
        </p:blipFill>
        <p:spPr>
          <a:xfrm>
            <a:off x="0" y="1828800"/>
            <a:ext cx="4267201" cy="38862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6096000" y="4098786"/>
            <a:ext cx="1828799" cy="549414"/>
          </a:xfrm>
          <a:prstGeom prst="wedgeRectCallout">
            <a:avLst>
              <a:gd name="adj1" fmla="val -311920"/>
              <a:gd name="adj2" fmla="val 26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821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চিত্রের প্রাণীটির ক্ষেত্রে ক অংশটি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নানা ধরনের শারীর বৃত্তীয় কাজ সম্পন্ন করে – ব্যাখ্যা কর।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91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763" y="2895600"/>
            <a:ext cx="42258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433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2286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 কোন প্রাণী ?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7937" y="998041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হাইড্রা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8768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হাইড্রার বহির্গঠন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allAtOnce"/>
      <p:bldP spid="3" grpId="0" build="p"/>
      <p:bldP spid="3" grpId="1" build="allAtOnce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34536"/>
            <a:ext cx="9144000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95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</a:t>
            </a:r>
          </a:p>
          <a:p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১। হাইড্রার </a:t>
            </a:r>
            <a:r>
              <a:rPr lang="bn-BD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স্বভাব ও বাসস্থান 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</a:t>
            </a:r>
          </a:p>
          <a:p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২। হাইড্রার </a:t>
            </a:r>
            <a:r>
              <a:rPr lang="bn-BD" sz="45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বলতে পারবে।</a:t>
            </a:r>
          </a:p>
          <a:p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৩। হাইড্রার </a:t>
            </a:r>
            <a:r>
              <a:rPr lang="bn-BD" sz="4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 বিভিন্ন অংশ ও তাদের কাজ 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 </a:t>
            </a:r>
            <a:endParaRPr lang="bn-BD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023" y="857250"/>
            <a:ext cx="1969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লিউয়েন হুক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19008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লন্ডনের  রয়েল সোসাইটিতে লিউয়েন হুক (১৭০২) প্রথম  হাইড্রা সংক্রান্ত তথ্য তুলে ধরেন।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"/>
            <a:ext cx="2220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আব্রাহাম ট্রেম্বলে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" y="27672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পরবর্তীতে ১৭৪৪ সালে আব্রাহাম ট্রেম্বলে হাইড্রার প্রাণী বৈশিষ্ট্য সনাক্ত করেন।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541</Words>
  <Application>Microsoft Office PowerPoint</Application>
  <PresentationFormat>On-screen Show (4:3)</PresentationFormat>
  <Paragraphs>103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JOY PRAKASH DEY</cp:lastModifiedBy>
  <cp:revision>51</cp:revision>
  <dcterms:created xsi:type="dcterms:W3CDTF">2006-08-16T00:00:00Z</dcterms:created>
  <dcterms:modified xsi:type="dcterms:W3CDTF">2017-04-17T16:23:21Z</dcterms:modified>
</cp:coreProperties>
</file>