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711" autoAdjust="0"/>
  </p:normalViewPr>
  <p:slideViewPr>
    <p:cSldViewPr snapToGrid="0">
      <p:cViewPr>
        <p:scale>
          <a:sx n="75" d="100"/>
          <a:sy n="75" d="100"/>
        </p:scale>
        <p:origin x="-9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1DB-56A1-4091-88DD-DA57F8EA0C12}" type="datetimeFigureOut">
              <a:rPr lang="en-AU" smtClean="0"/>
              <a:pPr/>
              <a:t>24/08/2017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162D-1FB8-4067-B638-8C3B43B4654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359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1DB-56A1-4091-88DD-DA57F8EA0C12}" type="datetimeFigureOut">
              <a:rPr lang="en-AU" smtClean="0"/>
              <a:pPr/>
              <a:t>24/08/2017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162D-1FB8-4067-B638-8C3B43B4654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368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1DB-56A1-4091-88DD-DA57F8EA0C12}" type="datetimeFigureOut">
              <a:rPr lang="en-AU" smtClean="0"/>
              <a:pPr/>
              <a:t>24/08/2017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162D-1FB8-4067-B638-8C3B43B4654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365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1DB-56A1-4091-88DD-DA57F8EA0C12}" type="datetimeFigureOut">
              <a:rPr lang="en-AU" smtClean="0"/>
              <a:pPr/>
              <a:t>24/08/2017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162D-1FB8-4067-B638-8C3B43B4654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320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1DB-56A1-4091-88DD-DA57F8EA0C12}" type="datetimeFigureOut">
              <a:rPr lang="en-AU" smtClean="0"/>
              <a:pPr/>
              <a:t>24/08/2017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162D-1FB8-4067-B638-8C3B43B4654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208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1DB-56A1-4091-88DD-DA57F8EA0C12}" type="datetimeFigureOut">
              <a:rPr lang="en-AU" smtClean="0"/>
              <a:pPr/>
              <a:t>24/08/2017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162D-1FB8-4067-B638-8C3B43B4654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617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1DB-56A1-4091-88DD-DA57F8EA0C12}" type="datetimeFigureOut">
              <a:rPr lang="en-AU" smtClean="0"/>
              <a:pPr/>
              <a:t>24/08/2017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162D-1FB8-4067-B638-8C3B43B4654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8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1DB-56A1-4091-88DD-DA57F8EA0C12}" type="datetimeFigureOut">
              <a:rPr lang="en-AU" smtClean="0"/>
              <a:pPr/>
              <a:t>24/08/2017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162D-1FB8-4067-B638-8C3B43B4654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034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1DB-56A1-4091-88DD-DA57F8EA0C12}" type="datetimeFigureOut">
              <a:rPr lang="en-AU" smtClean="0"/>
              <a:pPr/>
              <a:t>24/08/2017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162D-1FB8-4067-B638-8C3B43B4654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591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1DB-56A1-4091-88DD-DA57F8EA0C12}" type="datetimeFigureOut">
              <a:rPr lang="en-AU" smtClean="0"/>
              <a:pPr/>
              <a:t>24/08/2017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162D-1FB8-4067-B638-8C3B43B4654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639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1DB-56A1-4091-88DD-DA57F8EA0C12}" type="datetimeFigureOut">
              <a:rPr lang="en-AU" smtClean="0"/>
              <a:pPr/>
              <a:t>24/08/2017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162D-1FB8-4067-B638-8C3B43B4654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772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E51DB-56A1-4091-88DD-DA57F8EA0C12}" type="datetimeFigureOut">
              <a:rPr lang="en-AU" smtClean="0"/>
              <a:pPr/>
              <a:t>24/08/2017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2162D-1FB8-4067-B638-8C3B43B4654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371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64123"/>
            <a:ext cx="12192000" cy="2215991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AU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2344839"/>
            <a:ext cx="9664700" cy="452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9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3029" y="203200"/>
            <a:ext cx="2612571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AU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2457" y="2278743"/>
            <a:ext cx="10000343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খতিয়ান কী?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খতিয়ান কয়টি?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খতিয়ানের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খতিয়ানের </a:t>
            </a:r>
            <a:r>
              <a:rPr lang="en-AU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ছকে কয়টি ঘর থাকে? </a:t>
            </a:r>
            <a:endParaRPr lang="en-AU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6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9841" y="383679"/>
            <a:ext cx="3371688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AU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33" y="1681783"/>
            <a:ext cx="3716960" cy="24467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100290" y="4303368"/>
            <a:ext cx="371696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২.বিক্রয় 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,০০০ 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টাকা।</a:t>
            </a:r>
            <a:endParaRPr lang="en-AU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9" y="1686345"/>
            <a:ext cx="3595886" cy="2349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4071" y="4244687"/>
            <a:ext cx="3904343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ক্রয়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৪,০০০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টাকা।</a:t>
            </a:r>
            <a:endParaRPr lang="en-AU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231" y="1620030"/>
            <a:ext cx="4223655" cy="2481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069943" y="4354288"/>
            <a:ext cx="387531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মজুরি প্রদান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,০০০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টাকা। </a:t>
            </a:r>
            <a:endParaRPr lang="en-AU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028" y="5109029"/>
            <a:ext cx="10726057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খতিয়ান কাকে বলে? </a:t>
            </a:r>
          </a:p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উপরের লেনদেন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 দাখিলা দেখাও। </a:t>
            </a:r>
          </a:p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AU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ছকে ক্রয় হিসাব, বিক্রয় হিসাব ও নগদান হিসাব তৈরি কর। </a:t>
            </a:r>
            <a:endParaRPr lang="en-AU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699" y="-88899"/>
            <a:ext cx="11087101" cy="22159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2093051"/>
            <a:ext cx="9220200" cy="484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3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295" y="2998210"/>
            <a:ext cx="572643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বেপারী</a:t>
            </a:r>
            <a:endParaRPr lang="bn-BD" sz="4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কাপাসিয়া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হরিমঞ্জুরী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উবি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কাপাসিয়া,গাজীপুর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7630" y="3644541"/>
            <a:ext cx="4255477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১০ম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92324" y="68383"/>
            <a:ext cx="311572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73" y="78767"/>
            <a:ext cx="2009775" cy="2276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2578" y="2475494"/>
            <a:ext cx="160606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দেনাদার</a:t>
            </a:r>
            <a:endParaRPr lang="en-AU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29119" y="2277230"/>
            <a:ext cx="170277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পাওনাদার</a:t>
            </a:r>
            <a:endParaRPr lang="en-AU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076351" y="1271906"/>
            <a:ext cx="3317631" cy="2613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>
              <a:solidFill>
                <a:srgbClr val="FF0000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3157396" y="1286649"/>
            <a:ext cx="2919047" cy="255521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7330" y="833290"/>
            <a:ext cx="33974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খতিয়ান</a:t>
            </a:r>
            <a:r>
              <a:rPr lang="en-A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A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Control Ledger</a:t>
            </a:r>
            <a:r>
              <a:rPr lang="bn-BD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endParaRPr lang="en-A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736123"/>
            <a:ext cx="3624627" cy="140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>
              <a:solidFill>
                <a:srgbClr val="0070C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52548" y="4876800"/>
            <a:ext cx="199291" cy="1137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>
              <a:solidFill>
                <a:srgbClr val="0070C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1085480" y="4876618"/>
            <a:ext cx="199291" cy="1137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>
              <a:solidFill>
                <a:srgbClr val="0070C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917819" y="4870757"/>
            <a:ext cx="199291" cy="1137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>
              <a:solidFill>
                <a:srgbClr val="0070C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2826357" y="4870757"/>
            <a:ext cx="199291" cy="1137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>
              <a:solidFill>
                <a:srgbClr val="0070C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3782388" y="4870757"/>
            <a:ext cx="199291" cy="1137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11663" y="4631168"/>
            <a:ext cx="3624627" cy="140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8259411" y="4771845"/>
            <a:ext cx="199291" cy="1137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9197850" y="4771663"/>
            <a:ext cx="199291" cy="1137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10006743" y="4765802"/>
            <a:ext cx="199291" cy="1137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0833220" y="4765802"/>
            <a:ext cx="199291" cy="1137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1776188" y="4783219"/>
            <a:ext cx="199291" cy="1137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1589842" y="3092146"/>
            <a:ext cx="279836" cy="1643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10312714" y="2841304"/>
            <a:ext cx="254765" cy="1779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65357" y="6297216"/>
            <a:ext cx="572963" cy="4454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</a:t>
            </a:r>
            <a:endParaRPr lang="en-A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36376" y="6288455"/>
            <a:ext cx="572963" cy="4454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endParaRPr lang="en-A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799458" y="6277646"/>
            <a:ext cx="572963" cy="4454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endParaRPr lang="en-A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639520" y="6262048"/>
            <a:ext cx="572963" cy="4454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endParaRPr lang="en-A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546417" y="6297216"/>
            <a:ext cx="572963" cy="4454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endParaRPr lang="en-A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124826" y="6308938"/>
            <a:ext cx="572963" cy="4454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</a:t>
            </a:r>
            <a:r>
              <a:rPr lang="bn-BD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en-A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989403" y="6308938"/>
            <a:ext cx="572963" cy="4454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bn-BD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A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817345" y="6263972"/>
            <a:ext cx="572963" cy="4454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 </a:t>
            </a:r>
            <a:endParaRPr lang="en-A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640522" y="6297216"/>
            <a:ext cx="572963" cy="4454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endParaRPr lang="en-A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1473963" y="6248398"/>
            <a:ext cx="572963" cy="4454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r>
              <a:rPr lang="bn-BD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A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31774" y="5503926"/>
            <a:ext cx="1406772" cy="375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খতিয়ান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16323" y="587906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AU" dirty="0" smtClean="0">
                <a:latin typeface="NikoshBAN" panose="02000000000000000000" pitchFamily="2" charset="0"/>
                <a:cs typeface="NikoshBAN" panose="02000000000000000000" pitchFamily="2" charset="0"/>
              </a:rPr>
              <a:t>Subsidiary Ledger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16323" y="112959"/>
            <a:ext cx="345244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en-AU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AU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Ledger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AU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Left-Right Arrow 1"/>
          <p:cNvSpPr/>
          <p:nvPr/>
        </p:nvSpPr>
        <p:spPr>
          <a:xfrm>
            <a:off x="4352990" y="6353754"/>
            <a:ext cx="3446906" cy="2620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20" y="1695252"/>
            <a:ext cx="6239262" cy="27515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95" y="306906"/>
            <a:ext cx="2734911" cy="205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/>
      <p:bldP spid="47" grpId="0"/>
      <p:bldP spid="4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0958" y="219727"/>
            <a:ext cx="4103077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AU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245" y="1453662"/>
            <a:ext cx="8018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...</a:t>
            </a:r>
            <a:endParaRPr lang="en-AU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415" y="2813535"/>
            <a:ext cx="87805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খতিয়ান কী তা বলতে পারবে।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খতিয়ানের শ্রেণীবিভাগ</a:t>
            </a:r>
            <a:r>
              <a:rPr lang="en-AU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 প্রস্তুত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জের নির্ণয় করতে পারবে।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06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394569" y="2064178"/>
            <a:ext cx="1172306" cy="8440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</a:rPr>
              <a:t>দায় </a:t>
            </a:r>
            <a:endParaRPr lang="en-AU" sz="24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05248" y="1697058"/>
            <a:ext cx="1418491" cy="8440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FF0000"/>
                </a:solidFill>
              </a:rPr>
              <a:t>মালিকানা স্বত্ব  </a:t>
            </a:r>
            <a:endParaRPr lang="en-AU" sz="20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307536" y="3161090"/>
            <a:ext cx="1172306" cy="8440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FF0000"/>
                </a:solidFill>
              </a:rPr>
              <a:t>আয় </a:t>
            </a:r>
            <a:endParaRPr lang="en-AU" sz="20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64131" y="4615690"/>
            <a:ext cx="1172306" cy="8440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FF0000"/>
                </a:solidFill>
              </a:rPr>
              <a:t>ব্যয় </a:t>
            </a:r>
            <a:endParaRPr lang="en-AU" sz="20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10266" y="3714528"/>
            <a:ext cx="1540909" cy="9011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 </a:t>
            </a:r>
            <a:endParaRPr lang="en-AU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238446" y="234461"/>
            <a:ext cx="1815971" cy="117523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 </a:t>
            </a:r>
            <a:endParaRPr lang="en-AU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2151152">
            <a:off x="5730405" y="1351500"/>
            <a:ext cx="1027922" cy="46921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ight Arrow 4"/>
          <p:cNvSpPr/>
          <p:nvPr/>
        </p:nvSpPr>
        <p:spPr>
          <a:xfrm rot="8099590">
            <a:off x="3441033" y="1421222"/>
            <a:ext cx="1082796" cy="55167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Left Arrow 5"/>
          <p:cNvSpPr/>
          <p:nvPr/>
        </p:nvSpPr>
        <p:spPr>
          <a:xfrm rot="15739600">
            <a:off x="7234006" y="2737204"/>
            <a:ext cx="560975" cy="34207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42161">
            <a:off x="2872378" y="3023656"/>
            <a:ext cx="581950" cy="58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Left Arrow 19"/>
          <p:cNvSpPr/>
          <p:nvPr/>
        </p:nvSpPr>
        <p:spPr>
          <a:xfrm rot="15739600">
            <a:off x="7576753" y="4143842"/>
            <a:ext cx="560975" cy="34207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818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" grpId="0" animBg="1"/>
      <p:bldP spid="5" grpId="0" animBg="1"/>
      <p:bldP spid="6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4443" y="357570"/>
            <a:ext cx="3586097" cy="1200329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খতি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endParaRPr lang="en-AU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15980" y="2442584"/>
            <a:ext cx="9543165" cy="100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/>
          </a:p>
        </p:txBody>
      </p:sp>
      <p:sp>
        <p:nvSpPr>
          <p:cNvPr id="7" name="Rounded Rectangle 6"/>
          <p:cNvSpPr/>
          <p:nvPr/>
        </p:nvSpPr>
        <p:spPr>
          <a:xfrm>
            <a:off x="194711" y="3202991"/>
            <a:ext cx="2104572" cy="333828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dirty="0" smtClean="0">
                <a:solidFill>
                  <a:schemeClr val="tx1"/>
                </a:solidFill>
              </a:rPr>
              <a:t>নগদান হিসাব </a:t>
            </a:r>
            <a:endParaRPr lang="bn-BD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dirty="0" smtClean="0">
                <a:solidFill>
                  <a:schemeClr val="tx1"/>
                </a:solidFill>
              </a:rPr>
              <a:t>আসবাবপত্র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dirty="0" smtClean="0">
                <a:solidFill>
                  <a:schemeClr val="tx1"/>
                </a:solidFill>
              </a:rPr>
              <a:t>দেনাদার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dirty="0" smtClean="0">
                <a:solidFill>
                  <a:schemeClr val="tx1"/>
                </a:solidFill>
              </a:rPr>
              <a:t>অগ্রিম খরচ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dirty="0" smtClean="0">
                <a:solidFill>
                  <a:schemeClr val="tx1"/>
                </a:solidFill>
              </a:rPr>
              <a:t>বকেয়া আয় হিসাব ইত্যাদি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9023" y="3245704"/>
            <a:ext cx="1144463" cy="3465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AU" sz="2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78298" y="3236686"/>
            <a:ext cx="2191657" cy="3323771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000" b="1" dirty="0" smtClean="0">
                <a:solidFill>
                  <a:schemeClr val="tx1"/>
                </a:solidFill>
              </a:rPr>
              <a:t>পনাদার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000" b="1" dirty="0" smtClean="0">
                <a:solidFill>
                  <a:schemeClr val="tx1"/>
                </a:solidFill>
              </a:rPr>
              <a:t>ঋণ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000" b="1" dirty="0" smtClean="0">
                <a:solidFill>
                  <a:schemeClr val="tx1"/>
                </a:solidFill>
              </a:rPr>
              <a:t>বকেয়া খরচ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000" b="1" dirty="0" smtClean="0">
                <a:solidFill>
                  <a:schemeClr val="tx1"/>
                </a:solidFill>
              </a:rPr>
              <a:t>অগ্রিম আয় হিসাব ইত্যাদি</a:t>
            </a:r>
          </a:p>
          <a:p>
            <a:endParaRPr lang="en-AU" sz="20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88980" y="3316833"/>
            <a:ext cx="2191657" cy="332377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000" b="1" dirty="0" smtClean="0">
                <a:solidFill>
                  <a:schemeClr val="tx1"/>
                </a:solidFill>
              </a:rPr>
              <a:t>মূলধন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000" b="1" dirty="0" smtClean="0">
                <a:solidFill>
                  <a:schemeClr val="tx1"/>
                </a:solidFill>
              </a:rPr>
              <a:t>উত্তোলন হিসাব</a:t>
            </a:r>
          </a:p>
          <a:p>
            <a:endParaRPr lang="en-AU" sz="20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33024" y="3289392"/>
            <a:ext cx="2206919" cy="3568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1600" b="1" dirty="0" smtClean="0">
                <a:solidFill>
                  <a:schemeClr val="tx1"/>
                </a:solidFill>
              </a:rPr>
              <a:t>বিক্রয়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1600" b="1" dirty="0" smtClean="0">
                <a:solidFill>
                  <a:schemeClr val="tx1"/>
                </a:solidFill>
              </a:rPr>
              <a:t>প্রাপ্ত ভাড়া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1600" b="1" dirty="0" smtClean="0">
                <a:solidFill>
                  <a:schemeClr val="tx1"/>
                </a:solidFill>
              </a:rPr>
              <a:t>কমিশন প্রাপ্তি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1600" b="1" dirty="0" smtClean="0">
                <a:solidFill>
                  <a:schemeClr val="tx1"/>
                </a:solidFill>
              </a:rPr>
              <a:t>উপভাড়া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1600" b="1" dirty="0" smtClean="0">
                <a:solidFill>
                  <a:schemeClr val="tx1"/>
                </a:solidFill>
              </a:rPr>
              <a:t>শিক্ষানবিশ সেলামি হিসাব ইত্যাদি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477068" y="3264958"/>
            <a:ext cx="2397606" cy="359304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ক্রয়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বেতন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মজুরি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অবচয়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বিজ্ঞাপন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মনিহারী হিসাব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কমিশিন প্রদান হিসাব ইত্যাদি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031560" y="3278776"/>
            <a:ext cx="1161617" cy="248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দায় </a:t>
            </a:r>
            <a:endParaRPr lang="en-AU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32820" y="3354411"/>
            <a:ext cx="1509486" cy="55138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 স্বত্ব </a:t>
            </a:r>
            <a:endParaRPr lang="en-AU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683575" y="3333123"/>
            <a:ext cx="1068542" cy="428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 </a:t>
            </a:r>
            <a:endParaRPr lang="en-AU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903828" y="3289392"/>
            <a:ext cx="1260242" cy="4073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ব্যয় </a:t>
            </a:r>
            <a:endParaRPr lang="en-AU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961537" y="2419525"/>
            <a:ext cx="268537" cy="7702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Down Arrow 21"/>
          <p:cNvSpPr/>
          <p:nvPr/>
        </p:nvSpPr>
        <p:spPr>
          <a:xfrm>
            <a:off x="3553580" y="2530183"/>
            <a:ext cx="299062" cy="6595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Down Arrow 22"/>
          <p:cNvSpPr/>
          <p:nvPr/>
        </p:nvSpPr>
        <p:spPr>
          <a:xfrm>
            <a:off x="5705063" y="2546580"/>
            <a:ext cx="268537" cy="77025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Down Arrow 23"/>
          <p:cNvSpPr/>
          <p:nvPr/>
        </p:nvSpPr>
        <p:spPr>
          <a:xfrm>
            <a:off x="8129239" y="2564388"/>
            <a:ext cx="278517" cy="670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Down Arrow 24"/>
          <p:cNvSpPr/>
          <p:nvPr/>
        </p:nvSpPr>
        <p:spPr>
          <a:xfrm>
            <a:off x="10297527" y="2561278"/>
            <a:ext cx="302124" cy="62362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Down Arrow 3"/>
          <p:cNvSpPr/>
          <p:nvPr/>
        </p:nvSpPr>
        <p:spPr>
          <a:xfrm>
            <a:off x="5643501" y="1609890"/>
            <a:ext cx="482614" cy="6538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11" y="87682"/>
            <a:ext cx="3801092" cy="2176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323" y="87683"/>
            <a:ext cx="4460351" cy="207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6743" y="4997940"/>
            <a:ext cx="336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 ক্রয় করা হল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৫০০০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6857" y="4892989"/>
            <a:ext cx="3744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 করা হল </a:t>
            </a:r>
            <a:endParaRPr lang="en-AU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39198" y="4895225"/>
            <a:ext cx="3236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ক্রেতাকে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৩০০০</a:t>
            </a:r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প্রদান </a:t>
            </a:r>
            <a:endParaRPr lang="en-AU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1600" y="5990991"/>
            <a:ext cx="479759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জাবেদা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1" y="94735"/>
            <a:ext cx="4101511" cy="4650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95163"/>
            <a:ext cx="3470890" cy="4685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11" y="1301280"/>
            <a:ext cx="3878149" cy="2181459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 rot="15739600">
            <a:off x="7234006" y="2737204"/>
            <a:ext cx="560975" cy="34207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Left Arrow 12"/>
          <p:cNvSpPr/>
          <p:nvPr/>
        </p:nvSpPr>
        <p:spPr>
          <a:xfrm rot="15739600">
            <a:off x="7386406" y="2889604"/>
            <a:ext cx="560975" cy="34207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991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71" y="29026"/>
            <a:ext cx="1046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লেনদেনঃ   নগদে 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 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,০০০ 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AU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573" y="740237"/>
            <a:ext cx="226422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 দাখিলাঃ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2229" y="1204691"/>
            <a:ext cx="8810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ক্রয় হিসাব                   ডেবিট 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,০০০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নগদান হিসাব               ক্রেডিট           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,০০০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9771" y="2455552"/>
            <a:ext cx="312057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খতিয়ানে স্থানান্তরঃ    </a:t>
            </a:r>
            <a:endParaRPr lang="en-AU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839836"/>
              </p:ext>
            </p:extLst>
          </p:nvPr>
        </p:nvGraphicFramePr>
        <p:xfrm>
          <a:off x="1553025" y="3773714"/>
          <a:ext cx="10377717" cy="1138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533"/>
                <a:gridCol w="2878599"/>
                <a:gridCol w="363512"/>
                <a:gridCol w="950309"/>
                <a:gridCol w="841437"/>
                <a:gridCol w="3395269"/>
                <a:gridCol w="369051"/>
                <a:gridCol w="930007"/>
              </a:tblGrid>
              <a:tr h="565344">
                <a:tc>
                  <a:txBody>
                    <a:bodyPr/>
                    <a:lstStyle/>
                    <a:p>
                      <a:pPr algn="ctr"/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AU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573195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601569"/>
              </p:ext>
            </p:extLst>
          </p:nvPr>
        </p:nvGraphicFramePr>
        <p:xfrm>
          <a:off x="1563914" y="5584823"/>
          <a:ext cx="10203544" cy="1122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8632"/>
                <a:gridCol w="2830286"/>
                <a:gridCol w="357411"/>
                <a:gridCol w="934360"/>
                <a:gridCol w="827315"/>
                <a:gridCol w="3338285"/>
                <a:gridCol w="362857"/>
                <a:gridCol w="914398"/>
              </a:tblGrid>
              <a:tr h="475668">
                <a:tc>
                  <a:txBody>
                    <a:bodyPr/>
                    <a:lstStyle/>
                    <a:p>
                      <a:pPr algn="ctr"/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AU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AU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AU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AU" dirty="0"/>
                    </a:p>
                  </a:txBody>
                  <a:tcPr/>
                </a:tc>
              </a:tr>
              <a:tr h="482274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23539" y="5021943"/>
            <a:ext cx="175623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নগদান হিসাব</a:t>
            </a:r>
            <a:endParaRPr lang="en-AU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7714" y="3193144"/>
            <a:ext cx="158205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ক্রয় হিসাব</a:t>
            </a:r>
            <a:endParaRPr lang="en-AU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8513" y="3320651"/>
            <a:ext cx="95794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8512" y="5154184"/>
            <a:ext cx="95794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71194" y="3307864"/>
            <a:ext cx="87085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10885714" y="5151177"/>
            <a:ext cx="87085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endParaRPr lang="en-AU" dirty="0"/>
          </a:p>
        </p:txBody>
      </p:sp>
      <p:sp>
        <p:nvSpPr>
          <p:cNvPr id="29" name="Rectangle 28"/>
          <p:cNvSpPr/>
          <p:nvPr/>
        </p:nvSpPr>
        <p:spPr>
          <a:xfrm>
            <a:off x="870857" y="2017487"/>
            <a:ext cx="1901372" cy="4571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/>
          <p:cNvSpPr/>
          <p:nvPr/>
        </p:nvSpPr>
        <p:spPr>
          <a:xfrm>
            <a:off x="870857" y="2061029"/>
            <a:ext cx="58057" cy="25690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ight Arrow 31"/>
          <p:cNvSpPr/>
          <p:nvPr/>
        </p:nvSpPr>
        <p:spPr>
          <a:xfrm>
            <a:off x="914400" y="4550229"/>
            <a:ext cx="1814284" cy="1233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/>
          <p:cNvSpPr/>
          <p:nvPr/>
        </p:nvSpPr>
        <p:spPr>
          <a:xfrm>
            <a:off x="377371" y="1565930"/>
            <a:ext cx="2365827" cy="57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5196" y="1565930"/>
            <a:ext cx="45719" cy="48203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Right Arrow 34"/>
          <p:cNvSpPr/>
          <p:nvPr/>
        </p:nvSpPr>
        <p:spPr>
          <a:xfrm flipV="1">
            <a:off x="375196" y="6371769"/>
            <a:ext cx="7186747" cy="9758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TextBox 35"/>
          <p:cNvSpPr txBox="1"/>
          <p:nvPr/>
        </p:nvSpPr>
        <p:spPr>
          <a:xfrm>
            <a:off x="1538512" y="3882320"/>
            <a:ext cx="65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endParaRPr lang="en-AU" dirty="0"/>
          </a:p>
        </p:txBody>
      </p:sp>
      <p:sp>
        <p:nvSpPr>
          <p:cNvPr id="37" name="TextBox 36"/>
          <p:cNvSpPr txBox="1"/>
          <p:nvPr/>
        </p:nvSpPr>
        <p:spPr>
          <a:xfrm>
            <a:off x="2910113" y="3795237"/>
            <a:ext cx="142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বিবরণ 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50968" y="3708153"/>
            <a:ext cx="37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জাঃপৃঃ  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42859" y="3801218"/>
            <a:ext cx="82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টাকা 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15317" y="3791917"/>
            <a:ext cx="65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endParaRPr lang="en-AU" dirty="0"/>
          </a:p>
        </p:txBody>
      </p:sp>
      <p:sp>
        <p:nvSpPr>
          <p:cNvPr id="41" name="TextBox 40"/>
          <p:cNvSpPr txBox="1"/>
          <p:nvPr/>
        </p:nvSpPr>
        <p:spPr>
          <a:xfrm>
            <a:off x="7953829" y="3860803"/>
            <a:ext cx="1364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বিবরণ 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595429" y="3715664"/>
            <a:ext cx="40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জাঃপৃঃ </a:t>
            </a:r>
            <a:endParaRPr lang="en-AU" dirty="0"/>
          </a:p>
        </p:txBody>
      </p:sp>
      <p:sp>
        <p:nvSpPr>
          <p:cNvPr id="43" name="TextBox 42"/>
          <p:cNvSpPr txBox="1"/>
          <p:nvPr/>
        </p:nvSpPr>
        <p:spPr>
          <a:xfrm>
            <a:off x="10929256" y="3824264"/>
            <a:ext cx="69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টাকা 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96455" y="4466378"/>
            <a:ext cx="150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নগদান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AU" dirty="0"/>
          </a:p>
        </p:txBody>
      </p:sp>
      <p:sp>
        <p:nvSpPr>
          <p:cNvPr id="45" name="TextBox 44"/>
          <p:cNvSpPr txBox="1"/>
          <p:nvPr/>
        </p:nvSpPr>
        <p:spPr>
          <a:xfrm>
            <a:off x="5515430" y="4421777"/>
            <a:ext cx="82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,০০০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67545" y="5618786"/>
            <a:ext cx="65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endParaRPr lang="en-AU" dirty="0"/>
          </a:p>
        </p:txBody>
      </p:sp>
      <p:sp>
        <p:nvSpPr>
          <p:cNvPr id="47" name="TextBox 46"/>
          <p:cNvSpPr txBox="1"/>
          <p:nvPr/>
        </p:nvSpPr>
        <p:spPr>
          <a:xfrm>
            <a:off x="2743198" y="5762171"/>
            <a:ext cx="159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বিবরণ 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92913" y="5544461"/>
            <a:ext cx="31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জাঃপৃঃ</a:t>
            </a:r>
            <a:endParaRPr lang="en-AU" dirty="0"/>
          </a:p>
        </p:txBody>
      </p:sp>
      <p:sp>
        <p:nvSpPr>
          <p:cNvPr id="49" name="TextBox 48"/>
          <p:cNvSpPr txBox="1"/>
          <p:nvPr/>
        </p:nvSpPr>
        <p:spPr>
          <a:xfrm>
            <a:off x="5486402" y="5762171"/>
            <a:ext cx="75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টাকা 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71775" y="5646058"/>
            <a:ext cx="74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endParaRPr lang="en-AU" dirty="0"/>
          </a:p>
        </p:txBody>
      </p:sp>
      <p:sp>
        <p:nvSpPr>
          <p:cNvPr id="51" name="TextBox 50"/>
          <p:cNvSpPr txBox="1"/>
          <p:nvPr/>
        </p:nvSpPr>
        <p:spPr>
          <a:xfrm>
            <a:off x="7823200" y="5762171"/>
            <a:ext cx="149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বিবরণ 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464803" y="5587997"/>
            <a:ext cx="27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জাঃপৃঃ </a:t>
            </a:r>
            <a:endParaRPr lang="en-AU" dirty="0"/>
          </a:p>
        </p:txBody>
      </p:sp>
      <p:sp>
        <p:nvSpPr>
          <p:cNvPr id="53" name="TextBox 52"/>
          <p:cNvSpPr txBox="1"/>
          <p:nvPr/>
        </p:nvSpPr>
        <p:spPr>
          <a:xfrm>
            <a:off x="10987312" y="5762171"/>
            <a:ext cx="74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AU" dirty="0"/>
          </a:p>
        </p:txBody>
      </p:sp>
      <p:sp>
        <p:nvSpPr>
          <p:cNvPr id="54" name="TextBox 53"/>
          <p:cNvSpPr txBox="1"/>
          <p:nvPr/>
        </p:nvSpPr>
        <p:spPr>
          <a:xfrm>
            <a:off x="7561943" y="6284687"/>
            <a:ext cx="220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ক্রয়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AU" dirty="0"/>
          </a:p>
        </p:txBody>
      </p:sp>
      <p:sp>
        <p:nvSpPr>
          <p:cNvPr id="55" name="TextBox 54"/>
          <p:cNvSpPr txBox="1"/>
          <p:nvPr/>
        </p:nvSpPr>
        <p:spPr>
          <a:xfrm>
            <a:off x="10914742" y="6284687"/>
            <a:ext cx="76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,০০০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0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25" y="261255"/>
            <a:ext cx="2423887" cy="830997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AU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4165603"/>
            <a:ext cx="4952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ব্যাংকে জমা দেওয়া হল </a:t>
            </a:r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,০০০ </a:t>
            </a:r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টাকা। </a:t>
            </a:r>
            <a:endParaRPr lang="en-AU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800" y="4193238"/>
            <a:ext cx="387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পোষাক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,০০০ 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টাকা।</a:t>
            </a:r>
            <a:endParaRPr lang="en-AU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4057" y="5092047"/>
            <a:ext cx="590731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দল ২নং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খতিয়ান তৈরি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endParaRPr lang="en-AU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6567" y="5109064"/>
            <a:ext cx="535577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দল ১নং দ্বারা খতিয়ান তৈরি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endParaRPr lang="en-AU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8916" y="5914025"/>
            <a:ext cx="150222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ছকে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1968" y="5852356"/>
            <a:ext cx="150222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ছকে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9" y="325472"/>
            <a:ext cx="3971471" cy="3530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407" y="325472"/>
            <a:ext cx="4868964" cy="3230528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>
          <a:xfrm rot="15739600">
            <a:off x="7234006" y="2737204"/>
            <a:ext cx="560975" cy="34207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680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346</Words>
  <Application>Microsoft Office PowerPoint</Application>
  <PresentationFormat>Custom</PresentationFormat>
  <Paragraphs>124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99</cp:revision>
  <dcterms:created xsi:type="dcterms:W3CDTF">2015-05-26T07:30:25Z</dcterms:created>
  <dcterms:modified xsi:type="dcterms:W3CDTF">2017-08-24T18:32:33Z</dcterms:modified>
</cp:coreProperties>
</file>