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7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7" r:id="rId16"/>
    <p:sldId id="491" r:id="rId17"/>
    <p:sldId id="492" r:id="rId18"/>
    <p:sldId id="493" r:id="rId19"/>
    <p:sldId id="494" r:id="rId20"/>
    <p:sldId id="495" r:id="rId21"/>
    <p:sldId id="4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7A3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6959" autoAdjust="0"/>
  </p:normalViewPr>
  <p:slideViewPr>
    <p:cSldViewPr snapToGrid="0">
      <p:cViewPr varScale="1">
        <p:scale>
          <a:sx n="70" d="100"/>
          <a:sy n="70" d="100"/>
        </p:scale>
        <p:origin x="8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0C9A-D357-4CA9-8D4C-F702CDD1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পূর্বের বাড়ির কাজ আদায় করা যেতে পারে। এর জন্য সর্বোচ্চ ০৩ মিনিট সময় ব্যয় করা যেতে </a:t>
            </a:r>
            <a:r>
              <a:rPr kumimoji="0" lang="bn-B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পারে।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98E23-854A-45E2-979D-03B2CE6217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2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উদ্ভিদ</a:t>
            </a:r>
            <a:r>
              <a:rPr lang="bn-BD" baseline="0" dirty="0" smtClean="0"/>
              <a:t> টিস্যু সম্পর্কে বিভিন্ন প্রশ্ন করে শিক্ষার্থীদের নিকট পাঠ শিরোনাম বের করা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98E23-854A-45E2-979D-03B2CE6217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8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শিক্ষার্থীদের সৃজনশীলতা বৃদ্ধির জন্য বিভিন্ন দলে ভাগ করে উপরের অনুশীলনগুলো করানো যেতে পারে। তবে এর জন্য উপস্থাপনসহ সর্বোচ্চ পনের মিনিট সময় ব্যয় করা যেতে পারে।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98E23-854A-45E2-979D-03B2CE6217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জন্য জ্ঞানমূলক ও অনুধাবণমূলক প্রশ্নের চর্চা করা যেতে পারে। ভাজক টিস্যু ও স্থায়ী টিস্যুর দুইটি স্লাইড ব্যবহার করা হয়েছে। এর জন্য সর্বোচ্চ চার+ চার = আট  মিনিট সময় ব্যয়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98E23-854A-45E2-979D-03B2CE6217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জন্য জ্ঞানমূলক ও অনুধাবণমূলক প্রশ্নের চর্চা করা যেতে পারে। ভাজক টিস্যু ও স্থায়ী টিস্যুর দুইটি স্লাইড ব্যবহার করা হয়েছে। এর জন্য সর্বোচ্চ চার+ চার = আট  মিনিট সময় ব্যয়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98E23-854A-45E2-979D-03B2CE6217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5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98E23-854A-45E2-979D-03B2CE6217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3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7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umming Junction 3"/>
          <p:cNvSpPr/>
          <p:nvPr userDrawn="1"/>
        </p:nvSpPr>
        <p:spPr>
          <a:xfrm>
            <a:off x="-11319" y="34570"/>
            <a:ext cx="506437" cy="474785"/>
          </a:xfrm>
          <a:prstGeom prst="flowChartSummingJunctio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umming Junction 4"/>
          <p:cNvSpPr/>
          <p:nvPr userDrawn="1"/>
        </p:nvSpPr>
        <p:spPr>
          <a:xfrm>
            <a:off x="11661667" y="20782"/>
            <a:ext cx="506437" cy="474785"/>
          </a:xfrm>
          <a:prstGeom prst="flowChartSummingJunctio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umming Junction 5"/>
          <p:cNvSpPr/>
          <p:nvPr userDrawn="1"/>
        </p:nvSpPr>
        <p:spPr>
          <a:xfrm>
            <a:off x="11646247" y="6345660"/>
            <a:ext cx="506437" cy="474785"/>
          </a:xfrm>
          <a:prstGeom prst="flowChartSummingJunctio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 userDrawn="1"/>
        </p:nvSpPr>
        <p:spPr>
          <a:xfrm>
            <a:off x="9978" y="6348594"/>
            <a:ext cx="506437" cy="474785"/>
          </a:xfrm>
          <a:prstGeom prst="flowChartSummingJunctio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 userDrawn="1"/>
        </p:nvSpPr>
        <p:spPr>
          <a:xfrm>
            <a:off x="229562" y="324416"/>
            <a:ext cx="11732877" cy="6209168"/>
          </a:xfrm>
          <a:prstGeom prst="roundRect">
            <a:avLst>
              <a:gd name="adj" fmla="val 10748"/>
            </a:avLst>
          </a:prstGeom>
          <a:gradFill flip="none" rotWithShape="1">
            <a:gsLst>
              <a:gs pos="100000">
                <a:srgbClr val="D4DEFF">
                  <a:lumMod val="41000"/>
                  <a:lumOff val="59000"/>
                </a:srgbClr>
              </a:gs>
              <a:gs pos="100000">
                <a:srgbClr val="96AB94"/>
              </a:gs>
            </a:gsLst>
            <a:lin ang="540000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048000" y="6507319"/>
            <a:ext cx="6096000" cy="338554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মোঃবাবুল আকতার</a:t>
            </a:r>
            <a:r>
              <a:rPr lang="en-US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b="1" cap="all" spc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করিশা উচ্চ বিদ্যালয়,</a:t>
            </a:r>
            <a:r>
              <a:rPr lang="en-US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মোহনপুর,</a:t>
            </a:r>
            <a:r>
              <a:rPr lang="en-US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রাজশাহী।</a:t>
            </a:r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151728"/>
            <a:ext cx="80772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জন্য, তাই ইহা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 রাখা হয়েছে। এই পাঠটি শ্রেণিকক্ষে উপস্থাপনের জন্য প্রয়োজনীয় পরামর্শ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শুরু করার জন্য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>
                <a:latin typeface="+mj-lt"/>
                <a:cs typeface="NikoshBAN" pitchFamily="2" charset="0"/>
              </a:rPr>
              <a:t>5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চাপুন।  </a:t>
            </a:r>
          </a:p>
        </p:txBody>
      </p:sp>
    </p:spTree>
    <p:extLst>
      <p:ext uri="{BB962C8B-B14F-4D97-AF65-F5344CB8AC3E}">
        <p14:creationId xmlns:p14="http://schemas.microsoft.com/office/powerpoint/2010/main" val="209464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466-13188820-7735-parenchym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 l="11651" t="15556" r="41057" b="37774"/>
          <a:stretch>
            <a:fillRect/>
          </a:stretch>
        </p:blipFill>
        <p:spPr>
          <a:xfrm>
            <a:off x="1278604" y="876300"/>
            <a:ext cx="3377302" cy="4038600"/>
          </a:xfrm>
          <a:prstGeom prst="rect">
            <a:avLst/>
          </a:prstGeom>
        </p:spPr>
      </p:pic>
      <p:pic>
        <p:nvPicPr>
          <p:cNvPr id="11" name="Picture 10" descr="201466-133136730-4988-collenchym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</a:blip>
          <a:srcRect l="64803" b="16129"/>
          <a:stretch>
            <a:fillRect/>
          </a:stretch>
        </p:blipFill>
        <p:spPr>
          <a:xfrm>
            <a:off x="4495801" y="762000"/>
            <a:ext cx="2258139" cy="4191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0800000">
            <a:off x="6324601" y="1676400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943600" y="2209801"/>
            <a:ext cx="1371600" cy="15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019800" y="2667000"/>
            <a:ext cx="1295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791200" y="3429002"/>
            <a:ext cx="762000" cy="3047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53200" y="37338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00800" y="3162837"/>
            <a:ext cx="914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91400" y="13716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i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1371600"/>
            <a:ext cx="2209800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>
                <a:latin typeface="NikoshBAN" pitchFamily="2" charset="0"/>
                <a:cs typeface="NikoshBAN" pitchFamily="2" charset="0"/>
              </a:rPr>
              <a:t>কোষপ্রাচীর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1400" y="192982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i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91400" y="1981200"/>
            <a:ext cx="2209800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91400" y="238702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i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1400" y="2448580"/>
            <a:ext cx="2209800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1400" y="28956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i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91400" y="2895600"/>
            <a:ext cx="2209800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>
                <a:latin typeface="NikoshBAN" pitchFamily="2" charset="0"/>
                <a:cs typeface="NikoshBAN" pitchFamily="2" charset="0"/>
              </a:rPr>
              <a:t>আন্তঃকোষীয় ফাঁক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91400" y="345382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i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91400" y="3441879"/>
            <a:ext cx="2209800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>
                <a:latin typeface="NikoshBAN" pitchFamily="2" charset="0"/>
                <a:cs typeface="NikoshBAN" pitchFamily="2" charset="0"/>
              </a:rPr>
              <a:t>কোষ গহ্বর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2012" y="5464226"/>
            <a:ext cx="10824882" cy="600398"/>
          </a:xfrm>
          <a:prstGeom prst="roundRect">
            <a:avLst>
              <a:gd name="adj" fmla="val 23661"/>
            </a:avLst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 টিস্যু থেকে উৎপন্ন </a:t>
            </a:r>
            <a:r>
              <a:rPr lang="bn-BD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 ক্ষমতাহীন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পরিণত টিস্যুই হল স্থায়ী টিস্যু।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2051" y="699247"/>
            <a:ext cx="5415790" cy="4307541"/>
          </a:xfrm>
          <a:prstGeom prst="roundRect">
            <a:avLst>
              <a:gd name="adj" fmla="val 8238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ristem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106" b="1935"/>
          <a:stretch>
            <a:fillRect/>
          </a:stretch>
        </p:blipFill>
        <p:spPr>
          <a:xfrm>
            <a:off x="3352800" y="533400"/>
            <a:ext cx="1016484" cy="518160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Right Brace 3"/>
          <p:cNvSpPr/>
          <p:nvPr/>
        </p:nvSpPr>
        <p:spPr>
          <a:xfrm>
            <a:off x="4419600" y="533400"/>
            <a:ext cx="304800" cy="1143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419600" y="1752600"/>
            <a:ext cx="304800" cy="1143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419600" y="2971800"/>
            <a:ext cx="304800" cy="1143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419600" y="4191000"/>
            <a:ext cx="304800" cy="1143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24400" y="1102775"/>
            <a:ext cx="1143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7620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18" name="TextBox 17"/>
          <p:cNvSpPr txBox="1"/>
          <p:nvPr/>
        </p:nvSpPr>
        <p:spPr>
          <a:xfrm>
            <a:off x="5943600" y="787759"/>
            <a:ext cx="18288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ভাজক অঞ্চল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24400" y="4761207"/>
            <a:ext cx="1143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3600" y="442043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5943600" y="4446191"/>
            <a:ext cx="18288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ভাজক অঞ্চল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724400" y="2819400"/>
            <a:ext cx="1295400" cy="708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24400" y="2336442"/>
            <a:ext cx="1295400" cy="482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19800" y="25146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27" name="TextBox 26"/>
          <p:cNvSpPr txBox="1"/>
          <p:nvPr/>
        </p:nvSpPr>
        <p:spPr>
          <a:xfrm>
            <a:off x="6019800" y="2514601"/>
            <a:ext cx="17526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স্থায়ী 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038600" y="5561012"/>
            <a:ext cx="1828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43600" y="522107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32" name="TextBox 31"/>
          <p:cNvSpPr txBox="1"/>
          <p:nvPr/>
        </p:nvSpPr>
        <p:spPr>
          <a:xfrm>
            <a:off x="5943600" y="5246827"/>
            <a:ext cx="3429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Root cap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 মূলত্র অঞ্চল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594685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 – মূল ও কান্ডের বিভিন্ন অঞ্চল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Bracket 8"/>
          <p:cNvSpPr/>
          <p:nvPr/>
        </p:nvSpPr>
        <p:spPr>
          <a:xfrm flipH="1">
            <a:off x="3172690" y="642284"/>
            <a:ext cx="166255" cy="2095429"/>
          </a:xfrm>
          <a:prstGeom prst="rightBracke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/>
          <p:cNvSpPr/>
          <p:nvPr/>
        </p:nvSpPr>
        <p:spPr>
          <a:xfrm flipH="1">
            <a:off x="3172689" y="2840180"/>
            <a:ext cx="138546" cy="2819400"/>
          </a:xfrm>
          <a:prstGeom prst="rightBracke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 flipH="1">
            <a:off x="1782503" y="4044435"/>
            <a:ext cx="2326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মূল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6378328">
            <a:off x="2729971" y="1567934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কান্ড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21" grpId="0" animBg="1"/>
      <p:bldP spid="26" grpId="0"/>
      <p:bldP spid="27" grpId="0" animBg="1"/>
      <p:bldP spid="31" grpId="0"/>
      <p:bldP spid="3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57941" y="3227295"/>
            <a:ext cx="1600200" cy="838200"/>
          </a:xfrm>
          <a:prstGeom prst="ellipse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25429" y="1910164"/>
            <a:ext cx="25908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31300" y="4609772"/>
            <a:ext cx="25908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25429" y="1927414"/>
            <a:ext cx="2590800" cy="838200"/>
          </a:xfrm>
          <a:prstGeom prst="ellipse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 টিস্যু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04407" y="4607530"/>
            <a:ext cx="2590800" cy="838200"/>
          </a:xfrm>
          <a:prstGeom prst="ellipse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 টিস্যু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28471" y="2894947"/>
            <a:ext cx="1324429" cy="1524000"/>
            <a:chOff x="2828471" y="3136993"/>
            <a:chExt cx="1324429" cy="15240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857500" y="3136993"/>
              <a:ext cx="1295400" cy="76200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828471" y="3898993"/>
              <a:ext cx="1219200" cy="76200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Down Arrow Callout 6"/>
          <p:cNvSpPr/>
          <p:nvPr/>
        </p:nvSpPr>
        <p:spPr>
          <a:xfrm>
            <a:off x="661147" y="1098178"/>
            <a:ext cx="2983006" cy="1757082"/>
          </a:xfrm>
          <a:prstGeom prst="downArrowCallou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 ক্ষমতা অনুসারে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68052" y="1116461"/>
            <a:ext cx="4614584" cy="5109526"/>
            <a:chOff x="4368052" y="1116461"/>
            <a:chExt cx="4614584" cy="5109526"/>
          </a:xfrm>
        </p:grpSpPr>
        <p:grpSp>
          <p:nvGrpSpPr>
            <p:cNvPr id="10" name="Group 9"/>
            <p:cNvGrpSpPr/>
            <p:nvPr/>
          </p:nvGrpSpPr>
          <p:grpSpPr>
            <a:xfrm>
              <a:off x="4368052" y="3827274"/>
              <a:ext cx="4614584" cy="2398713"/>
              <a:chOff x="4368052" y="3464205"/>
              <a:chExt cx="4614584" cy="2398713"/>
            </a:xfrm>
          </p:grpSpPr>
          <p:pic>
            <p:nvPicPr>
              <p:cNvPr id="36" name="Picture 35" descr="201466-13188820-7735-parenchyma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 l="11651" t="15556" r="41057" b="37774"/>
              <a:stretch>
                <a:fillRect/>
              </a:stretch>
            </p:blipFill>
            <p:spPr>
              <a:xfrm>
                <a:off x="4368052" y="3692154"/>
                <a:ext cx="1943100" cy="2108014"/>
              </a:xfrm>
              <a:prstGeom prst="rect">
                <a:avLst/>
              </a:prstGeom>
            </p:spPr>
          </p:pic>
          <p:pic>
            <p:nvPicPr>
              <p:cNvPr id="37" name="Picture 36" descr="201466-133136730-4988-collenchyma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EF"/>
                  </a:clrFrom>
                  <a:clrTo>
                    <a:srgbClr val="FFFFEF">
                      <a:alpha val="0"/>
                    </a:srgbClr>
                  </a:clrTo>
                </a:clrChange>
                <a:duotone>
                  <a:prstClr val="black"/>
                  <a:schemeClr val="tx2">
                    <a:lumMod val="20000"/>
                    <a:lumOff val="80000"/>
                    <a:tint val="45000"/>
                    <a:satMod val="400000"/>
                  </a:schemeClr>
                </a:duotone>
              </a:blip>
              <a:srcRect l="66212" r="4505" b="16129"/>
              <a:stretch>
                <a:fillRect/>
              </a:stretch>
            </p:blipFill>
            <p:spPr>
              <a:xfrm>
                <a:off x="6347012" y="3517993"/>
                <a:ext cx="2590800" cy="229562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368052" y="3464205"/>
                <a:ext cx="4614584" cy="2398713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68052" y="1116461"/>
              <a:ext cx="4614584" cy="2412160"/>
              <a:chOff x="4368052" y="820627"/>
              <a:chExt cx="4614584" cy="2412160"/>
            </a:xfrm>
          </p:grpSpPr>
          <p:pic>
            <p:nvPicPr>
              <p:cNvPr id="35" name="Picture 34" descr="ab6e2dbf3035869dd6eaa11a149aab79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C9DFFF"/>
                  </a:clrFrom>
                  <a:clrTo>
                    <a:srgbClr val="C9D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421841" y="820627"/>
                <a:ext cx="4542866" cy="2390402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4368052" y="834074"/>
                <a:ext cx="4614584" cy="2398713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27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1" y="1219200"/>
            <a:ext cx="32766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1219200"/>
            <a:ext cx="32766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084" y="2743200"/>
            <a:ext cx="10201833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১.বিভাজন ক্ষমতা অনুসারে টিস্যু কত প্রকার ও কী কী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২.প্রকারভেদ অনুসারে গঠনগত অংশগুলোর নাম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12545" y="647976"/>
            <a:ext cx="2966911" cy="449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টিস্যুর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17" name="Rounded Rectangle 16"/>
          <p:cNvSpPr/>
          <p:nvPr/>
        </p:nvSpPr>
        <p:spPr>
          <a:xfrm>
            <a:off x="920511" y="5354170"/>
            <a:ext cx="4485208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ভাজক টিস্যু বিভাজিত হয়ে নতুন কোষ ও টিস্যু সৃষ্টি করে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ab6e2dbf3035869dd6eaa11a149aab79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6739" t="15000" r="7174" b="8000"/>
          <a:stretch>
            <a:fillRect/>
          </a:stretch>
        </p:blipFill>
        <p:spPr>
          <a:xfrm>
            <a:off x="678737" y="1468913"/>
            <a:ext cx="5183908" cy="3623541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9" name="Picture 18" descr="1804639.jpg"/>
          <p:cNvPicPr>
            <a:picLocks noChangeAspect="1"/>
          </p:cNvPicPr>
          <p:nvPr/>
        </p:nvPicPr>
        <p:blipFill>
          <a:blip r:embed="rId3" cstate="print"/>
          <a:srcRect l="1000" t="5333" b="16667"/>
          <a:stretch>
            <a:fillRect/>
          </a:stretch>
        </p:blipFill>
        <p:spPr>
          <a:xfrm>
            <a:off x="6320118" y="1486340"/>
            <a:ext cx="5183908" cy="3623541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0" name="Notched Right Arrow 19"/>
          <p:cNvSpPr/>
          <p:nvPr/>
        </p:nvSpPr>
        <p:spPr>
          <a:xfrm rot="10800000">
            <a:off x="8115485" y="3221293"/>
            <a:ext cx="457200" cy="228600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 rot="10800000">
            <a:off x="8140229" y="2668843"/>
            <a:ext cx="457200" cy="228600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 rot="16200000">
            <a:off x="8228719" y="2249743"/>
            <a:ext cx="457200" cy="228600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 rot="16200000">
            <a:off x="8886333" y="2244301"/>
            <a:ext cx="457200" cy="228600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23"/>
          <p:cNvSpPr/>
          <p:nvPr/>
        </p:nvSpPr>
        <p:spPr>
          <a:xfrm>
            <a:off x="9129607" y="2668843"/>
            <a:ext cx="457200" cy="228600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Notched Right Arrow 24"/>
          <p:cNvSpPr/>
          <p:nvPr/>
        </p:nvSpPr>
        <p:spPr>
          <a:xfrm>
            <a:off x="9132562" y="3240343"/>
            <a:ext cx="457200" cy="228600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ounded Rectangle 25"/>
          <p:cNvSpPr/>
          <p:nvPr/>
        </p:nvSpPr>
        <p:spPr>
          <a:xfrm>
            <a:off x="6504948" y="5354170"/>
            <a:ext cx="4599095" cy="824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ভাজক টিস্যু উদ্ভিদের দৈর্ঘ্য ও প্রস্থের বৃদ্ধি ঘটায়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4172E-6 L 0.1 -0.005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629E-6 L 0.1 -0.0055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8585E-6 L 0.00295 -0.122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1619E-6 L 3.33333E-6 -0.1221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629E-6 L -0.11667 -0.0055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172E-6 L -0.11667 0.0055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ypes-of-collenchyma-cells.jpeg"/>
          <p:cNvPicPr>
            <a:picLocks noChangeAspect="1"/>
          </p:cNvPicPr>
          <p:nvPr/>
        </p:nvPicPr>
        <p:blipFill>
          <a:blip r:embed="rId2"/>
          <a:srcRect l="5206" t="3704" r="2816" b="14815"/>
          <a:stretch>
            <a:fillRect/>
          </a:stretch>
        </p:blipFill>
        <p:spPr>
          <a:xfrm>
            <a:off x="665562" y="1476976"/>
            <a:ext cx="5183908" cy="362354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 useBgFill="1">
        <p:nvSpPr>
          <p:cNvPr id="30" name="Rounded Rectangle 29"/>
          <p:cNvSpPr/>
          <p:nvPr/>
        </p:nvSpPr>
        <p:spPr>
          <a:xfrm>
            <a:off x="1014912" y="5354170"/>
            <a:ext cx="4485208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ভাজক টিস্যু, স্থায়ী টিস্যুর উৎপত্তি ঘটায়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plantcrossection.gif"/>
          <p:cNvPicPr>
            <a:picLocks noChangeAspect="1"/>
          </p:cNvPicPr>
          <p:nvPr/>
        </p:nvPicPr>
        <p:blipFill>
          <a:blip r:embed="rId3"/>
          <a:srcRect r="47198"/>
          <a:stretch>
            <a:fillRect/>
          </a:stretch>
        </p:blipFill>
        <p:spPr>
          <a:xfrm>
            <a:off x="6341068" y="1490423"/>
            <a:ext cx="5183908" cy="36235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 useBgFill="1">
        <p:nvSpPr>
          <p:cNvPr id="32" name="Rounded Rectangle 31"/>
          <p:cNvSpPr/>
          <p:nvPr/>
        </p:nvSpPr>
        <p:spPr>
          <a:xfrm>
            <a:off x="6504947" y="5354170"/>
            <a:ext cx="4599095" cy="818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 টিস্যু উদ্ভিদের আকৃতি ও দৃঢ়তা প্রদান করে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12545" y="647976"/>
            <a:ext cx="2966911" cy="449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টিস্যুর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5962" y="3502958"/>
            <a:ext cx="5219701" cy="26580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u="sng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– (</a:t>
            </a:r>
            <a:r>
              <a:rPr lang="bn-BD" sz="3600" b="1" u="sng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1" u="sng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u="sng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(ক) লক্ষ কর এবং এর নামকরণসহ বৈশিষ্ট্য উল্লেখ করে পোস্টার কাগজে লিখে দলে উপস্থাপন কর।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9776" y="3502958"/>
            <a:ext cx="5316071" cy="27230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u="sng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– (খ</a:t>
            </a:r>
            <a:r>
              <a:rPr lang="bn-BD" sz="3600" b="1" u="sng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u="sng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u="sng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চিত্র (খ) লক্ষ কর এবং এর নামকরণসহ বৈশিষ্ট্য উল্লেখ করে পোস্টার কাগজে লিখে দলে উপস্থাপন কর।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5330" y="895656"/>
            <a:ext cx="10224249" cy="2461610"/>
            <a:chOff x="775330" y="895656"/>
            <a:chExt cx="10224249" cy="2461610"/>
          </a:xfrm>
        </p:grpSpPr>
        <p:sp>
          <p:nvSpPr>
            <p:cNvPr id="6" name="TextBox 5"/>
            <p:cNvSpPr txBox="1"/>
            <p:nvPr/>
          </p:nvSpPr>
          <p:spPr>
            <a:xfrm>
              <a:off x="3572020" y="2895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চিত্র – (ক)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19631" y="2895601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চিত্র – (খ)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75330" y="895656"/>
              <a:ext cx="10224249" cy="1838483"/>
              <a:chOff x="466049" y="895656"/>
              <a:chExt cx="10224249" cy="183848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828853" y="949967"/>
                <a:ext cx="5743648" cy="1784172"/>
                <a:chOff x="2828853" y="949967"/>
                <a:chExt cx="5743648" cy="1784172"/>
              </a:xfrm>
            </p:grpSpPr>
            <p:pic>
              <p:nvPicPr>
                <p:cNvPr id="4" name="Picture 3" descr="9_science_tissue_collenchyma.png"/>
                <p:cNvPicPr>
                  <a:picLocks noChangeAspect="1"/>
                </p:cNvPicPr>
                <p:nvPr/>
              </p:nvPicPr>
              <p:blipFill>
                <a:blip r:embed="rId3"/>
                <a:srcRect b="19691"/>
                <a:stretch>
                  <a:fillRect/>
                </a:stretch>
              </p:blipFill>
              <p:spPr>
                <a:xfrm>
                  <a:off x="5943600" y="962891"/>
                  <a:ext cx="2628901" cy="1752600"/>
                </a:xfrm>
                <a:prstGeom prst="round2DiagRect">
                  <a:avLst>
                    <a:gd name="adj1" fmla="val 0"/>
                    <a:gd name="adj2" fmla="val 21948"/>
                  </a:avLst>
                </a:prstGeom>
                <a:ln w="38100" cap="sq">
                  <a:solidFill>
                    <a:schemeClr val="accent6">
                      <a:lumMod val="20000"/>
                      <a:lumOff val="80000"/>
                    </a:schemeClr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" name="Picture 4" descr="ab6e2dbf3035869dd6eaa11a149aab79.jpg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2828853" y="949967"/>
                  <a:ext cx="2675392" cy="1784172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38100" cap="sq">
                  <a:solidFill>
                    <a:schemeClr val="accent6">
                      <a:lumMod val="20000"/>
                      <a:lumOff val="80000"/>
                    </a:schemeClr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10" name="Oval 9"/>
              <p:cNvSpPr/>
              <p:nvPr/>
            </p:nvSpPr>
            <p:spPr>
              <a:xfrm>
                <a:off x="466049" y="938213"/>
                <a:ext cx="1295400" cy="131112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দলগত কাজ</a:t>
                </a:r>
                <a:endParaRPr lang="en-US" sz="28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394898" y="895656"/>
                <a:ext cx="1295400" cy="131112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15 </a:t>
                </a:r>
                <a:r>
                  <a:rPr lang="bn-BD" sz="2800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মিনিট</a:t>
                </a:r>
                <a:endParaRPr lang="en-US" sz="28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95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5257800" y="990600"/>
            <a:ext cx="3442048" cy="1088499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 সংযোগ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2667794" cy="1858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3581400"/>
            <a:ext cx="8839200" cy="1524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পাঠ্যবইয়ের  ১৩-১৪ নং পৃষ্ঠা খোলে মনযোগ সহকারে পড়।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886" y="685799"/>
            <a:ext cx="1752600" cy="5289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lant_cell_plasmoly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438400"/>
            <a:ext cx="2438400" cy="2438400"/>
          </a:xfrm>
          <a:prstGeom prst="rect">
            <a:avLst/>
          </a:prstGeom>
        </p:spPr>
      </p:pic>
      <p:sp useBgFill="1">
        <p:nvSpPr>
          <p:cNvPr id="4" name="Rounded Rectangular Callout 3"/>
          <p:cNvSpPr/>
          <p:nvPr/>
        </p:nvSpPr>
        <p:spPr>
          <a:xfrm>
            <a:off x="7620000" y="1371600"/>
            <a:ext cx="2286000" cy="914400"/>
          </a:xfrm>
          <a:prstGeom prst="wedgeRoundRectCallout">
            <a:avLst>
              <a:gd name="adj1" fmla="val -91256"/>
              <a:gd name="adj2" fmla="val 1391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কোন টিস্যু?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5" name="Rounded Rectangular Callout 4"/>
          <p:cNvSpPr/>
          <p:nvPr/>
        </p:nvSpPr>
        <p:spPr>
          <a:xfrm>
            <a:off x="7467600" y="5257800"/>
            <a:ext cx="2438400" cy="914400"/>
          </a:xfrm>
          <a:prstGeom prst="wedgeRoundRectCallout">
            <a:avLst>
              <a:gd name="adj1" fmla="val -97453"/>
              <a:gd name="adj2" fmla="val -155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২টি কাজ বল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6" name="Rounded Rectangular Callout 5"/>
          <p:cNvSpPr/>
          <p:nvPr/>
        </p:nvSpPr>
        <p:spPr>
          <a:xfrm>
            <a:off x="2271486" y="5257800"/>
            <a:ext cx="2438400" cy="914400"/>
          </a:xfrm>
          <a:prstGeom prst="wedgeRoundRectCallout">
            <a:avLst>
              <a:gd name="adj1" fmla="val 75258"/>
              <a:gd name="adj2" fmla="val -170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 টিস্যুর সাথে এর ২টি পার্থক্য বল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7" name="Rounded Rectangular Callout 6"/>
          <p:cNvSpPr/>
          <p:nvPr/>
        </p:nvSpPr>
        <p:spPr>
          <a:xfrm>
            <a:off x="2286000" y="1371600"/>
            <a:ext cx="2438400" cy="914400"/>
          </a:xfrm>
          <a:prstGeom prst="wedgeRoundRectCallout">
            <a:avLst>
              <a:gd name="adj1" fmla="val 72617"/>
              <a:gd name="adj2" fmla="val 1729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ইহা উদ্ভিদের কোন অংশে থাকে?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0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/>
          <a:srcRect l="11194" t="11940" r="12687" b="22388"/>
          <a:stretch>
            <a:fillRect/>
          </a:stretch>
        </p:blipFill>
        <p:spPr>
          <a:xfrm>
            <a:off x="4724400" y="2209800"/>
            <a:ext cx="2590800" cy="2438400"/>
          </a:xfrm>
          <a:prstGeom prst="rect">
            <a:avLst/>
          </a:prstGeom>
        </p:spPr>
      </p:pic>
      <p:sp useBgFill="1">
        <p:nvSpPr>
          <p:cNvPr id="4" name="Rounded Rectangular Callout 3"/>
          <p:cNvSpPr/>
          <p:nvPr/>
        </p:nvSpPr>
        <p:spPr>
          <a:xfrm>
            <a:off x="7620000" y="2057400"/>
            <a:ext cx="2438400" cy="914400"/>
          </a:xfrm>
          <a:prstGeom prst="wedgeRoundRectCallout">
            <a:avLst>
              <a:gd name="adj1" fmla="val -97453"/>
              <a:gd name="adj2" fmla="val 1053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২টি বৈশিষ্ট্য বল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5" name="Rounded Rectangular Callout 4"/>
          <p:cNvSpPr/>
          <p:nvPr/>
        </p:nvSpPr>
        <p:spPr>
          <a:xfrm>
            <a:off x="7086600" y="4953000"/>
            <a:ext cx="2438400" cy="914400"/>
          </a:xfrm>
          <a:prstGeom prst="wedgeRoundRectCallout">
            <a:avLst>
              <a:gd name="adj1" fmla="val -85305"/>
              <a:gd name="adj2" fmla="val -1496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২টি কাজ বল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6" name="Rounded Rectangular Callout 5"/>
          <p:cNvSpPr/>
          <p:nvPr/>
        </p:nvSpPr>
        <p:spPr>
          <a:xfrm>
            <a:off x="2667000" y="5029200"/>
            <a:ext cx="2438400" cy="914400"/>
          </a:xfrm>
          <a:prstGeom prst="wedgeRoundRectCallout">
            <a:avLst>
              <a:gd name="adj1" fmla="val 69977"/>
              <a:gd name="adj2" fmla="val -1679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 টিস্যুর সাথে এর ২টি পার্থক্য বল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7" name="Rounded Rectangular Callout 6"/>
          <p:cNvSpPr/>
          <p:nvPr/>
        </p:nvSpPr>
        <p:spPr>
          <a:xfrm>
            <a:off x="1981200" y="1981200"/>
            <a:ext cx="2438400" cy="914400"/>
          </a:xfrm>
          <a:prstGeom prst="wedgeRoundRectCallout">
            <a:avLst>
              <a:gd name="adj1" fmla="val 88462"/>
              <a:gd name="adj2" fmla="val 1081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ইহা উদ্ভিদের কোন অংশে থাকে ?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8" name="Rounded Rectangular Callout 7"/>
          <p:cNvSpPr/>
          <p:nvPr/>
        </p:nvSpPr>
        <p:spPr>
          <a:xfrm>
            <a:off x="4953000" y="457200"/>
            <a:ext cx="2362200" cy="914400"/>
          </a:xfrm>
          <a:prstGeom prst="wedgeRoundRectCallout">
            <a:avLst>
              <a:gd name="adj1" fmla="val -7876"/>
              <a:gd name="adj2" fmla="val 2236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কোন টিস্যু ?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886" y="685799"/>
            <a:ext cx="1752600" cy="5289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1025" y="829270"/>
            <a:ext cx="3409950" cy="17615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533400"/>
            <a:ext cx="142875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723900"/>
            <a:ext cx="142875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723900"/>
            <a:ext cx="1437542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03" y="2781300"/>
            <a:ext cx="6286814" cy="3219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723900"/>
            <a:ext cx="14668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Hexagon 2"/>
          <p:cNvSpPr/>
          <p:nvPr/>
        </p:nvSpPr>
        <p:spPr>
          <a:xfrm>
            <a:off x="4724400" y="493058"/>
            <a:ext cx="2590800" cy="914400"/>
          </a:xfrm>
          <a:prstGeom prst="hexagon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5" name="Hexagon 4"/>
          <p:cNvSpPr/>
          <p:nvPr/>
        </p:nvSpPr>
        <p:spPr>
          <a:xfrm>
            <a:off x="6795247" y="1884936"/>
            <a:ext cx="4715435" cy="3448050"/>
          </a:xfrm>
          <a:prstGeom prst="hexagon">
            <a:avLst>
              <a:gd name="adj" fmla="val 21769"/>
              <a:gd name="vf" fmla="val 11547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 টিস্যু ও স্থায়ী টিস্যুর চিহ্নিত চিত্র অংকন </a:t>
            </a:r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 আনবে</a:t>
            </a:r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4936"/>
            <a:ext cx="5715000" cy="3448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37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100" y="936811"/>
            <a:ext cx="44958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10436" y="2114378"/>
            <a:ext cx="6571128" cy="3496235"/>
            <a:chOff x="3124201" y="2366683"/>
            <a:chExt cx="5676900" cy="26087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9" r="11442" b="30345"/>
            <a:stretch/>
          </p:blipFill>
          <p:spPr>
            <a:xfrm>
              <a:off x="3124201" y="2366683"/>
              <a:ext cx="5676900" cy="260872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6333565" y="4787154"/>
              <a:ext cx="1600200" cy="161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3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5086350" y="466871"/>
            <a:ext cx="1905000" cy="12192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6239" y="1463489"/>
            <a:ext cx="4838700" cy="472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মোঃবাবুল আকতার </a:t>
            </a:r>
          </a:p>
          <a:p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সহ-প্রধান শিক্ষক </a:t>
            </a:r>
          </a:p>
          <a:p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করিশা উচ্চ বিদ্যালয়,</a:t>
            </a:r>
          </a:p>
          <a:p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মোহনপুর,রাজশাহী।</a:t>
            </a:r>
          </a:p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Cell: 01728857488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E-mail:babulict76@gmail.com</a:t>
            </a:r>
            <a:endParaRPr lang="bn-I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itchFamily="2" charset="0"/>
            </a:endParaRPr>
          </a:p>
          <a:p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59388" y="1501589"/>
            <a:ext cx="4800600" cy="46863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৭ম</a:t>
            </a:r>
          </a:p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bn-IN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 </a:t>
            </a:r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১৫/১২/১৭খ্রী</a:t>
            </a:r>
            <a:r>
              <a:rPr lang="bn-IN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15B7E"/>
              </a:clrFrom>
              <a:clrTo>
                <a:srgbClr val="015B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42" y="2552699"/>
            <a:ext cx="1508760" cy="178308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6092638" y="1692088"/>
            <a:ext cx="38100" cy="4267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34425" y="1870659"/>
            <a:ext cx="38100" cy="4267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69020" y="1844488"/>
            <a:ext cx="38100" cy="4267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143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nt-cell-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350" y="1634836"/>
            <a:ext cx="6058949" cy="4299466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Picture 3" descr="tissueTest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94" y="1634835"/>
            <a:ext cx="3895071" cy="4251696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3695700" y="578224"/>
            <a:ext cx="4800600" cy="645458"/>
          </a:xfrm>
          <a:prstGeom prst="round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আমরা কী দেখছি?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67240" y="5507087"/>
            <a:ext cx="2917506" cy="40633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4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371" y="2358189"/>
            <a:ext cx="80010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টিস্যুর </a:t>
            </a:r>
            <a:r>
              <a:rPr lang="bn-BD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5730" y="5042647"/>
            <a:ext cx="25908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৬-৭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১৩-১৪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9189" y="2614349"/>
            <a:ext cx="9493623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</a:p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উদ্ভিদ টিস্যু কী তা বলতে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টিস্যুর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ও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 বর্ণনা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টিস্যুর কাজ ব্যাখ্যা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3384176" y="632012"/>
            <a:ext cx="5423648" cy="1169894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ck_texture3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4411" y="806824"/>
            <a:ext cx="3215341" cy="209774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ingle-brick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00" b="92667" l="1667" r="100000">
                        <a14:foregroundMark x1="85333" y1="63667" x2="79333" y2="78000"/>
                        <a14:backgroundMark x1="84667" y1="64333" x2="85333" y2="80333"/>
                      </a14:backgroundRemoval>
                    </a14:imgEffect>
                  </a14:imgLayer>
                </a14:imgProps>
              </a:ext>
            </a:extLst>
          </a:blip>
          <a:srcRect l="8696" t="17391" r="13043" b="13043"/>
          <a:stretch>
            <a:fillRect/>
          </a:stretch>
        </p:blipFill>
        <p:spPr>
          <a:xfrm>
            <a:off x="685800" y="1342465"/>
            <a:ext cx="13716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2743200" y="1266265"/>
            <a:ext cx="5204012" cy="1371600"/>
          </a:xfrm>
          <a:prstGeom prst="rightArrow">
            <a:avLst>
              <a:gd name="adj1" fmla="val 76291"/>
              <a:gd name="adj2" fmla="val 4154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032546_ori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100000" l="0" r="980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179962"/>
            <a:ext cx="1562100" cy="136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6.jpg652278d2-2afc-42a8-a49b-85c0187dc890Larg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1645" y="3812239"/>
            <a:ext cx="3148107" cy="209774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2743200" y="4139283"/>
            <a:ext cx="5204012" cy="1371600"/>
          </a:xfrm>
          <a:prstGeom prst="rightArrow">
            <a:avLst>
              <a:gd name="adj1" fmla="val 76291"/>
              <a:gd name="adj2" fmla="val 4154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43200" y="1264023"/>
            <a:ext cx="5204012" cy="1371600"/>
          </a:xfrm>
          <a:prstGeom prst="rightArrow">
            <a:avLst>
              <a:gd name="adj1" fmla="val 76291"/>
              <a:gd name="adj2" fmla="val 41549"/>
            </a:avLst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জায়গা থেকে উৎপন্ন হয়ে একত্রে একই কাজ করে দেয়াল তৈরি </a:t>
            </a: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43200" y="4139283"/>
            <a:ext cx="5204012" cy="1371600"/>
          </a:xfrm>
          <a:prstGeom prst="rightArrow">
            <a:avLst>
              <a:gd name="adj1" fmla="val 76291"/>
              <a:gd name="adj2" fmla="val 41549"/>
            </a:avLst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একই জায়গা থেকে উৎপন্ন হয়ে একত্রে একই কাজ করে উদ্ভিদ টিস্যু তৈরি </a:t>
            </a:r>
            <a:r>
              <a:rPr lang="bn-BD" sz="2800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800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143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9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76" y="1326776"/>
            <a:ext cx="19050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2035" y="1326776"/>
            <a:ext cx="29718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900" y="3518647"/>
            <a:ext cx="7620000" cy="104644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টিস্যুর সংজ্ঞা লিখ।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61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0" y="457200"/>
            <a:ext cx="5638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টিস্যুর গঠন ও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19812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8576" y="1956812"/>
            <a:ext cx="2102224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কোষপ্রাচীর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284422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7200" y="2862590"/>
            <a:ext cx="2133600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406342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0476" y="4114800"/>
            <a:ext cx="2140324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ab6e2dbf3035869dd6eaa11a149aab7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33601" y="1219200"/>
            <a:ext cx="5450819" cy="4267200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 rot="10800000">
            <a:off x="7162800" y="22860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7162800" y="3122612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858002" y="4343400"/>
            <a:ext cx="1143001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12695" y="5750858"/>
            <a:ext cx="10623176" cy="533400"/>
          </a:xfrm>
          <a:prstGeom prst="roundRect">
            <a:avLst>
              <a:gd name="adj" fmla="val 236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যেসব টিস্যুর কোষের </a:t>
            </a:r>
            <a:r>
              <a:rPr lang="bn-BD" sz="3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 ক্ষমতা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 তারাই ভাজক টিস্যু।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7200" y="345382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7162801" y="3733801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77200" y="3492748"/>
            <a:ext cx="2133600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বিভাজনরত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9" grpId="0" animBg="1"/>
      <p:bldP spid="23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72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5237</TotalTime>
  <Words>583</Words>
  <Application>Microsoft Office PowerPoint</Application>
  <PresentationFormat>Widescreen</PresentationFormat>
  <Paragraphs>111</Paragraphs>
  <Slides>21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BABUL  AHM</cp:lastModifiedBy>
  <cp:revision>2088</cp:revision>
  <dcterms:created xsi:type="dcterms:W3CDTF">2017-07-12T02:49:00Z</dcterms:created>
  <dcterms:modified xsi:type="dcterms:W3CDTF">2017-12-14T17:03:44Z</dcterms:modified>
</cp:coreProperties>
</file>