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73" r:id="rId6"/>
    <p:sldId id="261" r:id="rId7"/>
    <p:sldId id="262" r:id="rId8"/>
    <p:sldId id="263" r:id="rId9"/>
    <p:sldId id="265" r:id="rId10"/>
    <p:sldId id="266" r:id="rId11"/>
    <p:sldId id="270" r:id="rId12"/>
    <p:sldId id="271" r:id="rId13"/>
    <p:sldId id="264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5488F-6F5C-40BA-A9B1-3621461D29B4}" type="datetimeFigureOut">
              <a:rPr lang="en-US" smtClean="0"/>
              <a:t>30-Nov-17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4F36-3862-46BC-BAA1-EF76B2AC2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24F36-3862-46BC-BAA1-EF76B2AC2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18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24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e62ff91f-4282-46ed-9a2a-0c43875843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2819400"/>
            <a:ext cx="4190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SutonnyMJ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433" y="762000"/>
            <a:ext cx="818183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u="sng" dirty="0" err="1" smtClean="0">
                <a:latin typeface="SutonnyMJ" pitchFamily="2" charset="0"/>
              </a:rPr>
              <a:t>m‡gvò</a:t>
            </a:r>
            <a:r>
              <a:rPr lang="en-US" sz="2800" b="1" u="sng" dirty="0" smtClean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cÖwµqvt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b="1" u="sng" dirty="0">
                <a:latin typeface="SutonnyMJ" pitchFamily="2" charset="0"/>
              </a:rPr>
              <a:t>‡h </a:t>
            </a:r>
            <a:r>
              <a:rPr lang="en-US" sz="2800" b="1" u="sng" dirty="0" err="1">
                <a:latin typeface="SutonnyMJ" pitchFamily="2" charset="0"/>
              </a:rPr>
              <a:t>cÖwµqvq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wm</a:t>
            </a:r>
            <a:r>
              <a:rPr lang="en-US" sz="2800" b="1" u="sng" dirty="0">
                <a:latin typeface="SutonnyMJ" pitchFamily="2" charset="0"/>
              </a:rPr>
              <a:t>‡÷‡</a:t>
            </a:r>
            <a:r>
              <a:rPr lang="en-US" sz="2800" b="1" u="sng" dirty="0" err="1">
                <a:latin typeface="SutonnyMJ" pitchFamily="2" charset="0"/>
              </a:rPr>
              <a:t>gi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</a:rPr>
              <a:t>ZvcgvÎvi</a:t>
            </a:r>
            <a:r>
              <a:rPr lang="en-US" sz="2800" b="1" u="sng" dirty="0" smtClean="0">
                <a:latin typeface="SutonnyMJ" pitchFamily="2" charset="0"/>
              </a:rPr>
              <a:t> </a:t>
            </a:r>
            <a:r>
              <a:rPr lang="en-US" sz="2800" b="1" u="sng" dirty="0">
                <a:latin typeface="SutonnyMJ" pitchFamily="2" charset="0"/>
              </a:rPr>
              <a:t>†</a:t>
            </a:r>
            <a:r>
              <a:rPr lang="en-US" sz="2800" b="1" u="sng" dirty="0" err="1">
                <a:latin typeface="SutonnyMJ" pitchFamily="2" charset="0"/>
              </a:rPr>
              <a:t>Kvb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cwieZ©b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nq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bv</a:t>
            </a:r>
            <a:r>
              <a:rPr lang="en-US" sz="2800" b="1" u="sng" dirty="0">
                <a:latin typeface="SutonnyMJ" pitchFamily="2" charset="0"/>
              </a:rPr>
              <a:t>|</a:t>
            </a:r>
            <a:endParaRPr lang="en-US" sz="2800" dirty="0"/>
          </a:p>
        </p:txBody>
      </p:sp>
      <p:pic>
        <p:nvPicPr>
          <p:cNvPr id="3074" name="Picture 2" descr="http://s3.amazonaws.com/answer-board-image/965c4350-1bea-4810-9dfb-933c7a1a14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30270" y="5206565"/>
            <a:ext cx="1897955" cy="655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2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1534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iy×Zvcxq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cÖwµqvt</a:t>
            </a:r>
            <a:r>
              <a:rPr lang="en-US" sz="2800" dirty="0">
                <a:latin typeface="SutonnyMJ" pitchFamily="2" charset="0"/>
              </a:rPr>
              <a:t> ‡h </a:t>
            </a:r>
            <a:r>
              <a:rPr lang="en-US" sz="2800" dirty="0" err="1">
                <a:latin typeface="SutonnyMJ" pitchFamily="2" charset="0"/>
              </a:rPr>
              <a:t>cÖwµqvq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wm</a:t>
            </a:r>
            <a:r>
              <a:rPr lang="en-US" sz="2800" dirty="0" smtClean="0">
                <a:latin typeface="SutonnyMJ" pitchFamily="2" charset="0"/>
              </a:rPr>
              <a:t>‡÷g †_‡K </a:t>
            </a:r>
            <a:r>
              <a:rPr lang="en-US" sz="2800" dirty="0" err="1" smtClean="0">
                <a:latin typeface="SutonnyMJ" pitchFamily="2" charset="0"/>
              </a:rPr>
              <a:t>Zvc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evwn‡i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evB‡i</a:t>
            </a:r>
            <a:r>
              <a:rPr lang="en-US" sz="2800" dirty="0" smtClean="0">
                <a:latin typeface="SutonnyMJ" pitchFamily="2" charset="0"/>
              </a:rPr>
              <a:t> †_‡K ‡</a:t>
            </a:r>
            <a:r>
              <a:rPr lang="en-US" sz="2800" dirty="0" err="1" smtClean="0">
                <a:latin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Zvc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wm‡ó‡g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Av‡m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</a:rPr>
              <a:t>|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" y="1216044"/>
            <a:ext cx="4045588" cy="3476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8200" y="1676400"/>
            <a:ext cx="3124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48200" y="2855217"/>
                <a:ext cx="3124200" cy="68512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dW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</a:t>
                </a:r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55217"/>
                <a:ext cx="3124200" cy="685124"/>
              </a:xfrm>
              <a:prstGeom prst="rect">
                <a:avLst/>
              </a:prstGeom>
              <a:blipFill rotWithShape="0">
                <a:blip r:embed="rId3"/>
                <a:stretch>
                  <a:fillRect t="-119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1112" y="5112564"/>
            <a:ext cx="812228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</a:rPr>
              <a:t>iy×Zvcxq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cÖmvi‡Y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wm‡óg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kxZj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Avi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iy×Zvcxq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ms‡KvP‡b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wm‡óg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Dò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nq</a:t>
            </a:r>
            <a:r>
              <a:rPr lang="en-US" sz="2800" b="1" dirty="0" smtClean="0">
                <a:latin typeface="SutonnyMJ" pitchFamily="2" charset="0"/>
              </a:rPr>
              <a:t>|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749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228600"/>
                <a:ext cx="8153400" cy="2971800"/>
              </a:xfrm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>
                <a:no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Av‡cwÿK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Zvct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</a:p>
              <a:p>
                <a:pPr algn="l"/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‡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gvjvi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Av‡cwÿK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Zvct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2"/>
                  </a:solidFill>
                  <a:latin typeface="SutonnyMJ" pitchFamily="2" charset="0"/>
                </a:endParaRPr>
              </a:p>
              <a:p>
                <a:pPr algn="l"/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w¯’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Pv‡c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M¨v‡mi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‡</a:t>
                </a:r>
                <a:r>
                  <a:rPr lang="en-US" sz="2800" dirty="0" err="1">
                    <a:solidFill>
                      <a:schemeClr val="tx2"/>
                    </a:solidFill>
                    <a:latin typeface="SutonnyMJ" pitchFamily="2" charset="0"/>
                  </a:rPr>
                  <a:t>gvjvi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2"/>
                    </a:solidFill>
                    <a:latin typeface="SutonnyMJ" pitchFamily="2" charset="0"/>
                  </a:rPr>
                  <a:t>Av‡cwÿK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Zvct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  <a:latin typeface="SutonnyMJ" pitchFamily="2" charset="0"/>
                </a:endParaRPr>
              </a:p>
              <a:p>
                <a:pPr algn="l"/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w¯’</a:t>
                </a:r>
                <a:r>
                  <a:rPr lang="en-US" sz="2800" dirty="0" err="1">
                    <a:solidFill>
                      <a:schemeClr val="tx2"/>
                    </a:solidFill>
                    <a:latin typeface="SutonnyMJ" pitchFamily="2" charset="0"/>
                  </a:rPr>
                  <a:t>i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AvqZ‡b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2"/>
                    </a:solidFill>
                    <a:latin typeface="SutonnyMJ" pitchFamily="2" charset="0"/>
                  </a:rPr>
                  <a:t>M¨v‡mi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‡</a:t>
                </a:r>
                <a:r>
                  <a:rPr lang="en-US" sz="2800" dirty="0" err="1">
                    <a:solidFill>
                      <a:schemeClr val="tx2"/>
                    </a:solidFill>
                    <a:latin typeface="SutonnyMJ" pitchFamily="2" charset="0"/>
                  </a:rPr>
                  <a:t>gvjvi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chemeClr val="tx2"/>
                    </a:solidFill>
                    <a:latin typeface="SutonnyMJ" pitchFamily="2" charset="0"/>
                  </a:rPr>
                  <a:t>Av‡cwÿK</a:t>
                </a:r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SutonnyMJ" pitchFamily="2" charset="0"/>
                  </a:rPr>
                  <a:t>Zvct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28600"/>
                <a:ext cx="8153400" cy="2971800"/>
              </a:xfrm>
              <a:blipFill rotWithShape="0">
                <a:blip r:embed="rId2"/>
                <a:stretch>
                  <a:fillRect l="-1495" t="-2259" b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23813" y="3429000"/>
                <a:ext cx="8153400" cy="10772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sz="2800" b="1" dirty="0" smtClean="0">
                    <a:latin typeface="SutonnyMJ" pitchFamily="2" charset="0"/>
                  </a:rPr>
                  <a:t> me </a:t>
                </a:r>
                <a:r>
                  <a:rPr lang="en-US" sz="2800" b="1" dirty="0" err="1" smtClean="0">
                    <a:latin typeface="SutonnyMJ" pitchFamily="2" charset="0"/>
                  </a:rPr>
                  <a:t>mgq</a:t>
                </a:r>
                <a:r>
                  <a:rPr lang="en-US" sz="2800" b="1" dirty="0" smtClean="0">
                    <a:latin typeface="SutonnyMJ" pitchFamily="2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</a:t>
                </a:r>
                <a:r>
                  <a:rPr lang="en-US" sz="2800" b="1" dirty="0" smtClean="0">
                    <a:latin typeface="SutonnyMJ" pitchFamily="2" charset="0"/>
                  </a:rPr>
                  <a:t> ‡_‡K </a:t>
                </a:r>
                <a:r>
                  <a:rPr lang="en-US" sz="2800" b="1" dirty="0" err="1" smtClean="0">
                    <a:latin typeface="SutonnyMJ" pitchFamily="2" charset="0"/>
                  </a:rPr>
                  <a:t>eo</a:t>
                </a:r>
                <a:endParaRPr lang="en-US" sz="2800" b="1" dirty="0" smtClean="0">
                  <a:latin typeface="SutonnyMJ" pitchFamily="2" charset="0"/>
                </a:endParaRPr>
              </a:p>
              <a:p>
                <a:pPr algn="ctr"/>
                <a:r>
                  <a:rPr lang="en-US" sz="3200" dirty="0" err="1" smtClean="0">
                    <a:latin typeface="SutonnyMJ" pitchFamily="2" charset="0"/>
                    <a:cs typeface="Times New Roman" panose="02020603050405020304" pitchFamily="18" charset="0"/>
                  </a:rPr>
                  <a:t>Ges</a:t>
                </a:r>
                <a:r>
                  <a:rPr lang="en-US" sz="3200" dirty="0" smtClean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Times New Roman" panose="02020603050405020304" pitchFamily="18" charset="0"/>
                  </a:rPr>
                  <a:t>GKwU</a:t>
                </a:r>
                <a:r>
                  <a:rPr lang="en-US" sz="3200" dirty="0" smtClean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Times New Roman" panose="02020603050405020304" pitchFamily="18" charset="0"/>
                  </a:rPr>
                  <a:t>Av`k</a:t>
                </a:r>
                <a:r>
                  <a:rPr lang="en-US" sz="3200" dirty="0" smtClean="0">
                    <a:latin typeface="SutonnyMJ" pitchFamily="2" charset="0"/>
                    <a:cs typeface="Times New Roman" panose="02020603050405020304" pitchFamily="18" charset="0"/>
                  </a:rPr>
                  <a:t>© </a:t>
                </a:r>
                <a:r>
                  <a:rPr lang="en-US" sz="2400" dirty="0" err="1" smtClean="0">
                    <a:latin typeface="SutonnyMJ" pitchFamily="2" charset="0"/>
                    <a:cs typeface="Times New Roman" panose="02020603050405020304" pitchFamily="18" charset="0"/>
                  </a:rPr>
                  <a:t>গ্যাসের</a:t>
                </a:r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SutonnyMJ" pitchFamily="2" charset="0"/>
                    <a:cs typeface="Times New Roman" panose="02020603050405020304" pitchFamily="18" charset="0"/>
                  </a:rPr>
                  <a:t>†</a:t>
                </a:r>
                <a:r>
                  <a:rPr lang="en-US" sz="3200" dirty="0" err="1" smtClean="0">
                    <a:latin typeface="SutonnyMJ" pitchFamily="2" charset="0"/>
                    <a:cs typeface="Times New Roman" panose="02020603050405020304" pitchFamily="18" charset="0"/>
                  </a:rPr>
                  <a:t>ÿ‡Î</a:t>
                </a:r>
                <a:r>
                  <a:rPr lang="en-US" sz="3200" dirty="0" smtClean="0">
                    <a:latin typeface="SutonnyMJ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13" y="3429000"/>
                <a:ext cx="81534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7263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813" y="5029200"/>
                <a:ext cx="8129587" cy="5232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</a:rPr>
                  <a:t>Af¨šÍixY kw³i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SutonnyMJ" pitchFamily="2" charset="0"/>
                  </a:rPr>
                  <a:t>cwieZ©bt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utonnyMJ" pitchFamily="2" charset="0"/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3" y="5029200"/>
                <a:ext cx="8129587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0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088" y="1616333"/>
            <a:ext cx="8153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my¯’ 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</a:rPr>
              <a:t>gvby‡li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 †`‡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</a:rPr>
              <a:t>ni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</a:rPr>
              <a:t>ZvcgvÎv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98.4ºF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 ‡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</a:rPr>
              <a:t>mjwmqvm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 †¯‹‡j GB  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</a:rPr>
              <a:t>ZvcgvÎv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 KZ 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</a:rPr>
              <a:t>n‡e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</a:rPr>
              <a:t>? </a:t>
            </a:r>
            <a:endParaRPr lang="en-US" sz="24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04800"/>
            <a:ext cx="238558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00B050"/>
                </a:solidFill>
                <a:latin typeface="SutonnyMJ" pitchFamily="2" charset="0"/>
              </a:rPr>
              <a:t>MvwbwZK</a:t>
            </a:r>
            <a:r>
              <a:rPr lang="en-US" sz="36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latin typeface="SutonnyMJ" pitchFamily="2" charset="0"/>
              </a:rPr>
              <a:t>mgm¨v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88" y="2743200"/>
                <a:ext cx="8153399" cy="30553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wc÷bqy³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GKwU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wmwjÛv‡i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wKQz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M¨vm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Ave×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Av‡Q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|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M¨v‡mi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Pvc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600Pa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-G w¯’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†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i‡L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wm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‡÷‡g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125J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Zvckw³ Lye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ax‡i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ax‡i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mieivn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Kiv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n‡jv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|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wm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‡÷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gwUi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AvqZb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mgPvc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cÖwµqvq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†_‡K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cÖmvwiZ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n‡q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3.75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SutonnyMJ" pitchFamily="2" charset="0"/>
                  </a:rPr>
                  <a:t>n‡jv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</a:rPr>
                  <a:t>|</a:t>
                </a:r>
              </a:p>
              <a:p>
                <a:endParaRPr lang="en-US" sz="2400" dirty="0" smtClean="0">
                  <a:solidFill>
                    <a:srgbClr val="00B0F0"/>
                  </a:solidFill>
                  <a:latin typeface="SutonnyMJ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K.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Zvcxq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wm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‡÷g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Kx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?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L.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ZvcMwZwe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`¨vi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k~Y¨Zg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m~ÎwU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e¨vL¨v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Ki|</a:t>
                </a: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M.mgPvc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cÖwµqvq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M¨vm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cÖmvi‡Yi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d‡j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K…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ZKvR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wbY©q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Ki|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N.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</a:rPr>
                  <a:t>w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‡÷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gwUi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Af¨šÍixY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kw³i †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Kvb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cwieZ©b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n‡e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wKbv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MvwYwZKfv‡e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we‡kølY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SutonnyMJ" pitchFamily="2" charset="0"/>
                  </a:rPr>
                  <a:t> Ki|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8" y="2743200"/>
                <a:ext cx="8153399" cy="3055324"/>
              </a:xfrm>
              <a:prstGeom prst="rect">
                <a:avLst/>
              </a:prstGeom>
              <a:blipFill rotWithShape="0">
                <a:blip r:embed="rId3"/>
                <a:stretch>
                  <a:fillRect l="-1045" t="-1988" r="-597" b="-3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8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88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85800"/>
            <a:ext cx="336662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1828800"/>
            <a:ext cx="8153400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ZvcMwZwe</a:t>
            </a:r>
            <a:r>
              <a:rPr lang="en-US" sz="2400" dirty="0" smtClean="0">
                <a:latin typeface="SutonnyMJ" pitchFamily="2" charset="0"/>
              </a:rPr>
              <a:t>`¨vi </a:t>
            </a:r>
            <a:r>
              <a:rPr lang="en-US" sz="2400" dirty="0" err="1" smtClean="0">
                <a:latin typeface="SutonnyMJ" pitchFamily="2" charset="0"/>
              </a:rPr>
              <a:t>k~b¨Zg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m~ÎwU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</a:rPr>
              <a:t> Ki|</a:t>
            </a:r>
            <a:endParaRPr lang="en-US" sz="2400" dirty="0">
              <a:latin typeface="SutonnyMJ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RM‡Zi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Zvcxq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g„Zy</a:t>
            </a:r>
            <a:r>
              <a:rPr lang="en-US" sz="2400" dirty="0" smtClean="0">
                <a:latin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</a:rPr>
              <a:t>ej‡Z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</a:rPr>
              <a:t>evS</a:t>
            </a:r>
            <a:r>
              <a:rPr lang="en-US" sz="2400" dirty="0" smtClean="0">
                <a:latin typeface="SutonnyMJ" pitchFamily="2" charset="0"/>
              </a:rPr>
              <a:t>?</a:t>
            </a:r>
            <a:endParaRPr lang="en-US" sz="2400" dirty="0">
              <a:latin typeface="SutonnyMJ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M¨v‡mi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</a:rPr>
              <a:t>ÿ‡Î</a:t>
            </a:r>
            <a:r>
              <a:rPr lang="en-US" sz="2400" dirty="0" smtClean="0">
                <a:latin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</a:rPr>
              <a:t>ywU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Av‡cwÿK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Zvc</a:t>
            </a:r>
            <a:r>
              <a:rPr lang="en-US" sz="2400" dirty="0" smtClean="0">
                <a:latin typeface="SutonnyMJ" pitchFamily="2" charset="0"/>
              </a:rPr>
              <a:t> _</a:t>
            </a:r>
            <a:r>
              <a:rPr lang="en-US" sz="2400" dirty="0" err="1" smtClean="0">
                <a:latin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†Kb- </a:t>
            </a:r>
            <a:r>
              <a:rPr lang="en-US" sz="2400" dirty="0" err="1" smtClean="0">
                <a:latin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</a:rPr>
              <a:t> Ki|</a:t>
            </a:r>
            <a:endParaRPr lang="en-US" sz="2400" dirty="0">
              <a:latin typeface="SutonnyMJ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M¨vm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cÖmvi‡Y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m‡gvò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cÖwµqvq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K…</a:t>
            </a:r>
            <a:r>
              <a:rPr lang="en-US" sz="2400" dirty="0" err="1" smtClean="0">
                <a:latin typeface="SutonnyMJ" pitchFamily="2" charset="0"/>
              </a:rPr>
              <a:t>ZKvR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mgPvc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cÖwµqvq</a:t>
            </a:r>
            <a:r>
              <a:rPr lang="en-US" sz="2400" dirty="0" smtClean="0">
                <a:latin typeface="SutonnyMJ" pitchFamily="2" charset="0"/>
              </a:rPr>
              <a:t> K…</a:t>
            </a:r>
            <a:r>
              <a:rPr lang="en-US" sz="2400" dirty="0" err="1" smtClean="0">
                <a:latin typeface="SutonnyMJ" pitchFamily="2" charset="0"/>
              </a:rPr>
              <a:t>ZKvR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A‡cÿv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e„nËi</a:t>
            </a:r>
            <a:r>
              <a:rPr lang="en-US" sz="2400" dirty="0" smtClean="0">
                <a:latin typeface="SutonnyMJ" pitchFamily="2" charset="0"/>
              </a:rPr>
              <a:t>- </a:t>
            </a:r>
            <a:r>
              <a:rPr lang="en-US" sz="2400" dirty="0" err="1" smtClean="0">
                <a:latin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</a:rPr>
              <a:t> Ki|</a:t>
            </a:r>
            <a:endParaRPr lang="en-US" sz="2400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SutonnyMJ" pitchFamily="2" charset="0"/>
              </a:rPr>
              <a:t>iy×Zvcxq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cÖmvi‡Y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wm‡óg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kxZj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iy×Zvcxq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ms‡KvP‡b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wm‡óg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Dò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†Kb- </a:t>
            </a:r>
            <a:r>
              <a:rPr lang="en-US" sz="2400" dirty="0" err="1" smtClean="0">
                <a:latin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</a:rPr>
              <a:t>Ki|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ZvcMwZwe</a:t>
            </a:r>
            <a:r>
              <a:rPr lang="en-US" sz="2400" dirty="0" smtClean="0">
                <a:latin typeface="SutonnyMJ" pitchFamily="2" charset="0"/>
              </a:rPr>
              <a:t>`¨vi </a:t>
            </a:r>
            <a:r>
              <a:rPr lang="en-US" sz="2400" dirty="0" err="1" smtClean="0">
                <a:latin typeface="SutonnyMJ" pitchFamily="2" charset="0"/>
              </a:rPr>
              <a:t>cÖ_g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m~ÎwU</a:t>
            </a:r>
            <a:r>
              <a:rPr lang="en-US" sz="2400" dirty="0" smtClean="0">
                <a:latin typeface="SutonnyMJ" pitchFamily="2" charset="0"/>
              </a:rPr>
              <a:t> kw³i </a:t>
            </a:r>
            <a:r>
              <a:rPr lang="en-US" sz="2400" dirty="0" err="1" smtClean="0">
                <a:latin typeface="SutonnyMJ" pitchFamily="2" charset="0"/>
              </a:rPr>
              <a:t>wbZ¨Zv</a:t>
            </a:r>
            <a:r>
              <a:rPr lang="en-US" sz="2400" dirty="0" smtClean="0">
                <a:latin typeface="SutonnyMJ" pitchFamily="2" charset="0"/>
              </a:rPr>
              <a:t> m~‡</a:t>
            </a:r>
            <a:r>
              <a:rPr lang="en-US" sz="2400" dirty="0" err="1" smtClean="0">
                <a:latin typeface="SutonnyMJ" pitchFamily="2" charset="0"/>
              </a:rPr>
              <a:t>Îi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we‡kl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iƒc</a:t>
            </a:r>
            <a:r>
              <a:rPr lang="en-US" sz="2400" dirty="0" smtClean="0">
                <a:latin typeface="SutonnyMJ" pitchFamily="2" charset="0"/>
              </a:rPr>
              <a:t>- </a:t>
            </a:r>
            <a:r>
              <a:rPr lang="en-US" sz="2400" dirty="0" err="1" smtClean="0">
                <a:latin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</a:rPr>
              <a:t> Ki|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thinglink.me/api/image/719220165903908865/1240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-3412"/>
            <a:ext cx="9150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1588" y="3456295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spc="45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spc="4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431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9342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1"/>
            <a:ext cx="7010400" cy="3505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mÄq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evQvo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mÄy</a:t>
            </a:r>
            <a:endParaRPr lang="en-US" sz="4000" i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i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i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i="1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i="1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000" i="1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000" i="1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Rvnvbvev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Lyjbv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14800" cy="556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Øv`k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kÖYx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c`v_©weÁvb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ZvcMwZwe`¨v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C:\Users\Mostafizur\Desktop\New folder (2)\rokimg_20140531_704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03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25959"/>
            <a:ext cx="8153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44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SutonnyMJ" pitchFamily="2" charset="0"/>
              </a:rPr>
              <a:t>cwiwPwZ</a:t>
            </a:r>
            <a:r>
              <a:rPr lang="en-US" sz="44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67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u="sng" dirty="0" err="1" smtClean="0">
                <a:solidFill>
                  <a:srgbClr val="00B050"/>
                </a:solidFill>
                <a:latin typeface="SutonnyMJ" pitchFamily="2" charset="0"/>
              </a:rPr>
              <a:t>তাপ</a:t>
            </a:r>
            <a:r>
              <a:rPr lang="en-US" sz="36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</a:b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তাপ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হচ্ছে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এক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প্রকার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শক্তি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যা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আমাদের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ঠান্ডা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ও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গরমের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অনুভূতি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SutonnyMJ" pitchFamily="2" charset="0"/>
              </a:rPr>
              <a:t>জন্মায়</a:t>
            </a:r>
            <a:r>
              <a:rPr lang="en-US" sz="2700" dirty="0" smtClean="0">
                <a:solidFill>
                  <a:srgbClr val="00B050"/>
                </a:solidFill>
                <a:latin typeface="SutonnyMJ" pitchFamily="2" charset="0"/>
              </a:rPr>
              <a:t>।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/>
            </a:r>
            <a:b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16927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7030A0"/>
                </a:solidFill>
                <a:latin typeface="SutonnyMJ" pitchFamily="2" charset="0"/>
              </a:rPr>
              <a:t>তাপমাত্রা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তাপমাত্রা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বস্তুর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এমন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এক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তাপীয়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অবস্থা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যা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তাপ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প্রবাহের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দিক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wb‡`©k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A_©vr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IB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e¯‘wU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Ab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e¯‘‡K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Zvc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w`‡e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bvwK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Ab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¨ e¯‘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n‡Z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Zvc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MÖnY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Ki‡e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Zv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</a:rPr>
              <a:t>eywS‡q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†`q|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</a:rPr>
              <a:t>Zvcxq</a:t>
            </a:r>
            <a:r>
              <a:rPr lang="en-US" sz="3200" b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utonnyMJ" pitchFamily="2" charset="0"/>
              </a:rPr>
              <a:t>mgZv</a:t>
            </a:r>
            <a:endParaRPr lang="en-US" sz="3200" b="1" u="sng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ywU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e¯‘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ci¯ú‡ii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ms¯ú‡k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Avb‡j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Zv‡ci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Av`vb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cÖ`vb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NU‡e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wKbv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Zv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wbf©i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e¯‘Ø‡qi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Zvcxq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mgZvi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</a:rPr>
              <a:t>Dci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|</a:t>
            </a:r>
            <a:endParaRPr lang="en-US" sz="28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12" y="395273"/>
            <a:ext cx="815681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ZvcgvÎv</a:t>
            </a:r>
            <a:r>
              <a:rPr lang="en-US" sz="32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cwigv‡ci</a:t>
            </a:r>
            <a:r>
              <a:rPr lang="en-US" sz="32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wewfbœ</a:t>
            </a:r>
            <a:r>
              <a:rPr lang="en-US" sz="3200" b="1" u="sng" dirty="0" smtClean="0">
                <a:solidFill>
                  <a:srgbClr val="00B050"/>
                </a:solidFill>
                <a:latin typeface="SutonnyMJ" pitchFamily="2" charset="0"/>
              </a:rPr>
              <a:t> †¯‹j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</a:rPr>
              <a:t>mjwmqvm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 †¯‹j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</a:rPr>
              <a:t>dv‡ibnvBU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 †¯‹j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</a:rPr>
              <a:t>Kjwfb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</a:rPr>
              <a:t> †¯‹j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8153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FF00"/>
                </a:solidFill>
                <a:latin typeface="SutonnyMJ" pitchFamily="2" charset="0"/>
              </a:rPr>
              <a:t>ZvcgvÎv</a:t>
            </a: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SutonnyMJ" pitchFamily="2" charset="0"/>
              </a:rPr>
              <a:t>cwigv‡ci</a:t>
            </a: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SutonnyMJ" pitchFamily="2" charset="0"/>
              </a:rPr>
              <a:t>wewfbœ</a:t>
            </a: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</a:rPr>
              <a:t> †¯‹‡</a:t>
            </a:r>
            <a:r>
              <a:rPr lang="en-US" sz="3200" b="1" u="sng" dirty="0" err="1" smtClean="0">
                <a:solidFill>
                  <a:srgbClr val="FFFF00"/>
                </a:solidFill>
                <a:latin typeface="SutonnyMJ" pitchFamily="2" charset="0"/>
              </a:rPr>
              <a:t>ji</a:t>
            </a: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SutonnyMJ" pitchFamily="2" charset="0"/>
              </a:rPr>
              <a:t>g‡a</a:t>
            </a: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</a:rPr>
              <a:t>¨ </a:t>
            </a:r>
            <a:r>
              <a:rPr lang="en-US" sz="3200" b="1" u="sng" dirty="0" err="1" smtClean="0">
                <a:solidFill>
                  <a:srgbClr val="FFFF00"/>
                </a:solidFill>
                <a:latin typeface="SutonnyMJ" pitchFamily="2" charset="0"/>
              </a:rPr>
              <a:t>m¤ú~K</a:t>
            </a: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</a:rPr>
              <a:t>©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267200"/>
            <a:ext cx="5562600" cy="9906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486400"/>
            <a:ext cx="5562600" cy="106680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7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70" y="381000"/>
            <a:ext cx="81534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u="sng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তাপগতীয় </a:t>
            </a:r>
            <a:r>
              <a:rPr lang="bn-BD" sz="2800" b="1" u="sng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সিস্টেম</a:t>
            </a:r>
            <a:endParaRPr lang="bn-BD" sz="2800" b="1" u="sng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solidFill>
                  <a:schemeClr val="bg2"/>
                </a:solidFill>
                <a:latin typeface="SutonnyMJ" pitchFamily="2" charset="0"/>
                <a:cs typeface="NikoshBAN" panose="02000000000000000000" pitchFamily="2" charset="0"/>
              </a:rPr>
              <a:t>তাপগতীয় সিস্টেম বলতে তল বা</a:t>
            </a:r>
            <a:r>
              <a:rPr lang="bn-BD" sz="2000" dirty="0">
                <a:solidFill>
                  <a:schemeClr val="bg2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bg2"/>
                </a:solidFill>
                <a:latin typeface="SutonnyMJ" pitchFamily="2" charset="0"/>
                <a:cs typeface="NikoshBAN" panose="02000000000000000000" pitchFamily="2" charset="0"/>
              </a:rPr>
              <a:t>বেস্টনী দ্বারা সীমাবদ্ধ কোন নির্দিষ্ট</a:t>
            </a:r>
          </a:p>
          <a:p>
            <a:r>
              <a:rPr lang="bn-BD" sz="2000" b="1" dirty="0">
                <a:solidFill>
                  <a:schemeClr val="bg2"/>
                </a:solidFill>
                <a:latin typeface="SutonnyMJ" pitchFamily="2" charset="0"/>
                <a:cs typeface="NikoshBAN" panose="02000000000000000000" pitchFamily="2" charset="0"/>
              </a:rPr>
              <a:t> পরিমাণ বস্তুকে বুঝায় যেখানে তাপগতীয় চলরাশি   (চাপ ,আয়তন ,</a:t>
            </a:r>
          </a:p>
          <a:p>
            <a:r>
              <a:rPr lang="bn-BD" sz="2000" b="1" dirty="0">
                <a:solidFill>
                  <a:schemeClr val="bg2"/>
                </a:solidFill>
                <a:latin typeface="SutonnyMJ" pitchFamily="2" charset="0"/>
                <a:cs typeface="NikoshBAN" panose="02000000000000000000" pitchFamily="2" charset="0"/>
              </a:rPr>
              <a:t> তাপমাত্রা) পরিমাপ করা যায়।</a:t>
            </a:r>
            <a:endParaRPr lang="en-US" sz="2000" b="1" dirty="0">
              <a:solidFill>
                <a:schemeClr val="bg2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653843"/>
            <a:ext cx="818297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</a:rPr>
              <a:t>অথবা,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>
                <a:solidFill>
                  <a:srgbClr val="92D050"/>
                </a:solidFill>
              </a:rPr>
              <a:t>তাপগতিবিদ্যার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বেষ্টনী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তাপগতীয়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81329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bn-BD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পিস্টনযুক্ত সিলিন্ডারে অথবা এক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বেলুনে 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 আমরা  তাপগতীয় সিস্টেম বলে থাকি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42861" y="381000"/>
            <a:ext cx="3748142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ZvcMZxq</a:t>
            </a:r>
            <a:r>
              <a:rPr lang="en-US" sz="32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wm‡óg</a:t>
            </a:r>
            <a:r>
              <a:rPr lang="en-US" sz="32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wZb</a:t>
            </a:r>
            <a:r>
              <a:rPr lang="en-US" sz="32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utonnyMJ" pitchFamily="2" charset="0"/>
              </a:rPr>
              <a:t>cÖKvi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52400" y="1295400"/>
            <a:ext cx="8001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Db¥y³</a:t>
            </a:r>
            <a:r>
              <a:rPr lang="en-US" sz="24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সিস্টেমঃ</a:t>
            </a:r>
            <a:r>
              <a:rPr lang="bn-BD" sz="24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দ্রবনকে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যখন খোলা ফ্লাক্সে রাখা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2830" y="2963270"/>
            <a:ext cx="8007824" cy="13388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24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সিস্টেমঃ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দ্রবনকে যখন বদ্ধ ফ্লাক্সে  রাখা হয়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30" y="4819681"/>
            <a:ext cx="800782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4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bn-BD" sz="24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বদ্ধ ফ্লাক্সকে যখন থার্মোফ্লাক্সে রাখা হয়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tycollegiate.com/thermodynamicsXI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46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7274" y="381000"/>
            <a:ext cx="484299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50"/>
                </a:solidFill>
                <a:latin typeface="SutonnyMJ" pitchFamily="2" charset="0"/>
              </a:rPr>
              <a:t>ZvcMwZwe</a:t>
            </a:r>
            <a:r>
              <a:rPr lang="en-US" sz="4800" b="1" u="sng" dirty="0" smtClean="0">
                <a:solidFill>
                  <a:srgbClr val="00B050"/>
                </a:solidFill>
                <a:latin typeface="SutonnyMJ" pitchFamily="2" charset="0"/>
              </a:rPr>
              <a:t>`¨vi </a:t>
            </a:r>
            <a:r>
              <a:rPr lang="en-US" sz="4800" b="1" u="sng" dirty="0" err="1" smtClean="0">
                <a:solidFill>
                  <a:srgbClr val="00B050"/>
                </a:solidFill>
                <a:latin typeface="SutonnyMJ" pitchFamily="2" charset="0"/>
              </a:rPr>
              <a:t>cÖ_g</a:t>
            </a:r>
            <a:r>
              <a:rPr lang="en-US" sz="4800" b="1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SutonnyMJ" pitchFamily="2" charset="0"/>
              </a:rPr>
              <a:t>m~Î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676400" y="5105400"/>
            <a:ext cx="4572000" cy="12488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∆Q = ∆U + ∆W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dQ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807719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</a:rPr>
              <a:t>mgPvc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cÖwµqvt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b="1" dirty="0">
                <a:latin typeface="SutonnyMJ" pitchFamily="2" charset="0"/>
              </a:rPr>
              <a:t>‡h </a:t>
            </a:r>
            <a:r>
              <a:rPr lang="en-US" sz="2800" b="1" dirty="0" err="1" smtClean="0">
                <a:latin typeface="SutonnyMJ" pitchFamily="2" charset="0"/>
              </a:rPr>
              <a:t>cÖwµqvq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wm</a:t>
            </a:r>
            <a:r>
              <a:rPr lang="en-US" sz="2800" b="1" dirty="0" smtClean="0">
                <a:latin typeface="SutonnyMJ" pitchFamily="2" charset="0"/>
              </a:rPr>
              <a:t>‡÷‡</a:t>
            </a:r>
            <a:r>
              <a:rPr lang="en-US" sz="2800" b="1" dirty="0" err="1" smtClean="0">
                <a:latin typeface="SutonnyMJ" pitchFamily="2" charset="0"/>
              </a:rPr>
              <a:t>gi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Pv‡ci</a:t>
            </a:r>
            <a:r>
              <a:rPr lang="en-US" sz="2800" b="1" dirty="0">
                <a:latin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</a:rPr>
              <a:t>Kvb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cwieZ©b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nq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</a:rPr>
              <a:t>bv</a:t>
            </a:r>
            <a:r>
              <a:rPr lang="en-US" sz="2800" b="1" dirty="0" smtClean="0">
                <a:latin typeface="SutonnyMJ" pitchFamily="2" charset="0"/>
              </a:rPr>
              <a:t>|</a:t>
            </a:r>
            <a:endParaRPr lang="en-US" sz="2800" dirty="0"/>
          </a:p>
        </p:txBody>
      </p:sp>
      <p:pic>
        <p:nvPicPr>
          <p:cNvPr id="2050" name="Picture 2" descr="http://image.wistatutor.com/content/feed/u2378/Graph%20for%20Isobaric%20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505075" cy="19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18732" y="2166681"/>
                <a:ext cx="4120936" cy="46807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dW</a:t>
                </a: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p [</a:t>
                </a:r>
                <a:r>
                  <a:rPr lang="en-US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] = </a:t>
                </a:r>
                <a:r>
                  <a:rPr lang="en-US" sz="24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p∆V</a:t>
                </a:r>
                <a:r>
                  <a:rPr lang="en-US" sz="24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pdV</a:t>
                </a:r>
                <a:endParaRPr lang="en-US" sz="24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732" y="2166681"/>
                <a:ext cx="4120936" cy="468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-1" y="3712553"/>
            <a:ext cx="807719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 err="1">
                <a:latin typeface="SutonnyMJ" pitchFamily="2" charset="0"/>
              </a:rPr>
              <a:t>m</a:t>
            </a:r>
            <a:r>
              <a:rPr lang="en-US" sz="2800" b="1" u="sng" dirty="0" err="1" smtClean="0">
                <a:latin typeface="SutonnyMJ" pitchFamily="2" charset="0"/>
              </a:rPr>
              <a:t>gAvqZb</a:t>
            </a:r>
            <a:r>
              <a:rPr lang="en-US" sz="2800" b="1" u="sng" dirty="0" smtClean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cÖwµqvt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b="1" u="sng" dirty="0">
                <a:latin typeface="SutonnyMJ" pitchFamily="2" charset="0"/>
              </a:rPr>
              <a:t>‡h </a:t>
            </a:r>
            <a:r>
              <a:rPr lang="en-US" sz="2800" b="1" u="sng" dirty="0" err="1">
                <a:latin typeface="SutonnyMJ" pitchFamily="2" charset="0"/>
              </a:rPr>
              <a:t>cÖwµqvq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</a:rPr>
              <a:t>wm</a:t>
            </a:r>
            <a:r>
              <a:rPr lang="en-US" sz="2800" b="1" u="sng" dirty="0" smtClean="0">
                <a:latin typeface="SutonnyMJ" pitchFamily="2" charset="0"/>
              </a:rPr>
              <a:t>‡÷‡</a:t>
            </a:r>
            <a:r>
              <a:rPr lang="en-US" sz="2800" b="1" u="sng" dirty="0" err="1" smtClean="0">
                <a:latin typeface="SutonnyMJ" pitchFamily="2" charset="0"/>
              </a:rPr>
              <a:t>gi</a:t>
            </a:r>
            <a:r>
              <a:rPr lang="en-US" sz="2800" b="1" u="sng" dirty="0" smtClean="0">
                <a:latin typeface="SutonnyMJ" pitchFamily="2" charset="0"/>
              </a:rPr>
              <a:t> </a:t>
            </a:r>
            <a:r>
              <a:rPr lang="en-US" sz="2800" b="1" u="sng" dirty="0" err="1" smtClean="0">
                <a:latin typeface="SutonnyMJ" pitchFamily="2" charset="0"/>
              </a:rPr>
              <a:t>AvqZ‡bi</a:t>
            </a:r>
            <a:r>
              <a:rPr lang="en-US" sz="2800" b="1" u="sng" dirty="0" smtClean="0">
                <a:latin typeface="SutonnyMJ" pitchFamily="2" charset="0"/>
              </a:rPr>
              <a:t> </a:t>
            </a:r>
            <a:r>
              <a:rPr lang="en-US" sz="2800" b="1" u="sng" dirty="0">
                <a:latin typeface="SutonnyMJ" pitchFamily="2" charset="0"/>
              </a:rPr>
              <a:t>†</a:t>
            </a:r>
            <a:r>
              <a:rPr lang="en-US" sz="2800" b="1" u="sng" dirty="0" err="1">
                <a:latin typeface="SutonnyMJ" pitchFamily="2" charset="0"/>
              </a:rPr>
              <a:t>Kvb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cwieZ©b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nq</a:t>
            </a:r>
            <a:r>
              <a:rPr lang="en-US" sz="2800" b="1" u="sng" dirty="0">
                <a:latin typeface="SutonnyMJ" pitchFamily="2" charset="0"/>
              </a:rPr>
              <a:t> </a:t>
            </a:r>
            <a:r>
              <a:rPr lang="en-US" sz="2800" b="1" u="sng" dirty="0" err="1">
                <a:latin typeface="SutonnyMJ" pitchFamily="2" charset="0"/>
              </a:rPr>
              <a:t>bv</a:t>
            </a:r>
            <a:r>
              <a:rPr lang="en-US" sz="2800" b="1" u="sng" dirty="0">
                <a:latin typeface="SutonnyMJ" pitchFamily="2" charset="0"/>
              </a:rPr>
              <a:t>|</a:t>
            </a:r>
            <a:endParaRPr lang="en-US" sz="2800" dirty="0"/>
          </a:p>
        </p:txBody>
      </p:sp>
      <p:pic>
        <p:nvPicPr>
          <p:cNvPr id="2052" name="Picture 4" descr="http://unicalc.net/formulae_view/i/h44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3" y="4806242"/>
            <a:ext cx="23050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77350" y="5416511"/>
            <a:ext cx="1803699" cy="655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en-US" sz="36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520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SutonnyMJ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পরিচিতি</vt:lpstr>
      <vt:lpstr>PowerPoint Presentation</vt:lpstr>
      <vt:lpstr>তাপ  তাপ হচ্ছে এক প্রকার শক্তি যা আমাদের ঠান্ডা ও গরমের অনুভূতি জন্মায়।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</cp:lastModifiedBy>
  <cp:revision>88</cp:revision>
  <dcterms:created xsi:type="dcterms:W3CDTF">2006-08-16T00:00:00Z</dcterms:created>
  <dcterms:modified xsi:type="dcterms:W3CDTF">2017-11-30T13:13:20Z</dcterms:modified>
</cp:coreProperties>
</file>