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8" r:id="rId1"/>
  </p:sldMasterIdLst>
  <p:sldIdLst>
    <p:sldId id="284" r:id="rId2"/>
    <p:sldId id="273" r:id="rId3"/>
    <p:sldId id="258" r:id="rId4"/>
    <p:sldId id="271" r:id="rId5"/>
    <p:sldId id="260" r:id="rId6"/>
    <p:sldId id="259" r:id="rId7"/>
    <p:sldId id="261" r:id="rId8"/>
    <p:sldId id="262" r:id="rId9"/>
    <p:sldId id="265" r:id="rId10"/>
    <p:sldId id="276" r:id="rId11"/>
    <p:sldId id="275" r:id="rId12"/>
    <p:sldId id="277" r:id="rId13"/>
    <p:sldId id="270" r:id="rId14"/>
    <p:sldId id="279" r:id="rId15"/>
    <p:sldId id="280" r:id="rId16"/>
    <p:sldId id="281" r:id="rId17"/>
    <p:sldId id="286" r:id="rId18"/>
    <p:sldId id="282" r:id="rId19"/>
    <p:sldId id="285" r:id="rId20"/>
    <p:sldId id="287" r:id="rId21"/>
    <p:sldId id="288" r:id="rId22"/>
    <p:sldId id="283" r:id="rId23"/>
    <p:sldId id="289" r:id="rId24"/>
    <p:sldId id="290" r:id="rId25"/>
    <p:sldId id="291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23-Oct-17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23-Oct-17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23-Oct-17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FA754-D5C3-4E66-96A6-867B257F58DC}" type="datetimeFigureOut">
              <a:rPr lang="en-US" smtClean="0"/>
              <a:pPr/>
              <a:t>23-Oct-17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23-Oct-17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BFA754-D5C3-4E66-96A6-867B257F58DC}" type="datetimeFigureOut">
              <a:rPr lang="en-US" smtClean="0"/>
              <a:pPr/>
              <a:t>23-Oct-17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23-Oct-17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23-Oct-17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23-Oct-17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23-Oct-17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23-Oct-17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23-Oct-17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9.jpeg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phene-enhanced-contact-len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810767" y="0"/>
            <a:ext cx="499848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16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166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7892" y="257578"/>
            <a:ext cx="8148413" cy="13630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ন্স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মধ্যে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/>
          </a:p>
        </p:txBody>
      </p:sp>
      <p:pic>
        <p:nvPicPr>
          <p:cNvPr id="32770" name="Picture 2" descr="C:\Users\User\Desktop\Lense\slide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123" y="1614791"/>
            <a:ext cx="10622605" cy="4609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46847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85734" y="764316"/>
            <a:ext cx="8200572" cy="8563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ন্সে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বিম্ব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3600" dirty="0"/>
          </a:p>
        </p:txBody>
      </p:sp>
      <p:pic>
        <p:nvPicPr>
          <p:cNvPr id="31746" name="Picture 2" descr="C:\Users\User\Desktop\Lense\realim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677" y="1692613"/>
            <a:ext cx="10233497" cy="4163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468476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85734" y="764316"/>
            <a:ext cx="8200572" cy="8563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ন্সে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বিম্ব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3600" dirty="0"/>
          </a:p>
        </p:txBody>
      </p:sp>
      <p:pic>
        <p:nvPicPr>
          <p:cNvPr id="33794" name="Picture 2" descr="C:\Users\User\Desktop\Lense\cvex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221" y="1673157"/>
            <a:ext cx="10330776" cy="4455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46847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y diagram for lens maker s formula using concex l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87" y="1478604"/>
            <a:ext cx="5856051" cy="4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images.tutorvista.com/contentimages/physics_12/content/us/class12physics/chapter09/images/img17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55" y="1489172"/>
            <a:ext cx="2499668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tutorvista.com/contentimages/physics_12/content/us/class12physics/chapter09/images/img17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30" y="2310006"/>
            <a:ext cx="3143522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images.tutorvista.com/contentimages/physics_12/content/us/class12physics/chapter09/images/img18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55" y="2974372"/>
            <a:ext cx="211146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tutorvista.com/contentimages/physics_12/content/us/class12physics/chapter09/images/img18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55" y="3599847"/>
            <a:ext cx="215880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images.tutorvista.com/contentimages/physics_12/content/us/class12physics/chapter09/images/img18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43" y="4225322"/>
            <a:ext cx="189368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tutorvista.com/contentimages/physics_12/content/us/class12physics/chapter09/images/img18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16" y="4861065"/>
            <a:ext cx="2206146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images.tutorvista.com/contentimages/physics_12/content/us/class12physics/chapter09/images/img18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75" y="5448835"/>
            <a:ext cx="155282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5486400" y="1613647"/>
            <a:ext cx="13447" cy="3666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31842" y="274531"/>
            <a:ext cx="934679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2793094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479" y="883115"/>
            <a:ext cx="791480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দৃষ্টিসহায়ক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বীক্ষণ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8898" y="1955178"/>
            <a:ext cx="7914807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মাইক্রোস্কোপ</a:t>
            </a:r>
            <a:endPara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টেলিস্কোপ</a:t>
            </a:r>
            <a:endParaRPr lang="en-US" sz="36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0915" y="477843"/>
            <a:ext cx="757535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মাইক্রোস্কোপ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172" y="2562575"/>
            <a:ext cx="992084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বিবর্ধক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কম্পাউন্ড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মাইক্রোস্কোপ</a:t>
            </a:r>
            <a:endPara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4740" y="987517"/>
            <a:ext cx="556434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বিবর্ধক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User\Desktop\Lense\cvex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7532" y="1964987"/>
            <a:ext cx="4669278" cy="4066163"/>
          </a:xfrm>
          <a:prstGeom prst="rect">
            <a:avLst/>
          </a:prstGeom>
          <a:noFill/>
        </p:spPr>
      </p:pic>
      <p:pic>
        <p:nvPicPr>
          <p:cNvPr id="35842" name="Picture 2" descr="C:\Users\User\Desktop\Lense\01_magnifying-glass-and-paper-in-hand-mocku-up-p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5685" y="1923746"/>
            <a:ext cx="5038928" cy="36988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1" y="2649416"/>
            <a:ext cx="1312985" cy="820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4235" r="12587" b="6577"/>
          <a:stretch/>
        </p:blipFill>
        <p:spPr>
          <a:xfrm>
            <a:off x="6693194" y="1594338"/>
            <a:ext cx="136906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6364">
            <a:off x="10047509" y="3759552"/>
            <a:ext cx="1820660" cy="1765855"/>
          </a:xfrm>
          <a:prstGeom prst="rect">
            <a:avLst/>
          </a:prstGeom>
        </p:spPr>
      </p:pic>
      <p:grpSp>
        <p:nvGrpSpPr>
          <p:cNvPr id="6" name="Group 21"/>
          <p:cNvGrpSpPr/>
          <p:nvPr/>
        </p:nvGrpSpPr>
        <p:grpSpPr>
          <a:xfrm>
            <a:off x="5482494" y="2463863"/>
            <a:ext cx="1895229" cy="341505"/>
            <a:chOff x="4111870" y="2510755"/>
            <a:chExt cx="1491760" cy="277324"/>
          </a:xfrm>
        </p:grpSpPr>
        <p:cxnSp>
          <p:nvCxnSpPr>
            <p:cNvPr id="17" name="Straight Connector 16"/>
            <p:cNvCxnSpPr>
              <a:stCxn id="2" idx="0"/>
            </p:cNvCxnSpPr>
            <p:nvPr/>
          </p:nvCxnSpPr>
          <p:spPr>
            <a:xfrm>
              <a:off x="4111870" y="2649416"/>
              <a:ext cx="1491760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4582807" y="2588420"/>
              <a:ext cx="277324" cy="12199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7440245" y="2625970"/>
            <a:ext cx="3630931" cy="1541584"/>
            <a:chOff x="5697414" y="2649416"/>
            <a:chExt cx="2723198" cy="154158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697414" y="2649416"/>
              <a:ext cx="2723198" cy="154158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Isosceles Triangle 22"/>
            <p:cNvSpPr/>
            <p:nvPr/>
          </p:nvSpPr>
          <p:spPr>
            <a:xfrm rot="6533325">
              <a:off x="6211928" y="2959055"/>
              <a:ext cx="286577" cy="15444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5482493" y="2649416"/>
            <a:ext cx="4883344" cy="2227384"/>
            <a:chOff x="4111870" y="2649416"/>
            <a:chExt cx="3662508" cy="2227384"/>
          </a:xfrm>
        </p:grpSpPr>
        <p:cxnSp>
          <p:nvCxnSpPr>
            <p:cNvPr id="28" name="Straight Connector 27"/>
            <p:cNvCxnSpPr>
              <a:stCxn id="2" idx="0"/>
            </p:cNvCxnSpPr>
            <p:nvPr/>
          </p:nvCxnSpPr>
          <p:spPr>
            <a:xfrm>
              <a:off x="4111870" y="2649416"/>
              <a:ext cx="3662508" cy="2227384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rot="6607259">
              <a:off x="6795913" y="4331793"/>
              <a:ext cx="340513" cy="1555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219200"/>
            <a:ext cx="3377447" cy="239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2058"/>
          <p:cNvGrpSpPr/>
          <p:nvPr/>
        </p:nvGrpSpPr>
        <p:grpSpPr>
          <a:xfrm>
            <a:off x="1805355" y="1219200"/>
            <a:ext cx="3677139" cy="1430216"/>
            <a:chOff x="1354016" y="1219200"/>
            <a:chExt cx="2757854" cy="1430216"/>
          </a:xfrm>
        </p:grpSpPr>
        <p:cxnSp>
          <p:nvCxnSpPr>
            <p:cNvPr id="2049" name="Straight Connector 2048"/>
            <p:cNvCxnSpPr>
              <a:stCxn id="2" idx="0"/>
            </p:cNvCxnSpPr>
            <p:nvPr/>
          </p:nvCxnSpPr>
          <p:spPr>
            <a:xfrm flipH="1" flipV="1">
              <a:off x="1354016" y="1219200"/>
              <a:ext cx="2757854" cy="1430216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4" name="Straight Connector 2053"/>
            <p:cNvCxnSpPr/>
            <p:nvPr/>
          </p:nvCxnSpPr>
          <p:spPr>
            <a:xfrm>
              <a:off x="1354016" y="1242646"/>
              <a:ext cx="1922584" cy="99060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2059"/>
          <p:cNvGrpSpPr/>
          <p:nvPr/>
        </p:nvGrpSpPr>
        <p:grpSpPr>
          <a:xfrm>
            <a:off x="1891923" y="1219200"/>
            <a:ext cx="5673368" cy="1430216"/>
            <a:chOff x="1418942" y="1219200"/>
            <a:chExt cx="4255026" cy="1430216"/>
          </a:xfrm>
        </p:grpSpPr>
        <p:cxnSp>
          <p:nvCxnSpPr>
            <p:cNvPr id="26" name="Straight Connector 25"/>
            <p:cNvCxnSpPr/>
            <p:nvPr/>
          </p:nvCxnSpPr>
          <p:spPr>
            <a:xfrm flipH="1" flipV="1">
              <a:off x="1471246" y="1219200"/>
              <a:ext cx="4202722" cy="1430216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8" name="Straight Connector 2057"/>
            <p:cNvCxnSpPr>
              <a:stCxn id="2052" idx="0"/>
            </p:cNvCxnSpPr>
            <p:nvPr/>
          </p:nvCxnSpPr>
          <p:spPr>
            <a:xfrm>
              <a:off x="1418942" y="1219200"/>
              <a:ext cx="1476658" cy="518746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2062"/>
          <p:cNvGrpSpPr/>
          <p:nvPr/>
        </p:nvGrpSpPr>
        <p:grpSpPr>
          <a:xfrm>
            <a:off x="0" y="3278862"/>
            <a:ext cx="12192000" cy="341313"/>
            <a:chOff x="0" y="3278862"/>
            <a:chExt cx="9144000" cy="341313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278862"/>
              <a:ext cx="9144000" cy="341313"/>
              <a:chOff x="0" y="3278862"/>
              <a:chExt cx="9144000" cy="341313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0" y="3454646"/>
                <a:ext cx="9144000" cy="41765"/>
              </a:xfrm>
              <a:prstGeom prst="line">
                <a:avLst/>
              </a:prstGeom>
              <a:ln w="5715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5" name="Group 13"/>
              <p:cNvGrpSpPr/>
              <p:nvPr/>
            </p:nvGrpSpPr>
            <p:grpSpPr>
              <a:xfrm>
                <a:off x="2212731" y="3278862"/>
                <a:ext cx="5339152" cy="341313"/>
                <a:chOff x="2212731" y="3278862"/>
                <a:chExt cx="5339152" cy="341313"/>
              </a:xfrm>
            </p:grpSpPr>
            <p:sp>
              <p:nvSpPr>
                <p:cNvPr id="13" name="Isosceles Triangle 12"/>
                <p:cNvSpPr/>
                <p:nvPr/>
              </p:nvSpPr>
              <p:spPr>
                <a:xfrm rot="5400000">
                  <a:off x="2149489" y="3360358"/>
                  <a:ext cx="315518" cy="189034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39158" y="3278862"/>
                  <a:ext cx="212725" cy="341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cxnSp>
          <p:nvCxnSpPr>
            <p:cNvPr id="2062" name="Straight Connector 2061"/>
            <p:cNvCxnSpPr/>
            <p:nvPr/>
          </p:nvCxnSpPr>
          <p:spPr>
            <a:xfrm>
              <a:off x="152399" y="3470032"/>
              <a:ext cx="258054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64" name="TextBox 2063"/>
          <p:cNvSpPr txBox="1"/>
          <p:nvPr/>
        </p:nvSpPr>
        <p:spPr>
          <a:xfrm>
            <a:off x="7900719" y="579039"/>
            <a:ext cx="3621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/>
              <a:t>সরল অণুবীক্ষন যন্ত্র </a:t>
            </a:r>
          </a:p>
          <a:p>
            <a:pPr algn="ctr"/>
            <a:r>
              <a:rPr lang="bn-IN" sz="2400" b="1" dirty="0" smtClean="0"/>
              <a:t>বা বিবর্ধক কাঁচ</a:t>
            </a:r>
            <a:endParaRPr lang="en-US" sz="2400" b="1" dirty="0"/>
          </a:p>
        </p:txBody>
      </p:sp>
      <p:sp>
        <p:nvSpPr>
          <p:cNvPr id="2065" name="Down Arrow 2064"/>
          <p:cNvSpPr/>
          <p:nvPr/>
        </p:nvSpPr>
        <p:spPr>
          <a:xfrm rot="2671285">
            <a:off x="7886504" y="1316471"/>
            <a:ext cx="507461" cy="842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TextBox 2065"/>
          <p:cNvSpPr txBox="1"/>
          <p:nvPr/>
        </p:nvSpPr>
        <p:spPr>
          <a:xfrm>
            <a:off x="4146362" y="4178757"/>
            <a:ext cx="194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লক্ষ বস্তু</a:t>
            </a:r>
            <a:endParaRPr lang="en-US" sz="2400" b="1" dirty="0"/>
          </a:p>
        </p:txBody>
      </p:sp>
      <p:sp>
        <p:nvSpPr>
          <p:cNvPr id="2067" name="Right Arrow 2066"/>
          <p:cNvSpPr/>
          <p:nvPr/>
        </p:nvSpPr>
        <p:spPr>
          <a:xfrm rot="17781633">
            <a:off x="4744413" y="3652641"/>
            <a:ext cx="569313" cy="433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TextBox 2067"/>
          <p:cNvSpPr txBox="1"/>
          <p:nvPr/>
        </p:nvSpPr>
        <p:spPr>
          <a:xfrm>
            <a:off x="78599" y="308210"/>
            <a:ext cx="312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 err="1" smtClean="0"/>
              <a:t>বিবর্ধিত</a:t>
            </a:r>
            <a:r>
              <a:rPr lang="bn-IN" sz="2400" b="1" dirty="0" smtClean="0"/>
              <a:t>প্রতিবিম্ব</a:t>
            </a:r>
            <a:endParaRPr lang="en-US" sz="2400" b="1" dirty="0"/>
          </a:p>
        </p:txBody>
      </p:sp>
      <p:sp>
        <p:nvSpPr>
          <p:cNvPr id="2070" name="Down Arrow 2069"/>
          <p:cNvSpPr/>
          <p:nvPr/>
        </p:nvSpPr>
        <p:spPr>
          <a:xfrm>
            <a:off x="1117601" y="769874"/>
            <a:ext cx="406401" cy="449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648" y="5066528"/>
            <a:ext cx="6489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এই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যন্ত্রের</a:t>
            </a:r>
            <a:r>
              <a:rPr lang="en-US" sz="2800" b="1" dirty="0" smtClean="0"/>
              <a:t> </a:t>
            </a:r>
            <a:r>
              <a:rPr lang="bn-IN" sz="2800" b="1" dirty="0" smtClean="0"/>
              <a:t>বিবর্ধন</a:t>
            </a:r>
            <a:r>
              <a:rPr lang="en-US" sz="2800" b="1" dirty="0" smtClean="0"/>
              <a:t>,</a:t>
            </a:r>
            <a:r>
              <a:rPr lang="bn-IN" sz="2800" b="1" dirty="0" smtClean="0"/>
              <a:t> </a:t>
            </a:r>
            <a:r>
              <a:rPr lang="en-US" sz="2800" b="1" dirty="0" smtClean="0"/>
              <a:t>m </a:t>
            </a:r>
            <a:r>
              <a:rPr lang="bn-IN" sz="2800" b="1" dirty="0" smtClean="0"/>
              <a:t>=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/>
              <a:t>+D/f</a:t>
            </a:r>
            <a:endParaRPr lang="en-US" sz="2800" b="1" dirty="0"/>
          </a:p>
        </p:txBody>
      </p:sp>
      <p:sp>
        <p:nvSpPr>
          <p:cNvPr id="36" name="Rectangle 35"/>
          <p:cNvSpPr/>
          <p:nvPr/>
        </p:nvSpPr>
        <p:spPr>
          <a:xfrm>
            <a:off x="2748989" y="0"/>
            <a:ext cx="721925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</a:rPr>
              <a:t>সরল অণুবীক্ষণ যন্ত্রের আলোক ক্রিয়া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5933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  <p:bldP spid="2065" grpId="0" animBg="1"/>
      <p:bldP spid="2066" grpId="0"/>
      <p:bldP spid="2067" grpId="0" animBg="1"/>
      <p:bldP spid="2068" grpId="0"/>
      <p:bldP spid="2070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6062"/>
            <a:ext cx="12191999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কম্পাউন্ড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মাইক্রোস্কোপ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867" name="Picture 3" descr="C:\Users\User\Desktop\Lense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2041" y="1428668"/>
            <a:ext cx="7299960" cy="482491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280"/>
            <a:ext cx="5135879" cy="537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ndle-03.jpg"/>
          <p:cNvPicPr>
            <a:picLocks noChangeAspect="1"/>
          </p:cNvPicPr>
          <p:nvPr/>
        </p:nvPicPr>
        <p:blipFill>
          <a:blip r:embed="rId3" cstate="print"/>
          <a:srcRect l="41049" t="17833" r="43443"/>
          <a:stretch>
            <a:fillRect/>
          </a:stretch>
        </p:blipFill>
        <p:spPr>
          <a:xfrm>
            <a:off x="680312" y="2812958"/>
            <a:ext cx="262073" cy="5896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5470" r="18660" b="6325"/>
          <a:stretch/>
        </p:blipFill>
        <p:spPr>
          <a:xfrm>
            <a:off x="7930844" y="945333"/>
            <a:ext cx="1966833" cy="51812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99" y="2520905"/>
            <a:ext cx="687236" cy="176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3269274"/>
            <a:ext cx="12192000" cy="266701"/>
            <a:chOff x="0" y="3269273"/>
            <a:chExt cx="9144000" cy="26670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3402622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Isosceles Triangle 5"/>
            <p:cNvSpPr/>
            <p:nvPr/>
          </p:nvSpPr>
          <p:spPr>
            <a:xfrm rot="5400000">
              <a:off x="1348288" y="3340710"/>
              <a:ext cx="266700" cy="1238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3578143" y="3340711"/>
              <a:ext cx="266700" cy="1238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8005763" y="3340710"/>
              <a:ext cx="266700" cy="1238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2012" y="1376030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অভিলক্ষ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লেন্স</a:t>
            </a:r>
            <a:endParaRPr lang="en-US" sz="2400" b="1" dirty="0"/>
          </a:p>
        </p:txBody>
      </p:sp>
      <p:sp>
        <p:nvSpPr>
          <p:cNvPr id="12" name="Down Arrow 11"/>
          <p:cNvSpPr/>
          <p:nvPr/>
        </p:nvSpPr>
        <p:spPr>
          <a:xfrm rot="1697974">
            <a:off x="2857068" y="1801672"/>
            <a:ext cx="632568" cy="7148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76562" y="609601"/>
            <a:ext cx="260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অভিনেত্র লেন্স</a:t>
            </a:r>
            <a:endParaRPr lang="en-US" sz="2400" b="1" dirty="0"/>
          </a:p>
        </p:txBody>
      </p:sp>
      <p:sp>
        <p:nvSpPr>
          <p:cNvPr id="14" name="Down Arrow 13"/>
          <p:cNvSpPr/>
          <p:nvPr/>
        </p:nvSpPr>
        <p:spPr>
          <a:xfrm rot="2064419">
            <a:off x="9281416" y="1018355"/>
            <a:ext cx="493357" cy="530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" y="1339533"/>
            <a:ext cx="280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ক্ষুদ্র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লক্ষ্যবস্তু</a:t>
            </a:r>
            <a:endParaRPr lang="en-US" sz="2400" b="1" dirty="0"/>
          </a:p>
        </p:txBody>
      </p:sp>
      <p:sp>
        <p:nvSpPr>
          <p:cNvPr id="16" name="Down Arrow 15"/>
          <p:cNvSpPr/>
          <p:nvPr/>
        </p:nvSpPr>
        <p:spPr>
          <a:xfrm>
            <a:off x="502657" y="1890083"/>
            <a:ext cx="568063" cy="742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11347" y="2690635"/>
            <a:ext cx="1974228" cy="266701"/>
            <a:chOff x="1883280" y="4667251"/>
            <a:chExt cx="1036939" cy="2667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83280" y="4800600"/>
              <a:ext cx="103693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Isosceles Triangle 18"/>
            <p:cNvSpPr/>
            <p:nvPr/>
          </p:nvSpPr>
          <p:spPr>
            <a:xfrm rot="5400000">
              <a:off x="2228848" y="4738688"/>
              <a:ext cx="266700" cy="1238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6"/>
          <p:cNvGrpSpPr/>
          <p:nvPr/>
        </p:nvGrpSpPr>
        <p:grpSpPr>
          <a:xfrm>
            <a:off x="2753491" y="2823984"/>
            <a:ext cx="6068021" cy="2510016"/>
            <a:chOff x="1642900" y="4241344"/>
            <a:chExt cx="4490996" cy="219719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642900" y="4241344"/>
              <a:ext cx="4490996" cy="219719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7013277">
              <a:off x="4103131" y="5416053"/>
              <a:ext cx="214453" cy="1642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032"/>
          <p:cNvGrpSpPr/>
          <p:nvPr/>
        </p:nvGrpSpPr>
        <p:grpSpPr>
          <a:xfrm>
            <a:off x="779265" y="2812957"/>
            <a:ext cx="7930137" cy="2208220"/>
            <a:chOff x="584448" y="2812957"/>
            <a:chExt cx="5947603" cy="220822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84448" y="2812957"/>
              <a:ext cx="5947603" cy="22082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32" name="Isosceles Triangle 1031"/>
            <p:cNvSpPr/>
            <p:nvPr/>
          </p:nvSpPr>
          <p:spPr>
            <a:xfrm rot="6221360">
              <a:off x="3176597" y="3784859"/>
              <a:ext cx="368514" cy="16167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08592" y="3373465"/>
            <a:ext cx="572821" cy="130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 descr="candle-03.jpg"/>
          <p:cNvPicPr>
            <a:picLocks noChangeAspect="1"/>
          </p:cNvPicPr>
          <p:nvPr/>
        </p:nvPicPr>
        <p:blipFill>
          <a:blip r:embed="rId3" cstate="print"/>
          <a:srcRect l="41049" t="17833" r="43443"/>
          <a:stretch>
            <a:fillRect/>
          </a:stretch>
        </p:blipFill>
        <p:spPr>
          <a:xfrm rot="10800000">
            <a:off x="148977" y="3405630"/>
            <a:ext cx="1324739" cy="3055679"/>
          </a:xfrm>
          <a:prstGeom prst="rect">
            <a:avLst/>
          </a:prstGeom>
        </p:spPr>
      </p:pic>
      <p:grpSp>
        <p:nvGrpSpPr>
          <p:cNvPr id="27" name="Group 1041"/>
          <p:cNvGrpSpPr/>
          <p:nvPr/>
        </p:nvGrpSpPr>
        <p:grpSpPr>
          <a:xfrm>
            <a:off x="7097765" y="4488056"/>
            <a:ext cx="1678795" cy="232067"/>
            <a:chOff x="4166970" y="5977868"/>
            <a:chExt cx="1259096" cy="232067"/>
          </a:xfrm>
        </p:grpSpPr>
        <p:cxnSp>
          <p:nvCxnSpPr>
            <p:cNvPr id="1040" name="Straight Connector 1039"/>
            <p:cNvCxnSpPr/>
            <p:nvPr/>
          </p:nvCxnSpPr>
          <p:spPr>
            <a:xfrm>
              <a:off x="4166970" y="6110575"/>
              <a:ext cx="125909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41" name="Isosceles Triangle 1040"/>
            <p:cNvSpPr/>
            <p:nvPr/>
          </p:nvSpPr>
          <p:spPr>
            <a:xfrm rot="5400000">
              <a:off x="4587756" y="6009734"/>
              <a:ext cx="232067" cy="1683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44" name="Straight Connector 1043"/>
          <p:cNvCxnSpPr>
            <a:stCxn id="43" idx="0"/>
          </p:cNvCxnSpPr>
          <p:nvPr/>
        </p:nvCxnSpPr>
        <p:spPr>
          <a:xfrm flipV="1">
            <a:off x="811347" y="4652216"/>
            <a:ext cx="7898055" cy="180909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070719" y="5021177"/>
            <a:ext cx="7638683" cy="1440132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217747" y="5334000"/>
            <a:ext cx="7553468" cy="112731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8" name="Group 34"/>
          <p:cNvGrpSpPr/>
          <p:nvPr/>
        </p:nvGrpSpPr>
        <p:grpSpPr>
          <a:xfrm>
            <a:off x="8771215" y="4274954"/>
            <a:ext cx="1856999" cy="336420"/>
            <a:chOff x="5323324" y="6293098"/>
            <a:chExt cx="1392749" cy="336420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323324" y="6293098"/>
              <a:ext cx="1392749" cy="336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Isosceles Triangle 33"/>
            <p:cNvSpPr/>
            <p:nvPr/>
          </p:nvSpPr>
          <p:spPr>
            <a:xfrm rot="4459559">
              <a:off x="6118308" y="6353061"/>
              <a:ext cx="215266" cy="1445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524940" y="1801198"/>
            <a:ext cx="217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অবাস্তব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 err="1" smtClean="0"/>
              <a:t>লক্ষ্যবস্তু</a:t>
            </a:r>
            <a:endParaRPr lang="en-US" sz="2000" b="1" dirty="0"/>
          </a:p>
        </p:txBody>
      </p:sp>
      <p:sp>
        <p:nvSpPr>
          <p:cNvPr id="37" name="Down Arrow 36"/>
          <p:cNvSpPr/>
          <p:nvPr/>
        </p:nvSpPr>
        <p:spPr>
          <a:xfrm rot="20606265">
            <a:off x="6501734" y="2612028"/>
            <a:ext cx="613715" cy="626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74"/>
          <p:cNvGrpSpPr/>
          <p:nvPr/>
        </p:nvGrpSpPr>
        <p:grpSpPr>
          <a:xfrm>
            <a:off x="8821512" y="4938258"/>
            <a:ext cx="2085157" cy="376722"/>
            <a:chOff x="5323324" y="6293098"/>
            <a:chExt cx="1392749" cy="336420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5323324" y="6293098"/>
              <a:ext cx="1392749" cy="336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Isosceles Triangle 76"/>
            <p:cNvSpPr/>
            <p:nvPr/>
          </p:nvSpPr>
          <p:spPr>
            <a:xfrm rot="4459559">
              <a:off x="6118308" y="6353061"/>
              <a:ext cx="215266" cy="1445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77"/>
          <p:cNvGrpSpPr/>
          <p:nvPr/>
        </p:nvGrpSpPr>
        <p:grpSpPr>
          <a:xfrm>
            <a:off x="8686422" y="4661572"/>
            <a:ext cx="1856999" cy="336420"/>
            <a:chOff x="5279782" y="6314869"/>
            <a:chExt cx="1392749" cy="33642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5279782" y="6314869"/>
              <a:ext cx="1392749" cy="336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Isosceles Triangle 79"/>
            <p:cNvSpPr/>
            <p:nvPr/>
          </p:nvSpPr>
          <p:spPr>
            <a:xfrm rot="4459559">
              <a:off x="6118308" y="6353061"/>
              <a:ext cx="215266" cy="1445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22586" y="3126389"/>
            <a:ext cx="3906404" cy="1858555"/>
          </a:xfrm>
          <a:prstGeom prst="rect">
            <a:avLst/>
          </a:prstGeom>
        </p:spPr>
      </p:pic>
      <p:grpSp>
        <p:nvGrpSpPr>
          <p:cNvPr id="35" name="Group 23"/>
          <p:cNvGrpSpPr/>
          <p:nvPr/>
        </p:nvGrpSpPr>
        <p:grpSpPr>
          <a:xfrm>
            <a:off x="10109215" y="3213952"/>
            <a:ext cx="701915" cy="339813"/>
            <a:chOff x="7213907" y="5768206"/>
            <a:chExt cx="526436" cy="33981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213907" y="5950484"/>
              <a:ext cx="52643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Isosceles Triangle 21"/>
            <p:cNvSpPr/>
            <p:nvPr/>
          </p:nvSpPr>
          <p:spPr>
            <a:xfrm rot="5400000">
              <a:off x="7126505" y="5872546"/>
              <a:ext cx="339813" cy="13113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V="1">
            <a:off x="10143315" y="4191534"/>
            <a:ext cx="763355" cy="1668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0156855" y="4604089"/>
            <a:ext cx="777847" cy="1266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0"/>
          </p:cNvCxnSpPr>
          <p:nvPr/>
        </p:nvCxnSpPr>
        <p:spPr>
          <a:xfrm flipV="1">
            <a:off x="10277042" y="4895190"/>
            <a:ext cx="657660" cy="1692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482011" y="4541201"/>
            <a:ext cx="160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বিবর্ধিত</a:t>
            </a:r>
            <a:r>
              <a:rPr lang="en-US" sz="2400" b="1" dirty="0" smtClean="0"/>
              <a:t>  </a:t>
            </a:r>
          </a:p>
          <a:p>
            <a:r>
              <a:rPr lang="en-US" sz="2400" b="1" dirty="0" err="1" smtClean="0"/>
              <a:t>বিম্ব</a:t>
            </a:r>
            <a:endParaRPr lang="en-US" sz="2400" b="1" dirty="0"/>
          </a:p>
        </p:txBody>
      </p:sp>
      <p:sp>
        <p:nvSpPr>
          <p:cNvPr id="58" name="Down Arrow 57"/>
          <p:cNvSpPr/>
          <p:nvPr/>
        </p:nvSpPr>
        <p:spPr>
          <a:xfrm rot="5400000">
            <a:off x="1842550" y="4487531"/>
            <a:ext cx="386918" cy="912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18274" y="6166131"/>
            <a:ext cx="306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যন্তের</a:t>
            </a:r>
            <a:r>
              <a:rPr lang="en-US" sz="2000" b="1" dirty="0"/>
              <a:t> </a:t>
            </a:r>
            <a:r>
              <a:rPr lang="en-US" sz="2000" b="1" dirty="0" err="1" smtClean="0"/>
              <a:t>বিবর্ধন</a:t>
            </a:r>
            <a:r>
              <a:rPr lang="en-US" dirty="0" smtClean="0"/>
              <a:t>,  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22368"/>
              </p:ext>
            </p:extLst>
          </p:nvPr>
        </p:nvGraphicFramePr>
        <p:xfrm>
          <a:off x="7129341" y="6008868"/>
          <a:ext cx="3640259" cy="78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8" imgW="1155600" imgH="495000" progId="Equation.3">
                  <p:embed/>
                </p:oleObj>
              </mc:Choice>
              <mc:Fallback>
                <p:oleObj name="Equation" r:id="rId8" imgW="1155600" imgH="49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341" y="6008868"/>
                        <a:ext cx="3640259" cy="7834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1352282" y="0"/>
            <a:ext cx="98265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অণুবীক্ষণ যন্ত্রের আলোক ক্রিয়া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7074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16" grpId="0" animBg="1"/>
      <p:bldP spid="36" grpId="0"/>
      <p:bldP spid="37" grpId="0" animBg="1"/>
      <p:bldP spid="57" grpId="0"/>
      <p:bldP spid="58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457200"/>
            <a:ext cx="9245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2"/>
            <a:ext cx="9347200" cy="35051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mÄq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evQvo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mÄy</a:t>
            </a:r>
            <a:endParaRPr lang="en-US" sz="4000" i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000" i="1" dirty="0" err="1" smtClean="0"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4000" i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i="1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4000" i="1" dirty="0" smtClean="0">
                <a:latin typeface="SutonnyMJ" pitchFamily="2" charset="0"/>
                <a:cs typeface="SutonnyMJ" pitchFamily="2" charset="0"/>
              </a:rPr>
              <a:t>_© </a:t>
            </a:r>
            <a:r>
              <a:rPr lang="en-US" sz="4000" i="1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4000" i="1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Rvnvbvev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`,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Lyjbv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6371" y="53212"/>
            <a:ext cx="33986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`~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iexÿY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hš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¿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Uwj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‡¯‹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vc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3194" y="874622"/>
            <a:ext cx="900233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‡h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h‡š¿i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mvnv‡h</a:t>
            </a:r>
            <a:r>
              <a:rPr lang="en-US" sz="24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eû</a:t>
            </a:r>
            <a:r>
              <a:rPr lang="en-US" sz="24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y‡ii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e¯‘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cwi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®‹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vifv‡e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†`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hvq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2784" y="1572922"/>
            <a:ext cx="3385863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`~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IexÿY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h‡š¿i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cÖKvi‡f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3194" y="2271222"/>
            <a:ext cx="900233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cÖwZmviK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`~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iexÿY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hš¿t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Awfj‡ÿ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¨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eo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D‡b¥l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 †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dvKvm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`~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i‡Z¡i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24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jÝ</a:t>
            </a:r>
            <a:r>
              <a:rPr lang="en-US" sz="24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e¨envi</a:t>
            </a:r>
            <a:r>
              <a:rPr lang="en-US" sz="24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</a:t>
            </a:r>
            <a:r>
              <a:rPr lang="en-US" sz="24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nq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8501" y="3036676"/>
            <a:ext cx="356219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b‡fv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R¨vwZl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`~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iexÿY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hš</a:t>
            </a:r>
            <a:r>
              <a:rPr lang="en-US" sz="24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¿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98501" y="3667822"/>
            <a:ext cx="356219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f’-`~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iexÿY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hš</a:t>
            </a:r>
            <a:r>
              <a:rPr lang="en-US" sz="24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¿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98501" y="4366122"/>
            <a:ext cx="356219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M¨vwjjxq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`~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iexÿY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hš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893195" y="5064422"/>
            <a:ext cx="900233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cÖwZdjK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`~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iexÿY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hš¿t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Awfj‡ÿ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¨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AeZj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jÝ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e¨venvi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Kiv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nq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2525" y="5771875"/>
            <a:ext cx="91730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wbDU‡bi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`~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iexÿY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hš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¿ 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nv‡m</a:t>
            </a:r>
            <a:r>
              <a:rPr lang="en-US" sz="2400" dirty="0">
                <a:solidFill>
                  <a:srgbClr val="7030A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©‡</a:t>
            </a:r>
            <a:r>
              <a:rPr lang="en-US" sz="2400" dirty="0" err="1">
                <a:solidFill>
                  <a:srgbClr val="7030A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</a:t>
            </a:r>
            <a:r>
              <a:rPr lang="en-US" sz="2400" dirty="0">
                <a:solidFill>
                  <a:srgbClr val="7030A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`~</a:t>
            </a:r>
            <a:r>
              <a:rPr lang="en-US" sz="2400" dirty="0" err="1">
                <a:solidFill>
                  <a:srgbClr val="7030A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iexÿY</a:t>
            </a:r>
            <a:r>
              <a:rPr lang="en-US" sz="2400" dirty="0">
                <a:solidFill>
                  <a:srgbClr val="7030A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hš</a:t>
            </a:r>
            <a:r>
              <a:rPr lang="en-US" sz="2400" dirty="0">
                <a:solidFill>
                  <a:srgbClr val="7030A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¿ 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†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MÖMixi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`~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iexÿY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hš</a:t>
            </a:r>
            <a:r>
              <a:rPr lang="en-US" sz="24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45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9403" y="893604"/>
                <a:ext cx="10852597" cy="26005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200" u="sng" dirty="0" err="1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Amxg</a:t>
                </a:r>
                <a:r>
                  <a:rPr lang="en-US" sz="3200" u="sng" dirty="0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`~</a:t>
                </a:r>
                <a:r>
                  <a:rPr lang="en-US" sz="3200" u="sng" dirty="0" err="1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</a:t>
                </a:r>
                <a:r>
                  <a:rPr lang="en-US" sz="3200" u="sng" dirty="0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¡ </a:t>
                </a:r>
                <a:r>
                  <a:rPr lang="en-US" sz="3200" u="sng" dirty="0" err="1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</a:t>
                </a:r>
                <a:r>
                  <a:rPr lang="en-US" sz="3200" u="sng" dirty="0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¯^</a:t>
                </a:r>
                <a:r>
                  <a:rPr lang="en-US" sz="3200" u="sng" dirty="0" err="1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vfvweK</a:t>
                </a:r>
                <a:r>
                  <a:rPr lang="en-US" sz="3200" u="sng" dirty="0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`</a:t>
                </a:r>
                <a:r>
                  <a:rPr lang="en-US" sz="3200" u="sng" dirty="0" err="1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k©b</a:t>
                </a:r>
                <a:r>
                  <a:rPr lang="en-US" sz="3200" u="sng" dirty="0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†</a:t>
                </a:r>
                <a:r>
                  <a:rPr lang="en-US" sz="3200" u="sng" dirty="0" err="1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dvKvwms</a:t>
                </a:r>
                <a:r>
                  <a:rPr lang="en-US" sz="3200" u="sng" dirty="0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sng" dirty="0" err="1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</a:t>
                </a:r>
                <a:r>
                  <a:rPr lang="en-US" sz="3200" u="sng" dirty="0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†</a:t>
                </a:r>
                <a:r>
                  <a:rPr lang="en-US" sz="3200" u="sng" dirty="0" err="1">
                    <a:solidFill>
                      <a:srgbClr val="7030A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ÿ‡Ît</a:t>
                </a:r>
                <a:endParaRPr lang="en-US" sz="2000" u="sng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effectLst/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weea©Yt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fo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3200" baseline="-25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b‡ji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ˆ`N©¨t 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 baseline="-25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endParaRPr lang="en-US" sz="2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3200" dirty="0" smtClean="0">
                  <a:effectLst/>
                  <a:latin typeface="SutonnyMJ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03" y="893604"/>
                <a:ext cx="10852597" cy="26005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9404" y="3919191"/>
                <a:ext cx="10852596" cy="22742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¯</a:t>
                </a:r>
                <a:r>
                  <a:rPr lang="en-US" sz="3600" dirty="0" err="1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úó</a:t>
                </a:r>
                <a:r>
                  <a:rPr lang="en-US" sz="3600" dirty="0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`</a:t>
                </a:r>
                <a:r>
                  <a:rPr lang="en-US" sz="3600" dirty="0" err="1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k©b</a:t>
                </a:r>
                <a:r>
                  <a:rPr lang="en-US" sz="3600" dirty="0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†</a:t>
                </a:r>
                <a:r>
                  <a:rPr lang="en-US" sz="3600" dirty="0" err="1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dvKvwms</a:t>
                </a:r>
                <a:r>
                  <a:rPr lang="en-US" sz="3600" dirty="0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</a:t>
                </a:r>
                <a:r>
                  <a:rPr lang="en-US" sz="3600" dirty="0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wbKU</a:t>
                </a:r>
                <a:r>
                  <a:rPr lang="en-US" sz="3600" dirty="0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†</a:t>
                </a:r>
                <a:r>
                  <a:rPr lang="en-US" sz="3600" dirty="0" err="1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dvKvwms</a:t>
                </a:r>
                <a:r>
                  <a:rPr lang="en-US" sz="3600" dirty="0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</a:t>
                </a:r>
                <a:r>
                  <a:rPr lang="en-US" sz="3600" dirty="0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†</a:t>
                </a:r>
                <a:r>
                  <a:rPr lang="en-US" sz="3600" dirty="0" err="1">
                    <a:solidFill>
                      <a:srgbClr val="C00000"/>
                    </a:solidFill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ÿ‡Ît</a:t>
                </a:r>
                <a:endParaRPr lang="en-US" sz="2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weea©Yt</a:t>
                </a:r>
                <a:r>
                  <a:rPr lang="en-US" sz="3600" dirty="0"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fo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3600" baseline="-25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b‡ji</a:t>
                </a:r>
                <a:r>
                  <a:rPr lang="en-US" sz="3600" dirty="0">
                    <a:latin typeface="SutonnyMJ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ˆ`N©¨t 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36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3600" baseline="-25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sz="3600" baseline="-25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04" y="3919191"/>
                <a:ext cx="10852596" cy="22742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374939" y="96327"/>
            <a:ext cx="398859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b‡fv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R¨vwZl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`~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iexÿY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hš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800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5421" y="812419"/>
            <a:ext cx="404670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61396"/>
            <a:ext cx="12192000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বীক্ষণ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উড়ন্ত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বীক্ষণ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বিম্ব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অবতল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হস্তরেখা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বিশারদগণ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39491" y="122312"/>
            <a:ext cx="162256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</a:rPr>
              <a:t>m„Rbkxj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cÖkœ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51722" y="870819"/>
                <a:ext cx="10840278" cy="270843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180975" marR="0" indent="-180975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  </a:t>
                </a:r>
                <a:r>
                  <a:rPr lang="en-US" sz="2000" dirty="0" err="1" smtClean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Lyjbv</a:t>
                </a:r>
                <a:r>
                  <a:rPr lang="en-US" sz="2000" dirty="0" smtClean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†</a:t>
                </a:r>
                <a:r>
                  <a:rPr lang="en-US" sz="2000" dirty="0" err="1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gwW‡Kj</a:t>
                </a:r>
                <a:r>
                  <a:rPr lang="en-US" sz="2000" dirty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K‡jR</a:t>
                </a:r>
                <a:r>
                  <a:rPr lang="en-US" sz="2000" dirty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nvmcvZv‡j</a:t>
                </a:r>
                <a:r>
                  <a:rPr lang="en-US" sz="2000" dirty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e¨eüZ</a:t>
                </a:r>
                <a:r>
                  <a:rPr lang="en-US" sz="2000" dirty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GKwU</a:t>
                </a:r>
                <a:r>
                  <a:rPr lang="en-US" sz="2000" dirty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AYyexÿY</a:t>
                </a:r>
                <a:r>
                  <a:rPr lang="en-US" sz="2000" dirty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h‡š¿i</a:t>
                </a:r>
                <a:r>
                  <a:rPr lang="en-US" sz="2000" dirty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Awfjÿ</a:t>
                </a:r>
                <a:r>
                  <a:rPr lang="en-US" sz="2000" dirty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¨ I </a:t>
                </a:r>
                <a:r>
                  <a:rPr lang="en-US" sz="2000" dirty="0" err="1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Awf‡b‡Îi</a:t>
                </a:r>
                <a:r>
                  <a:rPr lang="en-US" sz="2000" dirty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‡</a:t>
                </a:r>
                <a:r>
                  <a:rPr lang="en-US" sz="2000" dirty="0" err="1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dvKvm</a:t>
                </a:r>
                <a:r>
                  <a:rPr lang="en-US" sz="2000" dirty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`</a:t>
                </a:r>
                <a:r>
                  <a:rPr lang="en-US" sz="2000" dirty="0" err="1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yiZ</a:t>
                </a:r>
                <a:r>
                  <a:rPr lang="en-US" sz="2000" dirty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¡ </a:t>
                </a:r>
                <a:r>
                  <a:rPr lang="en-US" sz="2000" dirty="0" err="1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h_v</a:t>
                </a:r>
                <a:r>
                  <a:rPr lang="en-US" sz="2000" dirty="0"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µ‡g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cm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I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cm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|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Zv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‡`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i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ga¨eZx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© `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yiZ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¡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|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 ˆ`‡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N¨i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GKwU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e¯‘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Awfjÿ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¨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n‡Z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`~‡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i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¯’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vcb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Kiv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nj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|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97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(K)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AYyexÿY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hš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¿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Kv‡K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e‡j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?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97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(L)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AvKv‡k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DošÍ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D‡ovRvnvR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†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QvU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g‡b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nq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†Kb-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exÿY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†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Kv‡Yi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Av‡jv‡K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eywS‡q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`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vI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97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(M)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DÏxc‡K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DwjøwLZ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h‡š¿i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weea©b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wbY©q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Ki |							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  </a:t>
                </a:r>
                <a:r>
                  <a:rPr lang="en-US" sz="2000" dirty="0" smtClean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(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N)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Awfjÿ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¨ I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Awf‡b‡Îi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g‡a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¨ †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KvbwUi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weea©b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†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ewk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? </a:t>
                </a:r>
                <a:r>
                  <a:rPr lang="en-US" sz="2000" dirty="0" err="1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we‡kølY</a:t>
                </a:r>
                <a:r>
                  <a:rPr lang="en-US" sz="2000" dirty="0">
                    <a:effectLst/>
                    <a:latin typeface="SutonnyMJ" pitchFamily="2" charset="0"/>
                    <a:ea typeface="Times New Roman" panose="02020603050405020304" pitchFamily="18" charset="0"/>
                    <a:cs typeface="SutonnyMJ" pitchFamily="2" charset="0"/>
                  </a:rPr>
                  <a:t> Ki |	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22" y="870819"/>
                <a:ext cx="10840278" cy="2708434"/>
              </a:xfrm>
              <a:prstGeom prst="rect">
                <a:avLst/>
              </a:prstGeom>
              <a:blipFill rotWithShape="0">
                <a:blip r:embed="rId2"/>
                <a:stretch>
                  <a:fillRect b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441912" y="3804540"/>
            <a:ext cx="10750088" cy="26161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83464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b‡fv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`~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iexÿY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h‡š¿i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Awfjÿ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Awf‡b‡Îi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dvKvm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iZ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µ‡g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200cm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 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|</a:t>
            </a:r>
          </a:p>
          <a:p>
            <a:pPr marL="365760" lvl="0" indent="-283464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K. †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Uwj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‡¯‹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vc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Kv‡K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e‡j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?</a:t>
            </a:r>
          </a:p>
          <a:p>
            <a:pPr marL="365760" lvl="0" indent="-283464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L.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gnvk~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ন্যে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b‡fvPvixiv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AvKvk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wK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iKg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†`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L‡e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?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ব্যাখ্যা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Ki|</a:t>
            </a:r>
          </a:p>
          <a:p>
            <a:pPr marL="365760" lvl="0" indent="-283464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M.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wbKU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†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dvKvwms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†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ÿ‡Î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hš¿wUi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b‡ji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ˆ`N©¨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wbY©q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Ki|</a:t>
            </a:r>
          </a:p>
          <a:p>
            <a:pPr marL="365760" lvl="0" indent="-283464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N.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hLb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GKwU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e¯‘‡K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Amx‡g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I ¯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úó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`k©‡bi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wbKUZg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`~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i‡Z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¡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ivLv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nq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ZLb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†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Kvb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‡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ÿ‡Î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DÏxc‡Ki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hš¿wUi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weea©b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†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ewk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nq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Zv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MvwYwZKfv‡e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we‡kølY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Times New Roman" panose="02020603050405020304" pitchFamily="18" charset="0"/>
              </a:rPr>
              <a:t> Ki|</a:t>
            </a:r>
            <a:endParaRPr lang="en-US" sz="2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28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890" y="1791984"/>
            <a:ext cx="9929611" cy="36009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</a:rPr>
              <a:t>bxj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</a:rPr>
              <a:t>is </a:t>
            </a:r>
            <a:r>
              <a:rPr lang="en-US" sz="2400" dirty="0" err="1">
                <a:latin typeface="SutonnyMJ" pitchFamily="2" charset="0"/>
              </a:rPr>
              <a:t>Gi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Kv‡Pi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ga¨w</a:t>
            </a:r>
            <a:r>
              <a:rPr lang="en-US" sz="2400" dirty="0">
                <a:latin typeface="SutonnyMJ" pitchFamily="2" charset="0"/>
              </a:rPr>
              <a:t>`‡q </a:t>
            </a:r>
            <a:r>
              <a:rPr lang="en-US" sz="2400" dirty="0" err="1">
                <a:latin typeface="SutonnyMJ" pitchFamily="2" charset="0"/>
              </a:rPr>
              <a:t>ZvKv‡j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jvj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dzj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</a:rPr>
              <a:t>‡</a:t>
            </a:r>
            <a:r>
              <a:rPr lang="en-US" sz="2400" dirty="0" err="1" smtClean="0">
                <a:latin typeface="SutonnyMJ" pitchFamily="2" charset="0"/>
              </a:rPr>
              <a:t>Kgb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</a:rPr>
              <a:t>†`</a:t>
            </a:r>
            <a:r>
              <a:rPr lang="en-US" sz="2400" dirty="0" err="1">
                <a:latin typeface="SutonnyMJ" pitchFamily="2" charset="0"/>
              </a:rPr>
              <a:t>Lv‡e</a:t>
            </a:r>
            <a:r>
              <a:rPr lang="en-US" sz="2400" dirty="0">
                <a:latin typeface="SutonnyMJ" pitchFamily="2" charset="0"/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</a:rPr>
              <a:t>c~wY©gv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iv‡Z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AvKvk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Kv‡jv</a:t>
            </a:r>
            <a:r>
              <a:rPr lang="en-US" sz="2400" dirty="0" smtClean="0">
                <a:latin typeface="SutonnyMJ" pitchFamily="2" charset="0"/>
              </a:rPr>
              <a:t> †`</a:t>
            </a:r>
            <a:r>
              <a:rPr lang="en-US" sz="2400" dirty="0" err="1" smtClean="0">
                <a:latin typeface="SutonnyMJ" pitchFamily="2" charset="0"/>
              </a:rPr>
              <a:t>Lvq</a:t>
            </a:r>
            <a:r>
              <a:rPr lang="en-US" sz="2400" dirty="0" smtClean="0">
                <a:latin typeface="SutonnyMJ" pitchFamily="2" charset="0"/>
              </a:rPr>
              <a:t> †Kb?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</a:rPr>
              <a:t>cÖwZdjK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</a:rPr>
              <a:t>`~</a:t>
            </a:r>
            <a:r>
              <a:rPr lang="en-US" sz="2400" dirty="0" err="1">
                <a:latin typeface="SutonnyMJ" pitchFamily="2" charset="0"/>
              </a:rPr>
              <a:t>iexÿY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h‡š</a:t>
            </a:r>
            <a:r>
              <a:rPr lang="en-US" sz="2400" dirty="0">
                <a:latin typeface="SutonnyMJ" pitchFamily="2" charset="0"/>
              </a:rPr>
              <a:t>¿ </a:t>
            </a:r>
            <a:r>
              <a:rPr lang="en-US" sz="2400" dirty="0" err="1">
                <a:latin typeface="SutonnyMJ" pitchFamily="2" charset="0"/>
              </a:rPr>
              <a:t>cÖwZwe</a:t>
            </a:r>
            <a:r>
              <a:rPr lang="en-US" sz="2400" dirty="0">
                <a:latin typeface="SutonnyMJ" pitchFamily="2" charset="0"/>
              </a:rPr>
              <a:t>¤^ †</a:t>
            </a:r>
            <a:r>
              <a:rPr lang="en-US" sz="2400" dirty="0" err="1">
                <a:latin typeface="SutonnyMJ" pitchFamily="2" charset="0"/>
              </a:rPr>
              <a:t>ewk</a:t>
            </a:r>
            <a:r>
              <a:rPr lang="en-US" sz="2400" dirty="0">
                <a:latin typeface="SutonnyMJ" pitchFamily="2" charset="0"/>
              </a:rPr>
              <a:t> D¾j </a:t>
            </a:r>
            <a:r>
              <a:rPr lang="en-US" sz="2400" dirty="0" err="1">
                <a:latin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</a:rPr>
              <a:t> †Kb?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SutonnyMJ" pitchFamily="2" charset="0"/>
              </a:rPr>
              <a:t>‡</a:t>
            </a:r>
            <a:r>
              <a:rPr lang="en-US" sz="2400" dirty="0" err="1">
                <a:latin typeface="SutonnyMJ" pitchFamily="2" charset="0"/>
              </a:rPr>
              <a:t>jÝ</a:t>
            </a:r>
            <a:r>
              <a:rPr lang="en-US" sz="2400" dirty="0">
                <a:latin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</a:rPr>
              <a:t>wcÖR‡gi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g‡a</a:t>
            </a:r>
            <a:r>
              <a:rPr lang="en-US" sz="2400" dirty="0">
                <a:latin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</a:rPr>
              <a:t>Av‡jvi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cÖwZmi‡Yi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Zzjbv</a:t>
            </a:r>
            <a:r>
              <a:rPr lang="en-US" sz="2400" dirty="0">
                <a:latin typeface="SutonnyMJ" pitchFamily="2" charset="0"/>
              </a:rPr>
              <a:t> Ki|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>
                <a:latin typeface="SutonnyMJ" pitchFamily="2" charset="0"/>
              </a:rPr>
              <a:t>AvcvZb</a:t>
            </a:r>
            <a:r>
              <a:rPr lang="en-US" sz="2400" dirty="0">
                <a:latin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</a:rPr>
              <a:t>Kv‡bi</a:t>
            </a:r>
            <a:r>
              <a:rPr lang="en-US" sz="2400" dirty="0">
                <a:latin typeface="SutonnyMJ" pitchFamily="2" charset="0"/>
              </a:rPr>
              <a:t> mv‡_ </a:t>
            </a:r>
            <a:r>
              <a:rPr lang="en-US" sz="2400" dirty="0" err="1">
                <a:latin typeface="SutonnyMJ" pitchFamily="2" charset="0"/>
              </a:rPr>
              <a:t>weP¨ywZ</a:t>
            </a:r>
            <a:r>
              <a:rPr lang="en-US" sz="2400" dirty="0">
                <a:latin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</a:rPr>
              <a:t>KvY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Kxfv‡e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cwiewZ©Z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</a:rPr>
              <a:t>- </a:t>
            </a:r>
            <a:r>
              <a:rPr lang="en-US" sz="2400" dirty="0" err="1">
                <a:latin typeface="SutonnyMJ" pitchFamily="2" charset="0"/>
              </a:rPr>
              <a:t>e¨vL¨v</a:t>
            </a:r>
            <a:r>
              <a:rPr lang="en-US" sz="2400" dirty="0">
                <a:latin typeface="SutonnyMJ" pitchFamily="2" charset="0"/>
              </a:rPr>
              <a:t> Ki|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>
                <a:latin typeface="SutonnyMJ" pitchFamily="2" charset="0"/>
              </a:rPr>
              <a:t>Av‡jvi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we”Qzi‡Y</a:t>
            </a:r>
            <a:r>
              <a:rPr lang="en-US" sz="2400" dirty="0">
                <a:latin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</a:rPr>
              <a:t>e¸bx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e‡Y©i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weP¨ywZ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me‡P‡q</a:t>
            </a:r>
            <a:r>
              <a:rPr lang="en-US" sz="2400" dirty="0">
                <a:latin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</a:rPr>
              <a:t>ewk</a:t>
            </a:r>
            <a:r>
              <a:rPr lang="en-US" sz="2400" dirty="0">
                <a:latin typeface="SutonnyMJ" pitchFamily="2" charset="0"/>
              </a:rPr>
              <a:t>- </a:t>
            </a:r>
            <a:r>
              <a:rPr lang="en-US" sz="2400" dirty="0" err="1">
                <a:latin typeface="SutonnyMJ" pitchFamily="2" charset="0"/>
              </a:rPr>
              <a:t>e¨vL¨v</a:t>
            </a:r>
            <a:r>
              <a:rPr lang="en-US" sz="2400" dirty="0">
                <a:latin typeface="SutonnyMJ" pitchFamily="2" charset="0"/>
              </a:rPr>
              <a:t> Ki| </a:t>
            </a:r>
            <a:endParaRPr lang="en-US" sz="2400" dirty="0" smtClean="0">
              <a:latin typeface="SutonnyMJ" pitchFamily="2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পরিষ্কার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আকাশ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নীল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দেখায়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কেন</a:t>
            </a:r>
            <a:r>
              <a:rPr lang="en-US" dirty="0" smtClean="0">
                <a:latin typeface="SutonnyMJ" pitchFamily="2" charset="0"/>
              </a:rPr>
              <a:t>- </a:t>
            </a:r>
            <a:r>
              <a:rPr lang="en-US" dirty="0" err="1" smtClean="0">
                <a:latin typeface="SutonnyMJ" pitchFamily="2" charset="0"/>
              </a:rPr>
              <a:t>ব্যাখ্যা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কর</a:t>
            </a:r>
            <a:r>
              <a:rPr lang="en-US" dirty="0" smtClean="0">
                <a:latin typeface="SutonnyMJ" pitchFamily="2" charset="0"/>
              </a:rPr>
              <a:t>।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রিফ্লেক্টিং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প্রতিফলকের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সুবিধা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কী</a:t>
            </a:r>
            <a:r>
              <a:rPr lang="en-US" dirty="0" smtClean="0">
                <a:latin typeface="SutonnyMJ" pitchFamily="2" charset="0"/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 smtClean="0">
                <a:latin typeface="SutonnyMJ" pitchFamily="2" charset="0"/>
              </a:rPr>
              <a:t>অভিলক্ষ্য</a:t>
            </a:r>
            <a:r>
              <a:rPr lang="en-US" dirty="0" smtClean="0">
                <a:latin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</a:rPr>
              <a:t>অভিনেত্র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দ্বারা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গঠিত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প্রতিবিম্বের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</a:rPr>
              <a:t>‰</a:t>
            </a:r>
            <a:r>
              <a:rPr lang="en-US" sz="2400" dirty="0" err="1" smtClean="0">
                <a:latin typeface="SutonnyMJ" pitchFamily="2" charset="0"/>
              </a:rPr>
              <a:t>ewkó</a:t>
            </a:r>
            <a:r>
              <a:rPr lang="en-US" sz="2400" dirty="0" smtClean="0">
                <a:latin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</a:rPr>
              <a:t>wjL</a:t>
            </a:r>
            <a:r>
              <a:rPr lang="en-US" sz="2400" dirty="0" smtClean="0">
                <a:latin typeface="SutonnyMJ" pitchFamily="2" charset="0"/>
              </a:rPr>
              <a:t>|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</a:rPr>
              <a:t>GKwU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AeZj</a:t>
            </a:r>
            <a:r>
              <a:rPr lang="en-US" sz="2400" dirty="0" smtClean="0">
                <a:latin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</a:rPr>
              <a:t>jÝ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ev¯Íe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cÖwZwe</a:t>
            </a:r>
            <a:r>
              <a:rPr lang="en-US" sz="2400" dirty="0" smtClean="0">
                <a:latin typeface="SutonnyMJ" pitchFamily="2" charset="0"/>
              </a:rPr>
              <a:t>¤^ </a:t>
            </a:r>
            <a:r>
              <a:rPr lang="en-US" sz="2400" dirty="0" err="1" smtClean="0">
                <a:latin typeface="SutonnyMJ" pitchFamily="2" charset="0"/>
              </a:rPr>
              <a:t>MVb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Ki‡Z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cv‡i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wKbv</a:t>
            </a:r>
            <a:r>
              <a:rPr lang="en-US" sz="2400" dirty="0" smtClean="0">
                <a:latin typeface="SutonnyMJ" pitchFamily="2" charset="0"/>
              </a:rPr>
              <a:t>- </a:t>
            </a:r>
            <a:r>
              <a:rPr lang="en-US" sz="2400" dirty="0" err="1" smtClean="0">
                <a:latin typeface="SutonnyMJ" pitchFamily="2" charset="0"/>
              </a:rPr>
              <a:t>e¨vL¨v</a:t>
            </a:r>
            <a:r>
              <a:rPr lang="en-US" sz="2400" dirty="0" smtClean="0">
                <a:latin typeface="SutonnyMJ" pitchFamily="2" charset="0"/>
              </a:rPr>
              <a:t> Ki| 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0716" y="398104"/>
            <a:ext cx="3366627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অনুধাবনমূলক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60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128226"/>
            <a:ext cx="10820400" cy="32932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K¨v›Ub‡g›U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K‡j‡Ri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c`v_©we`¨v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j¨ve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AZ¨šÍ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mg„×|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ch©vß</a:t>
            </a:r>
            <a:r>
              <a:rPr lang="en-US" sz="2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ˆ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eÁvwbK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hš¿cvwZ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GLv‡b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i‡q‡Q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| †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mŠif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c`v_©we`¨v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j¨v‡e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KvR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Kivi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mgq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GKwU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SutonnyMJ" pitchFamily="2" charset="0"/>
              </a:rPr>
              <a:t>b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‡fv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`~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iexÿY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hš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¿ †`L‡Z †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cj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|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hš¿wUi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Mv‡q</a:t>
            </a:r>
            <a:r>
              <a:rPr lang="en-US" sz="2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jLv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i‡q‡Q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Awfj‡ÿ¨i</a:t>
            </a:r>
            <a:r>
              <a:rPr lang="en-US" sz="2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dvKvm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`~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iZ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¡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60.5cm</a:t>
            </a:r>
            <a:endParaRPr lang="en-US" sz="2600" dirty="0" smtClean="0">
              <a:solidFill>
                <a:srgbClr val="002060"/>
              </a:solidFill>
              <a:latin typeface="SutonnyMJ" pitchFamily="2" charset="0"/>
            </a:endParaRPr>
          </a:p>
          <a:p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K.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Av‡jvK</a:t>
            </a:r>
            <a:r>
              <a:rPr lang="en-US" sz="2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†K›`ª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Kv‡K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e‡j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?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L. †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Kvb</a:t>
            </a:r>
            <a:r>
              <a:rPr lang="en-US" sz="2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j‡Ýi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·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gZv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GK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WvqvÞvi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ej‡Z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Kx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eySvq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?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M.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DÏxc‡Ki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hš¿wUi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Awf‡b‡Îi</a:t>
            </a:r>
            <a:r>
              <a:rPr lang="en-US" sz="2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dvKvm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`~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iZ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¡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6.5cm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n‡j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wbKU</a:t>
            </a:r>
            <a:r>
              <a:rPr lang="en-US" sz="2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dvKvwms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G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hš¿wUi</a:t>
            </a:r>
            <a:r>
              <a:rPr lang="en-US" sz="2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ˆ`N©¨ KZ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n‡e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?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N. †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mŠi‡fi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¯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úó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`k©‡bi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wbKUZg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`~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iZ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¡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25cm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n‡j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†m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DÏxc‡Ki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D‡jøwLZ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hš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¿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Øviv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KZ ¸b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weewa©Z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cÖwZwe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¤^ †`L‡Z </a:t>
            </a:r>
            <a:r>
              <a:rPr lang="en-US" sz="2600" dirty="0" err="1" smtClean="0">
                <a:solidFill>
                  <a:srgbClr val="002060"/>
                </a:solidFill>
                <a:latin typeface="SutonnyMJ" pitchFamily="2" charset="0"/>
              </a:rPr>
              <a:t>cv‡e</a:t>
            </a:r>
            <a:r>
              <a:rPr lang="en-US" sz="2600" dirty="0" smtClean="0">
                <a:solidFill>
                  <a:srgbClr val="002060"/>
                </a:solidFill>
                <a:latin typeface="SutonnyMJ" pitchFamily="2" charset="0"/>
              </a:rPr>
              <a:t>?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0991" y="622157"/>
            <a:ext cx="2796255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SutonnyMJ" pitchFamily="2" charset="0"/>
              </a:rPr>
              <a:t>m„Rbkxj</a:t>
            </a:r>
            <a:r>
              <a:rPr lang="en-US" sz="40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MJ" pitchFamily="2" charset="0"/>
              </a:rPr>
              <a:t>cÖkœ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55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1981201"/>
            <a:ext cx="934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spc="450" dirty="0" err="1" smtClean="0">
                <a:solidFill>
                  <a:srgbClr val="EA6C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spc="450" dirty="0" smtClean="0">
                <a:solidFill>
                  <a:srgbClr val="EA6C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b="1" spc="450" dirty="0">
              <a:solidFill>
                <a:srgbClr val="EA6C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0757" y="2606084"/>
            <a:ext cx="6521823" cy="30255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57150"/>
                <a:latin typeface="SutonnyMJ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>
                <a:ln w="57150"/>
                <a:latin typeface="SutonnyMJ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n w="57150"/>
                <a:latin typeface="SutonnyMJ" pitchFamily="2" charset="0"/>
                <a:cs typeface="NikoshBAN" panose="02000000000000000000" pitchFamily="2" charset="0"/>
              </a:rPr>
              <a:t>দ্বাদশ</a:t>
            </a:r>
            <a:r>
              <a:rPr lang="en-US" sz="3600" dirty="0">
                <a:ln w="57150"/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n w="57150"/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57150"/>
                <a:latin typeface="SutonnyMJ" pitchFamily="2" charset="0"/>
                <a:cs typeface="NikoshBAN" panose="02000000000000000000" pitchFamily="2" charset="0"/>
              </a:rPr>
              <a:t>বিষয়ঃ পদার্থ বিজ্ঞান</a:t>
            </a:r>
          </a:p>
          <a:p>
            <a:pPr algn="ctr"/>
            <a:r>
              <a:rPr lang="bn-IN" sz="3600" dirty="0">
                <a:ln w="57150"/>
                <a:latin typeface="SutonnyMJ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err="1">
                <a:ln w="57150"/>
                <a:latin typeface="SutonnyMJ" pitchFamily="2" charset="0"/>
                <a:cs typeface="NikoshBAN" panose="02000000000000000000" pitchFamily="2" charset="0"/>
              </a:rPr>
              <a:t>ষষ্ঠ</a:t>
            </a:r>
            <a:r>
              <a:rPr lang="en-US" sz="3600" dirty="0">
                <a:ln w="57150"/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n w="57150"/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n w="57150"/>
                <a:latin typeface="SutonnyMJ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n w="57150"/>
                <a:latin typeface="SutonnyMJ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3600" dirty="0">
                <a:ln w="57150"/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57150"/>
                <a:latin typeface="SutonnyMJ" pitchFamily="2" charset="0"/>
                <a:cs typeface="NikoshBAN" panose="02000000000000000000" pitchFamily="2" charset="0"/>
              </a:rPr>
              <a:t>আলোকবিজ্ঞান</a:t>
            </a:r>
            <a:r>
              <a:rPr lang="bn-IN" sz="3600" dirty="0" smtClean="0">
                <a:ln w="57150"/>
                <a:latin typeface="SutonnyMJ" pitchFamily="2" charset="0"/>
                <a:cs typeface="NikoshBAN" panose="02000000000000000000" pitchFamily="2" charset="0"/>
              </a:rPr>
              <a:t>)</a:t>
            </a:r>
            <a:endParaRPr lang="bn-IN" sz="3600" dirty="0">
              <a:ln w="57150"/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53075" y="1059672"/>
            <a:ext cx="4397189" cy="15464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841629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86200" y="1317812"/>
            <a:ext cx="4961965" cy="860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আজকের পাঠ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3886199" y="2770095"/>
            <a:ext cx="5096435" cy="270285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endParaRPr lang="en-US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71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-1612i3\Desktop\Reza\dg_DD1144_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3195" y="597264"/>
            <a:ext cx="3316767" cy="1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5103873" y="3638550"/>
            <a:ext cx="2285999" cy="1905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5103873" y="1465943"/>
            <a:ext cx="2286000" cy="206853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5103874" y="5689600"/>
            <a:ext cx="2286000" cy="27305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62" y="2838449"/>
            <a:ext cx="28575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63" y="4533900"/>
            <a:ext cx="2476500" cy="1847850"/>
          </a:xfrm>
          <a:prstGeom prst="rect">
            <a:avLst/>
          </a:prstGeom>
        </p:spPr>
      </p:pic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8374743" y="1262743"/>
            <a:ext cx="812800" cy="143691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elp 17">
            <a:hlinkClick r:id="" action="ppaction://noaction" highlightClick="1"/>
          </p:cNvPr>
          <p:cNvSpPr/>
          <p:nvPr/>
        </p:nvSpPr>
        <p:spPr>
          <a:xfrm>
            <a:off x="8374743" y="2905578"/>
            <a:ext cx="812800" cy="143691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elp 18">
            <a:hlinkClick r:id="" action="ppaction://noaction" highlightClick="1"/>
          </p:cNvPr>
          <p:cNvSpPr/>
          <p:nvPr/>
        </p:nvSpPr>
        <p:spPr>
          <a:xfrm>
            <a:off x="8374743" y="4548414"/>
            <a:ext cx="812800" cy="143691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3392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4066" y="779489"/>
            <a:ext cx="8904157" cy="1558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এই </a:t>
            </a:r>
            <a:r>
              <a:rPr lang="bn-IN" sz="4000" dirty="0" smtClean="0"/>
              <a:t>পাঠ </a:t>
            </a:r>
            <a:r>
              <a:rPr lang="bn-BD" sz="4000" dirty="0" smtClean="0"/>
              <a:t>শেষে শিক্ষার্থীরা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জানতে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….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3274358" y="2662518"/>
            <a:ext cx="6730253" cy="591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লেন্স কি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27295" y="3429000"/>
            <a:ext cx="6925234" cy="712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প্রকারভেদ ব্যাখ্যা করতে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4359" y="4316506"/>
            <a:ext cx="6985747" cy="739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bn-IN" sz="2800" dirty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গঠিত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বিম্বের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4357" y="5230906"/>
            <a:ext cx="4928349" cy="632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400" dirty="0">
                <a:ln w="57150"/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এর সমীকরন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0745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3"/>
          <p:cNvSpPr/>
          <p:nvPr/>
        </p:nvSpPr>
        <p:spPr>
          <a:xfrm>
            <a:off x="8235956" y="3744535"/>
            <a:ext cx="1456822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6237"/>
                </a:lnTo>
                <a:lnTo>
                  <a:pt x="1456822" y="236237"/>
                </a:lnTo>
                <a:lnTo>
                  <a:pt x="1456822" y="3466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traight Connector 4"/>
          <p:cNvSpPr/>
          <p:nvPr/>
        </p:nvSpPr>
        <p:spPr>
          <a:xfrm>
            <a:off x="8190236" y="3744535"/>
            <a:ext cx="91440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466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traight Connector 5"/>
          <p:cNvSpPr/>
          <p:nvPr/>
        </p:nvSpPr>
        <p:spPr>
          <a:xfrm>
            <a:off x="6779134" y="3744535"/>
            <a:ext cx="1456822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56822" y="0"/>
                </a:moveTo>
                <a:lnTo>
                  <a:pt x="1456822" y="236237"/>
                </a:lnTo>
                <a:lnTo>
                  <a:pt x="0" y="236237"/>
                </a:lnTo>
                <a:lnTo>
                  <a:pt x="0" y="3466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6"/>
          <p:cNvSpPr/>
          <p:nvPr/>
        </p:nvSpPr>
        <p:spPr>
          <a:xfrm>
            <a:off x="6050722" y="2640992"/>
            <a:ext cx="2185234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6237"/>
                </a:lnTo>
                <a:lnTo>
                  <a:pt x="2185234" y="236237"/>
                </a:lnTo>
                <a:lnTo>
                  <a:pt x="2185234" y="34665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7"/>
          <p:cNvSpPr/>
          <p:nvPr/>
        </p:nvSpPr>
        <p:spPr>
          <a:xfrm>
            <a:off x="3865488" y="3744535"/>
            <a:ext cx="1456822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6237"/>
                </a:lnTo>
                <a:lnTo>
                  <a:pt x="1456822" y="236237"/>
                </a:lnTo>
                <a:lnTo>
                  <a:pt x="1456822" y="3466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8"/>
          <p:cNvSpPr/>
          <p:nvPr/>
        </p:nvSpPr>
        <p:spPr>
          <a:xfrm>
            <a:off x="3819768" y="3744535"/>
            <a:ext cx="91440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466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9"/>
          <p:cNvSpPr/>
          <p:nvPr/>
        </p:nvSpPr>
        <p:spPr>
          <a:xfrm>
            <a:off x="2366781" y="3744535"/>
            <a:ext cx="1498707" cy="3120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98707" y="0"/>
                </a:moveTo>
                <a:lnTo>
                  <a:pt x="1498707" y="201654"/>
                </a:lnTo>
                <a:lnTo>
                  <a:pt x="0" y="201654"/>
                </a:lnTo>
                <a:lnTo>
                  <a:pt x="0" y="31207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10"/>
          <p:cNvSpPr/>
          <p:nvPr/>
        </p:nvSpPr>
        <p:spPr>
          <a:xfrm>
            <a:off x="3865488" y="2640992"/>
            <a:ext cx="2185234" cy="3466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85234" y="0"/>
                </a:moveTo>
                <a:lnTo>
                  <a:pt x="2185234" y="236237"/>
                </a:lnTo>
                <a:lnTo>
                  <a:pt x="0" y="236237"/>
                </a:lnTo>
                <a:lnTo>
                  <a:pt x="0" y="34665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ounded Rectangle 9"/>
          <p:cNvSpPr/>
          <p:nvPr/>
        </p:nvSpPr>
        <p:spPr>
          <a:xfrm>
            <a:off x="5454749" y="1884106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5587188" y="2009923"/>
            <a:ext cx="1191945" cy="756885"/>
            <a:chOff x="3775546" y="1628922"/>
            <a:chExt cx="1191945" cy="756885"/>
          </a:xfrm>
        </p:grpSpPr>
        <p:sp>
          <p:nvSpPr>
            <p:cNvPr id="44" name="Rounded Rectangle 43"/>
            <p:cNvSpPr/>
            <p:nvPr/>
          </p:nvSpPr>
          <p:spPr>
            <a:xfrm>
              <a:off x="3775546" y="1628922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13"/>
            <p:cNvSpPr/>
            <p:nvPr/>
          </p:nvSpPr>
          <p:spPr>
            <a:xfrm>
              <a:off x="3797714" y="1651090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লেন্স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269515" y="2987649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3401954" y="3113466"/>
            <a:ext cx="1191945" cy="756885"/>
            <a:chOff x="1590312" y="2732465"/>
            <a:chExt cx="1191945" cy="756885"/>
          </a:xfrm>
        </p:grpSpPr>
        <p:sp>
          <p:nvSpPr>
            <p:cNvPr id="42" name="Rounded Rectangle 41"/>
            <p:cNvSpPr/>
            <p:nvPr/>
          </p:nvSpPr>
          <p:spPr>
            <a:xfrm>
              <a:off x="1590312" y="2732465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16"/>
            <p:cNvSpPr/>
            <p:nvPr/>
          </p:nvSpPr>
          <p:spPr>
            <a:xfrm>
              <a:off x="1612480" y="2754633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উত্তল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770809" y="4056611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1903246" y="4182427"/>
            <a:ext cx="1191945" cy="756885"/>
            <a:chOff x="91604" y="3801426"/>
            <a:chExt cx="1191945" cy="756885"/>
          </a:xfrm>
        </p:grpSpPr>
        <p:sp>
          <p:nvSpPr>
            <p:cNvPr id="40" name="Rounded Rectangle 39"/>
            <p:cNvSpPr/>
            <p:nvPr/>
          </p:nvSpPr>
          <p:spPr>
            <a:xfrm>
              <a:off x="91604" y="3801426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ounded Rectangle 19"/>
            <p:cNvSpPr/>
            <p:nvPr/>
          </p:nvSpPr>
          <p:spPr>
            <a:xfrm>
              <a:off x="113772" y="3823594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দ্বি-উত্তল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269515" y="4091193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/>
          <p:cNvGrpSpPr/>
          <p:nvPr/>
        </p:nvGrpSpPr>
        <p:grpSpPr>
          <a:xfrm>
            <a:off x="3401954" y="4217009"/>
            <a:ext cx="1191945" cy="756885"/>
            <a:chOff x="1590312" y="3836008"/>
            <a:chExt cx="1191945" cy="756885"/>
          </a:xfrm>
        </p:grpSpPr>
        <p:sp>
          <p:nvSpPr>
            <p:cNvPr id="38" name="Rounded Rectangle 37"/>
            <p:cNvSpPr/>
            <p:nvPr/>
          </p:nvSpPr>
          <p:spPr>
            <a:xfrm>
              <a:off x="1590312" y="3836008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ed Rectangle 22"/>
            <p:cNvSpPr/>
            <p:nvPr/>
          </p:nvSpPr>
          <p:spPr>
            <a:xfrm>
              <a:off x="1612480" y="3858176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 smtClean="0">
                  <a:latin typeface="NikoshBAN" pitchFamily="2" charset="0"/>
                  <a:cs typeface="NikoshBAN" pitchFamily="2" charset="0"/>
                </a:rPr>
                <a:t>সমতলোত্তল</a:t>
              </a:r>
              <a:endParaRPr lang="en-US" sz="1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726338" y="4091193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 18"/>
          <p:cNvGrpSpPr/>
          <p:nvPr/>
        </p:nvGrpSpPr>
        <p:grpSpPr>
          <a:xfrm>
            <a:off x="4858776" y="4217009"/>
            <a:ext cx="1191945" cy="756885"/>
            <a:chOff x="3047134" y="3836008"/>
            <a:chExt cx="1191945" cy="756885"/>
          </a:xfrm>
        </p:grpSpPr>
        <p:sp>
          <p:nvSpPr>
            <p:cNvPr id="36" name="Rounded Rectangle 35"/>
            <p:cNvSpPr/>
            <p:nvPr/>
          </p:nvSpPr>
          <p:spPr>
            <a:xfrm>
              <a:off x="3047134" y="3836008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ed Rectangle 25"/>
            <p:cNvSpPr/>
            <p:nvPr/>
          </p:nvSpPr>
          <p:spPr>
            <a:xfrm>
              <a:off x="3069302" y="3858176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 smtClean="0">
                  <a:latin typeface="NikoshBAN" pitchFamily="2" charset="0"/>
                  <a:cs typeface="NikoshBAN" pitchFamily="2" charset="0"/>
                </a:rPr>
                <a:t>অবতলোত্তল</a:t>
              </a:r>
              <a:endParaRPr lang="en-US" sz="1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639983" y="2987649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/>
          <p:nvPr/>
        </p:nvGrpSpPr>
        <p:grpSpPr>
          <a:xfrm>
            <a:off x="7772422" y="3113466"/>
            <a:ext cx="1191945" cy="756885"/>
            <a:chOff x="5960780" y="2732465"/>
            <a:chExt cx="1191945" cy="756885"/>
          </a:xfrm>
        </p:grpSpPr>
        <p:sp>
          <p:nvSpPr>
            <p:cNvPr id="34" name="Rounded Rectangle 33"/>
            <p:cNvSpPr/>
            <p:nvPr/>
          </p:nvSpPr>
          <p:spPr>
            <a:xfrm>
              <a:off x="5960780" y="2732465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ed Rectangle 28"/>
            <p:cNvSpPr/>
            <p:nvPr/>
          </p:nvSpPr>
          <p:spPr>
            <a:xfrm>
              <a:off x="5982948" y="2754633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itchFamily="2" charset="0"/>
                  <a:cs typeface="NikoshBAN" pitchFamily="2" charset="0"/>
                </a:rPr>
                <a:t>অবতল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183161" y="4091193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6315599" y="4217009"/>
            <a:ext cx="1191945" cy="756885"/>
            <a:chOff x="4503957" y="3836008"/>
            <a:chExt cx="1191945" cy="756885"/>
          </a:xfrm>
        </p:grpSpPr>
        <p:sp>
          <p:nvSpPr>
            <p:cNvPr id="32" name="Rounded Rectangle 31"/>
            <p:cNvSpPr/>
            <p:nvPr/>
          </p:nvSpPr>
          <p:spPr>
            <a:xfrm>
              <a:off x="4503957" y="3836008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31"/>
            <p:cNvSpPr/>
            <p:nvPr/>
          </p:nvSpPr>
          <p:spPr>
            <a:xfrm>
              <a:off x="4526125" y="3858176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NikoshBAN" pitchFamily="2" charset="0"/>
                  <a:cs typeface="NikoshBAN" pitchFamily="2" charset="0"/>
                </a:rPr>
                <a:t>দ্বি-অবতল</a:t>
              </a: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7639983" y="4091193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 24"/>
          <p:cNvGrpSpPr/>
          <p:nvPr/>
        </p:nvGrpSpPr>
        <p:grpSpPr>
          <a:xfrm>
            <a:off x="7772422" y="4217009"/>
            <a:ext cx="1191945" cy="756885"/>
            <a:chOff x="5960780" y="3836008"/>
            <a:chExt cx="1191945" cy="756885"/>
          </a:xfrm>
        </p:grpSpPr>
        <p:sp>
          <p:nvSpPr>
            <p:cNvPr id="30" name="Rounded Rectangle 29"/>
            <p:cNvSpPr/>
            <p:nvPr/>
          </p:nvSpPr>
          <p:spPr>
            <a:xfrm>
              <a:off x="5960780" y="3836008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34"/>
            <p:cNvSpPr/>
            <p:nvPr/>
          </p:nvSpPr>
          <p:spPr>
            <a:xfrm>
              <a:off x="5982948" y="3858176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 smtClean="0">
                  <a:latin typeface="NikoshBAN" pitchFamily="2" charset="0"/>
                  <a:cs typeface="NikoshBAN" pitchFamily="2" charset="0"/>
                </a:rPr>
                <a:t>সমতলাবতল</a:t>
              </a:r>
              <a:endParaRPr lang="en-US" sz="1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096806" y="4091193"/>
            <a:ext cx="1191945" cy="75688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Group 26"/>
          <p:cNvGrpSpPr/>
          <p:nvPr/>
        </p:nvGrpSpPr>
        <p:grpSpPr>
          <a:xfrm>
            <a:off x="9229245" y="4217009"/>
            <a:ext cx="1191945" cy="756885"/>
            <a:chOff x="7417603" y="3836008"/>
            <a:chExt cx="1191945" cy="756885"/>
          </a:xfrm>
        </p:grpSpPr>
        <p:sp>
          <p:nvSpPr>
            <p:cNvPr id="28" name="Rounded Rectangle 27"/>
            <p:cNvSpPr/>
            <p:nvPr/>
          </p:nvSpPr>
          <p:spPr>
            <a:xfrm>
              <a:off x="7417603" y="3836008"/>
              <a:ext cx="1191945" cy="7568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37"/>
            <p:cNvSpPr/>
            <p:nvPr/>
          </p:nvSpPr>
          <p:spPr>
            <a:xfrm>
              <a:off x="7439771" y="3858176"/>
              <a:ext cx="1147609" cy="712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NikoshBAN" pitchFamily="2" charset="0"/>
                  <a:cs typeface="NikoshBAN" pitchFamily="2" charset="0"/>
                </a:rPr>
                <a:t>উত্তলাবতল</a:t>
              </a:r>
              <a:endParaRPr lang="en-US" sz="1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3511462" y="710996"/>
            <a:ext cx="4309193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err="1" smtClean="0"/>
              <a:t>লেন্সের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প্রকারভেদ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290810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-1612i3\Desktop\Reza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905794"/>
            <a:ext cx="1295400" cy="22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-1612i3\Desktop\Reza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635971"/>
            <a:ext cx="1600200" cy="24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2171700" y="548398"/>
            <a:ext cx="2438400" cy="2667000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2171700" y="3585025"/>
            <a:ext cx="2438400" cy="2667000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610100" y="1767598"/>
            <a:ext cx="533400" cy="304800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4"/>
          <p:cNvSpPr txBox="1"/>
          <p:nvPr/>
        </p:nvSpPr>
        <p:spPr>
          <a:xfrm>
            <a:off x="5295900" y="1157998"/>
            <a:ext cx="472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অবতল লেন্স বা অপসারী লেন্সঃ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লেন্স এর মধ্যভাগ সরু এবং প্রান্তভাগ  পুরু তাকে অবতল লেন্স বলে।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610100" y="4866209"/>
            <a:ext cx="533400" cy="304800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10"/>
          <p:cNvSpPr txBox="1"/>
          <p:nvPr/>
        </p:nvSpPr>
        <p:spPr>
          <a:xfrm>
            <a:off x="5295900" y="4237047"/>
            <a:ext cx="472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 লেন্স বা অভীসারী লেন্সঃ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লেন্স এর মধ্যভাগ পুরু এবং প্রান্তভাগ  সরু তাকে উত্তল লেন্স বলে।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99256" y="347731"/>
            <a:ext cx="8187049" cy="12729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ন্স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মধ্যে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/>
          </a:p>
        </p:txBody>
      </p:sp>
      <p:pic>
        <p:nvPicPr>
          <p:cNvPr id="4097" name="Picture 1" descr="C:\Users\User\Desktop\Lense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222" y="1543986"/>
            <a:ext cx="9893508" cy="458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4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885</TotalTime>
  <Words>909</Words>
  <Application>Microsoft Office PowerPoint</Application>
  <PresentationFormat>Widescreen</PresentationFormat>
  <Paragraphs>112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Calibri</vt:lpstr>
      <vt:lpstr>Cambria Math</vt:lpstr>
      <vt:lpstr>Gill Sans MT</vt:lpstr>
      <vt:lpstr>NikoshBAN</vt:lpstr>
      <vt:lpstr>SutonnyMJ</vt:lpstr>
      <vt:lpstr>Times New Roman</vt:lpstr>
      <vt:lpstr>Verdana</vt:lpstr>
      <vt:lpstr>Vrinda</vt:lpstr>
      <vt:lpstr>Wingdings</vt:lpstr>
      <vt:lpstr>Wingdings 2</vt:lpstr>
      <vt:lpstr>Solstice</vt:lpstr>
      <vt:lpstr>Equation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cstt</dc:creator>
  <cp:lastModifiedBy>R</cp:lastModifiedBy>
  <cp:revision>155</cp:revision>
  <dcterms:created xsi:type="dcterms:W3CDTF">2016-05-29T09:06:39Z</dcterms:created>
  <dcterms:modified xsi:type="dcterms:W3CDTF">2017-10-24T06:24:33Z</dcterms:modified>
</cp:coreProperties>
</file>