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700381397637801"/>
          <c:y val="1.6406248990757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253312"/>
        <c:axId val="131232928"/>
      </c:scatterChart>
      <c:valAx>
        <c:axId val="13125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32928"/>
        <c:crosses val="autoZero"/>
        <c:crossBetween val="midCat"/>
      </c:valAx>
      <c:valAx>
        <c:axId val="13123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53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801640"/>
        <c:axId val="17680085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801640"/>
        <c:axId val="176800856"/>
      </c:lineChart>
      <c:catAx>
        <c:axId val="17680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800856"/>
        <c:crosses val="autoZero"/>
        <c:auto val="1"/>
        <c:lblAlgn val="ctr"/>
        <c:lblOffset val="100"/>
        <c:noMultiLvlLbl val="0"/>
      </c:catAx>
      <c:valAx>
        <c:axId val="17680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801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229D4-4331-479A-B915-4781902E23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81486C-1260-4740-A60B-87398D2E67B0}" type="pres">
      <dgm:prSet presAssocID="{662229D4-4331-479A-B915-4781902E23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6F2BE9A-3E2F-412C-B259-E231BA6A55A2}" type="presOf" srcId="{662229D4-4331-479A-B915-4781902E230B}" destId="{2881486C-1260-4740-A60B-87398D2E67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E1989-14B2-4151-925E-F44AD1569373}" type="doc">
      <dgm:prSet loTypeId="urn:microsoft.com/office/officeart/2005/8/layout/hierarchy4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9EBDE2A-99EA-4063-869E-623C80D9D884}">
      <dgm:prSet phldrT="[Text]"/>
      <dgm:spPr>
        <a:ln w="76200"/>
      </dgm:spPr>
      <dgm:t>
        <a:bodyPr/>
        <a:lstStyle/>
        <a:p>
          <a:pPr algn="l"/>
          <a:r>
            <a:rPr lang="bn-IN" dirty="0" smtClean="0"/>
            <a:t>আ.ন.ম.নাজমুস সাদাত</a:t>
          </a:r>
          <a:endParaRPr lang="en-US" dirty="0"/>
        </a:p>
      </dgm:t>
    </dgm:pt>
    <dgm:pt modelId="{36238074-2B0E-4FBA-AD41-1A3667B8699F}" type="parTrans" cxnId="{A78B148A-0FAA-4A58-85ED-878C1137262F}">
      <dgm:prSet/>
      <dgm:spPr/>
      <dgm:t>
        <a:bodyPr/>
        <a:lstStyle/>
        <a:p>
          <a:endParaRPr lang="en-US"/>
        </a:p>
      </dgm:t>
    </dgm:pt>
    <dgm:pt modelId="{7E0589D3-590B-4909-AA33-2B9D4B8932BD}" type="sibTrans" cxnId="{A78B148A-0FAA-4A58-85ED-878C1137262F}">
      <dgm:prSet/>
      <dgm:spPr/>
      <dgm:t>
        <a:bodyPr/>
        <a:lstStyle/>
        <a:p>
          <a:endParaRPr lang="en-US"/>
        </a:p>
      </dgm:t>
    </dgm:pt>
    <dgm:pt modelId="{73842487-3FEC-4BE9-891E-44C4B1B2F2B9}">
      <dgm:prSet/>
      <dgm:spPr>
        <a:solidFill>
          <a:srgbClr val="00B0F0"/>
        </a:solidFill>
      </dgm:spPr>
      <dgm:t>
        <a:bodyPr/>
        <a:lstStyle/>
        <a:p>
          <a:pPr algn="l"/>
          <a:r>
            <a:rPr lang="bn-IN" dirty="0" smtClean="0"/>
            <a:t>সহকারি শিক্ষক বি.এস.সি(গনিত)</a:t>
          </a:r>
        </a:p>
      </dgm:t>
    </dgm:pt>
    <dgm:pt modelId="{47546D97-B87F-409B-9EAC-595DA4DADC42}" type="parTrans" cxnId="{C9D8C505-6487-4E62-9BF5-7A5A69A0EB38}">
      <dgm:prSet/>
      <dgm:spPr/>
      <dgm:t>
        <a:bodyPr/>
        <a:lstStyle/>
        <a:p>
          <a:endParaRPr lang="en-US"/>
        </a:p>
      </dgm:t>
    </dgm:pt>
    <dgm:pt modelId="{4981C900-503F-4705-8AC6-EA3F0D4CA422}" type="sibTrans" cxnId="{C9D8C505-6487-4E62-9BF5-7A5A69A0EB38}">
      <dgm:prSet/>
      <dgm:spPr/>
      <dgm:t>
        <a:bodyPr/>
        <a:lstStyle/>
        <a:p>
          <a:endParaRPr lang="en-US"/>
        </a:p>
      </dgm:t>
    </dgm:pt>
    <dgm:pt modelId="{46B9B5D7-0AEB-44B8-ACB0-2D043BDEA037}">
      <dgm:prSet/>
      <dgm:spPr/>
      <dgm:t>
        <a:bodyPr/>
        <a:lstStyle/>
        <a:p>
          <a:r>
            <a:rPr lang="bn-IN" dirty="0" smtClean="0"/>
            <a:t>ইসলামপুর আলহাজ্ব শরীফ উদ্দিন ও শরিফন বালিকা মাদরাসা।</a:t>
          </a:r>
          <a:endParaRPr lang="en-US" dirty="0"/>
        </a:p>
      </dgm:t>
    </dgm:pt>
    <dgm:pt modelId="{783F7300-FD3E-4BD0-8404-9A4923E637C8}" type="parTrans" cxnId="{B4B680C0-FCEA-4072-AB22-668377B7CBE5}">
      <dgm:prSet/>
      <dgm:spPr/>
      <dgm:t>
        <a:bodyPr/>
        <a:lstStyle/>
        <a:p>
          <a:endParaRPr lang="en-US"/>
        </a:p>
      </dgm:t>
    </dgm:pt>
    <dgm:pt modelId="{6BC045A9-CF9C-4CB4-9758-B9BB0CA515A2}" type="sibTrans" cxnId="{B4B680C0-FCEA-4072-AB22-668377B7CBE5}">
      <dgm:prSet/>
      <dgm:spPr/>
      <dgm:t>
        <a:bodyPr/>
        <a:lstStyle/>
        <a:p>
          <a:endParaRPr lang="en-US"/>
        </a:p>
      </dgm:t>
    </dgm:pt>
    <dgm:pt modelId="{E7A722C2-A900-4F1B-AB04-2F5697338FFB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/>
          <a:r>
            <a:rPr lang="bn-IN" dirty="0" smtClean="0"/>
            <a:t>হাটকড়ই,নন্দিগ্রম,বগুড়া।</a:t>
          </a:r>
          <a:endParaRPr lang="en-US" dirty="0"/>
        </a:p>
      </dgm:t>
    </dgm:pt>
    <dgm:pt modelId="{616AB2F8-59DF-497E-88AA-8398200998F4}" type="parTrans" cxnId="{1D21EAF8-3C3E-4BAB-B364-540955F9A0FC}">
      <dgm:prSet/>
      <dgm:spPr/>
      <dgm:t>
        <a:bodyPr/>
        <a:lstStyle/>
        <a:p>
          <a:endParaRPr lang="en-US"/>
        </a:p>
      </dgm:t>
    </dgm:pt>
    <dgm:pt modelId="{D4B16D1D-2265-4837-8C17-D8ACA947F84E}" type="sibTrans" cxnId="{1D21EAF8-3C3E-4BAB-B364-540955F9A0FC}">
      <dgm:prSet/>
      <dgm:spPr/>
      <dgm:t>
        <a:bodyPr/>
        <a:lstStyle/>
        <a:p>
          <a:endParaRPr lang="en-US"/>
        </a:p>
      </dgm:t>
    </dgm:pt>
    <dgm:pt modelId="{51FD845F-6A49-4848-8B1B-FA577CE049A4}">
      <dgm:prSet/>
      <dgm:spPr>
        <a:solidFill>
          <a:schemeClr val="tx1"/>
        </a:solidFill>
      </dgm:spPr>
      <dgm:t>
        <a:bodyPr/>
        <a:lstStyle/>
        <a:p>
          <a:pPr algn="l"/>
          <a:r>
            <a:rPr lang="bn-IN" dirty="0" smtClean="0"/>
            <a:t>মোবাইল ০১৭১৭৫৪৭৯২২</a:t>
          </a:r>
          <a:endParaRPr lang="en-US" dirty="0"/>
        </a:p>
      </dgm:t>
    </dgm:pt>
    <dgm:pt modelId="{5AAE528A-AE00-4E91-AAE0-ED7CC51E8C82}" type="parTrans" cxnId="{1C7E630F-15B0-416F-98C7-C442CB45A734}">
      <dgm:prSet/>
      <dgm:spPr/>
      <dgm:t>
        <a:bodyPr/>
        <a:lstStyle/>
        <a:p>
          <a:endParaRPr lang="en-US"/>
        </a:p>
      </dgm:t>
    </dgm:pt>
    <dgm:pt modelId="{ED4FF441-BC67-4C4F-9D6B-074E625F0B51}" type="sibTrans" cxnId="{1C7E630F-15B0-416F-98C7-C442CB45A734}">
      <dgm:prSet/>
      <dgm:spPr/>
      <dgm:t>
        <a:bodyPr/>
        <a:lstStyle/>
        <a:p>
          <a:endParaRPr lang="en-US"/>
        </a:p>
      </dgm:t>
    </dgm:pt>
    <dgm:pt modelId="{495D1319-E7F7-4B7C-885A-C8432438629C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l"/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ই –মেইল </a:t>
          </a:r>
          <a:r>
            <a:rPr lang="en-US" dirty="0" smtClean="0">
              <a:latin typeface="+mn-lt"/>
              <a:cs typeface="NikoshBAN" panose="02000000000000000000" pitchFamily="2" charset="0"/>
            </a:rPr>
            <a:t>anmnazmussadat1977@gmail.com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CF6E7C-0841-4208-86EE-CDFF58C4A849}" type="parTrans" cxnId="{8FE96B0A-6208-46E5-8AD9-29B241752A99}">
      <dgm:prSet/>
      <dgm:spPr/>
      <dgm:t>
        <a:bodyPr/>
        <a:lstStyle/>
        <a:p>
          <a:endParaRPr lang="en-US"/>
        </a:p>
      </dgm:t>
    </dgm:pt>
    <dgm:pt modelId="{88A9ABBC-EFBF-40A7-ACF7-84F031DDACC0}" type="sibTrans" cxnId="{8FE96B0A-6208-46E5-8AD9-29B241752A99}">
      <dgm:prSet/>
      <dgm:spPr/>
      <dgm:t>
        <a:bodyPr/>
        <a:lstStyle/>
        <a:p>
          <a:endParaRPr lang="en-US"/>
        </a:p>
      </dgm:t>
    </dgm:pt>
    <dgm:pt modelId="{F63DA7E3-DCA0-4AEE-8192-E5D170F5AD8A}" type="pres">
      <dgm:prSet presAssocID="{47DE1989-14B2-4151-925E-F44AD156937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E79778-4A48-4DB4-8D3B-A82AEF513DD9}" type="pres">
      <dgm:prSet presAssocID="{79EBDE2A-99EA-4063-869E-623C80D9D884}" presName="vertOne" presStyleCnt="0"/>
      <dgm:spPr/>
    </dgm:pt>
    <dgm:pt modelId="{7C5AE8C2-ED36-48DF-8D65-957866E429EB}" type="pres">
      <dgm:prSet presAssocID="{79EBDE2A-99EA-4063-869E-623C80D9D884}" presName="txOne" presStyleLbl="node0" presStyleIdx="0" presStyleCnt="1" custScaleY="89520" custLinFactNeighborX="250" custLinFactNeighborY="897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EB50F1-A316-4DDB-A7A1-DCBB3C982D40}" type="pres">
      <dgm:prSet presAssocID="{79EBDE2A-99EA-4063-869E-623C80D9D884}" presName="parTransOne" presStyleCnt="0"/>
      <dgm:spPr/>
    </dgm:pt>
    <dgm:pt modelId="{C8AE286F-8845-4674-8A16-2AB5CEC51092}" type="pres">
      <dgm:prSet presAssocID="{79EBDE2A-99EA-4063-869E-623C80D9D884}" presName="horzOne" presStyleCnt="0"/>
      <dgm:spPr/>
    </dgm:pt>
    <dgm:pt modelId="{EBF6DF65-665E-41A1-A30F-2C90378B6F4A}" type="pres">
      <dgm:prSet presAssocID="{73842487-3FEC-4BE9-891E-44C4B1B2F2B9}" presName="vertTwo" presStyleCnt="0"/>
      <dgm:spPr/>
    </dgm:pt>
    <dgm:pt modelId="{9A7D3054-F403-4442-AB44-3743676A0487}" type="pres">
      <dgm:prSet presAssocID="{73842487-3FEC-4BE9-891E-44C4B1B2F2B9}" presName="txTwo" presStyleLbl="node2" presStyleIdx="0" presStyleCnt="1" custScaleY="664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E9B544-5711-4840-9125-FA8DB2D59E45}" type="pres">
      <dgm:prSet presAssocID="{73842487-3FEC-4BE9-891E-44C4B1B2F2B9}" presName="parTransTwo" presStyleCnt="0"/>
      <dgm:spPr/>
    </dgm:pt>
    <dgm:pt modelId="{2D48FC33-BAA3-4F62-9E55-9C184652699E}" type="pres">
      <dgm:prSet presAssocID="{73842487-3FEC-4BE9-891E-44C4B1B2F2B9}" presName="horzTwo" presStyleCnt="0"/>
      <dgm:spPr/>
    </dgm:pt>
    <dgm:pt modelId="{C308EE6C-64A0-4970-8CAB-3C3FB402C6AE}" type="pres">
      <dgm:prSet presAssocID="{46B9B5D7-0AEB-44B8-ACB0-2D043BDEA037}" presName="vertThree" presStyleCnt="0"/>
      <dgm:spPr/>
    </dgm:pt>
    <dgm:pt modelId="{C832FD58-BCF1-4D08-BBB5-CC574F7C34F5}" type="pres">
      <dgm:prSet presAssocID="{46B9B5D7-0AEB-44B8-ACB0-2D043BDEA037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996D7E-5769-4AF3-A5FF-698F1A8A6056}" type="pres">
      <dgm:prSet presAssocID="{46B9B5D7-0AEB-44B8-ACB0-2D043BDEA037}" presName="parTransThree" presStyleCnt="0"/>
      <dgm:spPr/>
    </dgm:pt>
    <dgm:pt modelId="{B989E316-99BF-4943-ACCD-903645E35986}" type="pres">
      <dgm:prSet presAssocID="{46B9B5D7-0AEB-44B8-ACB0-2D043BDEA037}" presName="horzThree" presStyleCnt="0"/>
      <dgm:spPr/>
    </dgm:pt>
    <dgm:pt modelId="{7B2DF0CE-19A7-45EC-80CA-CAF1BCE73BB8}" type="pres">
      <dgm:prSet presAssocID="{E7A722C2-A900-4F1B-AB04-2F5697338FFB}" presName="vertFour" presStyleCnt="0">
        <dgm:presLayoutVars>
          <dgm:chPref val="3"/>
        </dgm:presLayoutVars>
      </dgm:prSet>
      <dgm:spPr/>
    </dgm:pt>
    <dgm:pt modelId="{90E855C0-4D15-418A-A078-43E1557BA17C}" type="pres">
      <dgm:prSet presAssocID="{E7A722C2-A900-4F1B-AB04-2F5697338FFB}" presName="txFour" presStyleLbl="node4" presStyleIdx="0" presStyleCnt="3" custScaleX="97744" custScaleY="74241" custLinFactNeighborX="-24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591890-CF62-4C0E-9FA0-2C5E765706AC}" type="pres">
      <dgm:prSet presAssocID="{E7A722C2-A900-4F1B-AB04-2F5697338FFB}" presName="parTransFour" presStyleCnt="0"/>
      <dgm:spPr/>
    </dgm:pt>
    <dgm:pt modelId="{4A0D1D44-7198-439A-943C-5D351CC70CAC}" type="pres">
      <dgm:prSet presAssocID="{E7A722C2-A900-4F1B-AB04-2F5697338FFB}" presName="horzFour" presStyleCnt="0"/>
      <dgm:spPr/>
    </dgm:pt>
    <dgm:pt modelId="{3CFD078F-5B5E-4C2C-8DF2-3309F9B93A20}" type="pres">
      <dgm:prSet presAssocID="{51FD845F-6A49-4848-8B1B-FA577CE049A4}" presName="vertFour" presStyleCnt="0">
        <dgm:presLayoutVars>
          <dgm:chPref val="3"/>
        </dgm:presLayoutVars>
      </dgm:prSet>
      <dgm:spPr/>
    </dgm:pt>
    <dgm:pt modelId="{A7E65D30-2BEB-4B80-A7ED-72C0CCF96AB6}" type="pres">
      <dgm:prSet presAssocID="{51FD845F-6A49-4848-8B1B-FA577CE049A4}" presName="txFour" presStyleLbl="node4" presStyleIdx="1" presStyleCnt="3" custScaleY="53505" custLinFactNeighborX="-14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ED5B7E-A139-479D-8BAF-5C3594E86E7A}" type="pres">
      <dgm:prSet presAssocID="{51FD845F-6A49-4848-8B1B-FA577CE049A4}" presName="parTransFour" presStyleCnt="0"/>
      <dgm:spPr/>
    </dgm:pt>
    <dgm:pt modelId="{6EB86DF7-321B-42F0-B447-9A114D5F0B22}" type="pres">
      <dgm:prSet presAssocID="{51FD845F-6A49-4848-8B1B-FA577CE049A4}" presName="horzFour" presStyleCnt="0"/>
      <dgm:spPr/>
    </dgm:pt>
    <dgm:pt modelId="{9C6C314A-3676-4A7E-828C-FDF9D370138B}" type="pres">
      <dgm:prSet presAssocID="{495D1319-E7F7-4B7C-885A-C8432438629C}" presName="vertFour" presStyleCnt="0">
        <dgm:presLayoutVars>
          <dgm:chPref val="3"/>
        </dgm:presLayoutVars>
      </dgm:prSet>
      <dgm:spPr/>
    </dgm:pt>
    <dgm:pt modelId="{975FCAB8-8C7D-4B23-909E-8B3FBB4F9A77}" type="pres">
      <dgm:prSet presAssocID="{495D1319-E7F7-4B7C-885A-C8432438629C}" presName="txFour" presStyleLbl="node4" presStyleIdx="2" presStyleCnt="3" custLinFactNeighborX="-828" custLinFactNeighborY="2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8450A-D3F1-4AB5-866D-A803B65BBFAB}" type="pres">
      <dgm:prSet presAssocID="{495D1319-E7F7-4B7C-885A-C8432438629C}" presName="horzFour" presStyleCnt="0"/>
      <dgm:spPr/>
    </dgm:pt>
  </dgm:ptLst>
  <dgm:cxnLst>
    <dgm:cxn modelId="{C9D8C505-6487-4E62-9BF5-7A5A69A0EB38}" srcId="{79EBDE2A-99EA-4063-869E-623C80D9D884}" destId="{73842487-3FEC-4BE9-891E-44C4B1B2F2B9}" srcOrd="0" destOrd="0" parTransId="{47546D97-B87F-409B-9EAC-595DA4DADC42}" sibTransId="{4981C900-503F-4705-8AC6-EA3F0D4CA422}"/>
    <dgm:cxn modelId="{053300D1-A382-4AEF-9CCC-0F500B82B169}" type="presOf" srcId="{46B9B5D7-0AEB-44B8-ACB0-2D043BDEA037}" destId="{C832FD58-BCF1-4D08-BBB5-CC574F7C34F5}" srcOrd="0" destOrd="0" presId="urn:microsoft.com/office/officeart/2005/8/layout/hierarchy4"/>
    <dgm:cxn modelId="{8FE96B0A-6208-46E5-8AD9-29B241752A99}" srcId="{51FD845F-6A49-4848-8B1B-FA577CE049A4}" destId="{495D1319-E7F7-4B7C-885A-C8432438629C}" srcOrd="0" destOrd="0" parTransId="{6DCF6E7C-0841-4208-86EE-CDFF58C4A849}" sibTransId="{88A9ABBC-EFBF-40A7-ACF7-84F031DDACC0}"/>
    <dgm:cxn modelId="{D566F44F-15E6-44AB-8FDC-D37C0B38E759}" type="presOf" srcId="{E7A722C2-A900-4F1B-AB04-2F5697338FFB}" destId="{90E855C0-4D15-418A-A078-43E1557BA17C}" srcOrd="0" destOrd="0" presId="urn:microsoft.com/office/officeart/2005/8/layout/hierarchy4"/>
    <dgm:cxn modelId="{B4B680C0-FCEA-4072-AB22-668377B7CBE5}" srcId="{73842487-3FEC-4BE9-891E-44C4B1B2F2B9}" destId="{46B9B5D7-0AEB-44B8-ACB0-2D043BDEA037}" srcOrd="0" destOrd="0" parTransId="{783F7300-FD3E-4BD0-8404-9A4923E637C8}" sibTransId="{6BC045A9-CF9C-4CB4-9758-B9BB0CA515A2}"/>
    <dgm:cxn modelId="{31F153A3-4E5A-4731-9D62-E60A16DE620F}" type="presOf" srcId="{73842487-3FEC-4BE9-891E-44C4B1B2F2B9}" destId="{9A7D3054-F403-4442-AB44-3743676A0487}" srcOrd="0" destOrd="0" presId="urn:microsoft.com/office/officeart/2005/8/layout/hierarchy4"/>
    <dgm:cxn modelId="{E01E8DBA-0621-46D0-A97A-7F6FCAD4A648}" type="presOf" srcId="{495D1319-E7F7-4B7C-885A-C8432438629C}" destId="{975FCAB8-8C7D-4B23-909E-8B3FBB4F9A77}" srcOrd="0" destOrd="0" presId="urn:microsoft.com/office/officeart/2005/8/layout/hierarchy4"/>
    <dgm:cxn modelId="{05997C17-374A-409E-9471-9F2109E5E2B6}" type="presOf" srcId="{51FD845F-6A49-4848-8B1B-FA577CE049A4}" destId="{A7E65D30-2BEB-4B80-A7ED-72C0CCF96AB6}" srcOrd="0" destOrd="0" presId="urn:microsoft.com/office/officeart/2005/8/layout/hierarchy4"/>
    <dgm:cxn modelId="{9F754E30-9D11-4838-A2AB-A6AAD1AE80CC}" type="presOf" srcId="{47DE1989-14B2-4151-925E-F44AD1569373}" destId="{F63DA7E3-DCA0-4AEE-8192-E5D170F5AD8A}" srcOrd="0" destOrd="0" presId="urn:microsoft.com/office/officeart/2005/8/layout/hierarchy4"/>
    <dgm:cxn modelId="{1D21EAF8-3C3E-4BAB-B364-540955F9A0FC}" srcId="{46B9B5D7-0AEB-44B8-ACB0-2D043BDEA037}" destId="{E7A722C2-A900-4F1B-AB04-2F5697338FFB}" srcOrd="0" destOrd="0" parTransId="{616AB2F8-59DF-497E-88AA-8398200998F4}" sibTransId="{D4B16D1D-2265-4837-8C17-D8ACA947F84E}"/>
    <dgm:cxn modelId="{A78B148A-0FAA-4A58-85ED-878C1137262F}" srcId="{47DE1989-14B2-4151-925E-F44AD1569373}" destId="{79EBDE2A-99EA-4063-869E-623C80D9D884}" srcOrd="0" destOrd="0" parTransId="{36238074-2B0E-4FBA-AD41-1A3667B8699F}" sibTransId="{7E0589D3-590B-4909-AA33-2B9D4B8932BD}"/>
    <dgm:cxn modelId="{29AAF26F-F132-4880-AA01-66D125A5F7AC}" type="presOf" srcId="{79EBDE2A-99EA-4063-869E-623C80D9D884}" destId="{7C5AE8C2-ED36-48DF-8D65-957866E429EB}" srcOrd="0" destOrd="0" presId="urn:microsoft.com/office/officeart/2005/8/layout/hierarchy4"/>
    <dgm:cxn modelId="{1C7E630F-15B0-416F-98C7-C442CB45A734}" srcId="{E7A722C2-A900-4F1B-AB04-2F5697338FFB}" destId="{51FD845F-6A49-4848-8B1B-FA577CE049A4}" srcOrd="0" destOrd="0" parTransId="{5AAE528A-AE00-4E91-AAE0-ED7CC51E8C82}" sibTransId="{ED4FF441-BC67-4C4F-9D6B-074E625F0B51}"/>
    <dgm:cxn modelId="{37779A46-A092-41F0-855A-FBBFF6615334}" type="presParOf" srcId="{F63DA7E3-DCA0-4AEE-8192-E5D170F5AD8A}" destId="{BAE79778-4A48-4DB4-8D3B-A82AEF513DD9}" srcOrd="0" destOrd="0" presId="urn:microsoft.com/office/officeart/2005/8/layout/hierarchy4"/>
    <dgm:cxn modelId="{32723571-A6A3-4293-8F0B-348AB7CE189A}" type="presParOf" srcId="{BAE79778-4A48-4DB4-8D3B-A82AEF513DD9}" destId="{7C5AE8C2-ED36-48DF-8D65-957866E429EB}" srcOrd="0" destOrd="0" presId="urn:microsoft.com/office/officeart/2005/8/layout/hierarchy4"/>
    <dgm:cxn modelId="{50AEA465-4B02-46CA-BB6C-171E2E00B79B}" type="presParOf" srcId="{BAE79778-4A48-4DB4-8D3B-A82AEF513DD9}" destId="{B3EB50F1-A316-4DDB-A7A1-DCBB3C982D40}" srcOrd="1" destOrd="0" presId="urn:microsoft.com/office/officeart/2005/8/layout/hierarchy4"/>
    <dgm:cxn modelId="{5F9547D1-C483-4F19-ADC6-7E193B5697F1}" type="presParOf" srcId="{BAE79778-4A48-4DB4-8D3B-A82AEF513DD9}" destId="{C8AE286F-8845-4674-8A16-2AB5CEC51092}" srcOrd="2" destOrd="0" presId="urn:microsoft.com/office/officeart/2005/8/layout/hierarchy4"/>
    <dgm:cxn modelId="{CDB1582C-60FE-4D06-8C09-B4F9C5439551}" type="presParOf" srcId="{C8AE286F-8845-4674-8A16-2AB5CEC51092}" destId="{EBF6DF65-665E-41A1-A30F-2C90378B6F4A}" srcOrd="0" destOrd="0" presId="urn:microsoft.com/office/officeart/2005/8/layout/hierarchy4"/>
    <dgm:cxn modelId="{EA0E743F-5146-4601-888A-F4862937AA01}" type="presParOf" srcId="{EBF6DF65-665E-41A1-A30F-2C90378B6F4A}" destId="{9A7D3054-F403-4442-AB44-3743676A0487}" srcOrd="0" destOrd="0" presId="urn:microsoft.com/office/officeart/2005/8/layout/hierarchy4"/>
    <dgm:cxn modelId="{8933FAF0-6D18-42C0-A3E7-A036C3E84F3D}" type="presParOf" srcId="{EBF6DF65-665E-41A1-A30F-2C90378B6F4A}" destId="{FFE9B544-5711-4840-9125-FA8DB2D59E45}" srcOrd="1" destOrd="0" presId="urn:microsoft.com/office/officeart/2005/8/layout/hierarchy4"/>
    <dgm:cxn modelId="{77FC0B17-B560-4EDD-A52A-02DC1753728C}" type="presParOf" srcId="{EBF6DF65-665E-41A1-A30F-2C90378B6F4A}" destId="{2D48FC33-BAA3-4F62-9E55-9C184652699E}" srcOrd="2" destOrd="0" presId="urn:microsoft.com/office/officeart/2005/8/layout/hierarchy4"/>
    <dgm:cxn modelId="{3E04608F-8755-4965-B5F4-F74D4A73D374}" type="presParOf" srcId="{2D48FC33-BAA3-4F62-9E55-9C184652699E}" destId="{C308EE6C-64A0-4970-8CAB-3C3FB402C6AE}" srcOrd="0" destOrd="0" presId="urn:microsoft.com/office/officeart/2005/8/layout/hierarchy4"/>
    <dgm:cxn modelId="{1CC0FB74-E042-40B8-8884-E05C31B0F536}" type="presParOf" srcId="{C308EE6C-64A0-4970-8CAB-3C3FB402C6AE}" destId="{C832FD58-BCF1-4D08-BBB5-CC574F7C34F5}" srcOrd="0" destOrd="0" presId="urn:microsoft.com/office/officeart/2005/8/layout/hierarchy4"/>
    <dgm:cxn modelId="{026A896F-9724-4768-B692-042C00AF20F6}" type="presParOf" srcId="{C308EE6C-64A0-4970-8CAB-3C3FB402C6AE}" destId="{5C996D7E-5769-4AF3-A5FF-698F1A8A6056}" srcOrd="1" destOrd="0" presId="urn:microsoft.com/office/officeart/2005/8/layout/hierarchy4"/>
    <dgm:cxn modelId="{F51ABA51-92B1-4EAF-8AE8-FC176466546B}" type="presParOf" srcId="{C308EE6C-64A0-4970-8CAB-3C3FB402C6AE}" destId="{B989E316-99BF-4943-ACCD-903645E35986}" srcOrd="2" destOrd="0" presId="urn:microsoft.com/office/officeart/2005/8/layout/hierarchy4"/>
    <dgm:cxn modelId="{740A9560-2011-4084-B7BA-A4937F1D8C5B}" type="presParOf" srcId="{B989E316-99BF-4943-ACCD-903645E35986}" destId="{7B2DF0CE-19A7-45EC-80CA-CAF1BCE73BB8}" srcOrd="0" destOrd="0" presId="urn:microsoft.com/office/officeart/2005/8/layout/hierarchy4"/>
    <dgm:cxn modelId="{A899B3D1-27C6-41CD-9C27-44922CE91426}" type="presParOf" srcId="{7B2DF0CE-19A7-45EC-80CA-CAF1BCE73BB8}" destId="{90E855C0-4D15-418A-A078-43E1557BA17C}" srcOrd="0" destOrd="0" presId="urn:microsoft.com/office/officeart/2005/8/layout/hierarchy4"/>
    <dgm:cxn modelId="{45C7F3B9-FC36-4D8D-8BB6-9A349B69CD36}" type="presParOf" srcId="{7B2DF0CE-19A7-45EC-80CA-CAF1BCE73BB8}" destId="{88591890-CF62-4C0E-9FA0-2C5E765706AC}" srcOrd="1" destOrd="0" presId="urn:microsoft.com/office/officeart/2005/8/layout/hierarchy4"/>
    <dgm:cxn modelId="{6907A2B6-2FA4-442A-B52E-180D022921B9}" type="presParOf" srcId="{7B2DF0CE-19A7-45EC-80CA-CAF1BCE73BB8}" destId="{4A0D1D44-7198-439A-943C-5D351CC70CAC}" srcOrd="2" destOrd="0" presId="urn:microsoft.com/office/officeart/2005/8/layout/hierarchy4"/>
    <dgm:cxn modelId="{90F0FBFB-E9E6-4FA6-AD96-9D15603DC6E9}" type="presParOf" srcId="{4A0D1D44-7198-439A-943C-5D351CC70CAC}" destId="{3CFD078F-5B5E-4C2C-8DF2-3309F9B93A20}" srcOrd="0" destOrd="0" presId="urn:microsoft.com/office/officeart/2005/8/layout/hierarchy4"/>
    <dgm:cxn modelId="{85EE9E72-92F8-4E78-BD3F-F1E0ACA36275}" type="presParOf" srcId="{3CFD078F-5B5E-4C2C-8DF2-3309F9B93A20}" destId="{A7E65D30-2BEB-4B80-A7ED-72C0CCF96AB6}" srcOrd="0" destOrd="0" presId="urn:microsoft.com/office/officeart/2005/8/layout/hierarchy4"/>
    <dgm:cxn modelId="{5A2E4DF1-DD7B-4D1A-B188-5590E56383DD}" type="presParOf" srcId="{3CFD078F-5B5E-4C2C-8DF2-3309F9B93A20}" destId="{C1ED5B7E-A139-479D-8BAF-5C3594E86E7A}" srcOrd="1" destOrd="0" presId="urn:microsoft.com/office/officeart/2005/8/layout/hierarchy4"/>
    <dgm:cxn modelId="{7CFB932B-B7CE-4DBD-B8F4-6A6DA49FD85C}" type="presParOf" srcId="{3CFD078F-5B5E-4C2C-8DF2-3309F9B93A20}" destId="{6EB86DF7-321B-42F0-B447-9A114D5F0B22}" srcOrd="2" destOrd="0" presId="urn:microsoft.com/office/officeart/2005/8/layout/hierarchy4"/>
    <dgm:cxn modelId="{A0AA5B7E-6D6E-4150-8B9B-654E3DB12D65}" type="presParOf" srcId="{6EB86DF7-321B-42F0-B447-9A114D5F0B22}" destId="{9C6C314A-3676-4A7E-828C-FDF9D370138B}" srcOrd="0" destOrd="0" presId="urn:microsoft.com/office/officeart/2005/8/layout/hierarchy4"/>
    <dgm:cxn modelId="{BDB1A01B-7212-414C-88B0-B11AAB1B7B9F}" type="presParOf" srcId="{9C6C314A-3676-4A7E-828C-FDF9D370138B}" destId="{975FCAB8-8C7D-4B23-909E-8B3FBB4F9A77}" srcOrd="0" destOrd="0" presId="urn:microsoft.com/office/officeart/2005/8/layout/hierarchy4"/>
    <dgm:cxn modelId="{DB36B373-781B-4AF5-9145-15A68A37ABDB}" type="presParOf" srcId="{9C6C314A-3676-4A7E-828C-FDF9D370138B}" destId="{F898450A-D3F1-4AB5-866D-A803B65BBFA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AE8C2-ED36-48DF-8D65-957866E429EB}">
      <dsp:nvSpPr>
        <dsp:cNvPr id="0" name=""/>
        <dsp:cNvSpPr/>
      </dsp:nvSpPr>
      <dsp:spPr>
        <a:xfrm>
          <a:off x="6745" y="69378"/>
          <a:ext cx="6900538" cy="885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76200"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/>
            <a:t>আ.ন.ম.নাজমুস সাদাত</a:t>
          </a:r>
          <a:endParaRPr lang="en-US" sz="3400" kern="1200" dirty="0"/>
        </a:p>
      </dsp:txBody>
      <dsp:txXfrm>
        <a:off x="32668" y="95301"/>
        <a:ext cx="6848692" cy="833235"/>
      </dsp:txXfrm>
    </dsp:sp>
    <dsp:sp modelId="{9A7D3054-F403-4442-AB44-3743676A0487}">
      <dsp:nvSpPr>
        <dsp:cNvPr id="0" name=""/>
        <dsp:cNvSpPr/>
      </dsp:nvSpPr>
      <dsp:spPr>
        <a:xfrm>
          <a:off x="10108" y="962049"/>
          <a:ext cx="6887067" cy="65702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 smtClean="0"/>
            <a:t>সহকারি শিক্ষক বি.এস.সি(গনিত)</a:t>
          </a:r>
        </a:p>
      </dsp:txBody>
      <dsp:txXfrm>
        <a:off x="29352" y="981293"/>
        <a:ext cx="6848579" cy="618540"/>
      </dsp:txXfrm>
    </dsp:sp>
    <dsp:sp modelId="{C832FD58-BCF1-4D08-BBB5-CC574F7C34F5}">
      <dsp:nvSpPr>
        <dsp:cNvPr id="0" name=""/>
        <dsp:cNvSpPr/>
      </dsp:nvSpPr>
      <dsp:spPr>
        <a:xfrm>
          <a:off x="23539" y="1693209"/>
          <a:ext cx="6860204" cy="988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/>
            <a:t>ইসলামপুর আলহাজ্ব শরীফ উদ্দিন ও শরিফন বালিকা মাদরাসা।</a:t>
          </a:r>
          <a:endParaRPr lang="en-US" sz="2300" kern="1200" dirty="0"/>
        </a:p>
      </dsp:txBody>
      <dsp:txXfrm>
        <a:off x="52497" y="1722167"/>
        <a:ext cx="6802288" cy="930780"/>
      </dsp:txXfrm>
    </dsp:sp>
    <dsp:sp modelId="{90E855C0-4D15-418A-A078-43E1557BA17C}">
      <dsp:nvSpPr>
        <dsp:cNvPr id="0" name=""/>
        <dsp:cNvSpPr/>
      </dsp:nvSpPr>
      <dsp:spPr>
        <a:xfrm>
          <a:off x="0" y="2756037"/>
          <a:ext cx="6653230" cy="7340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হাটকড়ই,নন্দিগ্রম,বগুড়া।</a:t>
          </a:r>
          <a:endParaRPr lang="en-US" sz="2000" kern="1200" dirty="0"/>
        </a:p>
      </dsp:txBody>
      <dsp:txXfrm>
        <a:off x="21499" y="2777536"/>
        <a:ext cx="6610232" cy="691020"/>
      </dsp:txXfrm>
    </dsp:sp>
    <dsp:sp modelId="{A7E65D30-2BEB-4B80-A7ED-72C0CCF96AB6}">
      <dsp:nvSpPr>
        <dsp:cNvPr id="0" name=""/>
        <dsp:cNvSpPr/>
      </dsp:nvSpPr>
      <dsp:spPr>
        <a:xfrm>
          <a:off x="5935" y="3564187"/>
          <a:ext cx="6701211" cy="52900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মোবাইল ০১৭১৭৫৪৭৯২২</a:t>
          </a:r>
          <a:endParaRPr lang="en-US" sz="2000" kern="1200" dirty="0"/>
        </a:p>
      </dsp:txBody>
      <dsp:txXfrm>
        <a:off x="21429" y="3579681"/>
        <a:ext cx="6670223" cy="498014"/>
      </dsp:txXfrm>
    </dsp:sp>
    <dsp:sp modelId="{975FCAB8-8C7D-4B23-909E-8B3FBB4F9A77}">
      <dsp:nvSpPr>
        <dsp:cNvPr id="0" name=""/>
        <dsp:cNvSpPr/>
      </dsp:nvSpPr>
      <dsp:spPr>
        <a:xfrm>
          <a:off x="47550" y="4170157"/>
          <a:ext cx="6701211" cy="9886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 –মেইল </a:t>
          </a:r>
          <a:r>
            <a:rPr lang="en-US" sz="2000" kern="1200" dirty="0" smtClean="0">
              <a:latin typeface="+mn-lt"/>
              <a:cs typeface="NikoshBAN" panose="02000000000000000000" pitchFamily="2" charset="0"/>
            </a:rPr>
            <a:t>anmnazmussadat1977@gmail.com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508" y="4199115"/>
        <a:ext cx="6643295" cy="930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8AE1D-2443-4CFF-B46F-A2DEF2543D70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EDFC4-1E78-430B-A171-ADA5A6D1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7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771D4-1425-4EA7-B8C0-8E1DC8CE1D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9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771D4-1425-4EA7-B8C0-8E1DC8CE1D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2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316-721F-4E63-B6DC-F2E835C34454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4F87-EB17-46F2-8D50-50854B76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8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316-721F-4E63-B6DC-F2E835C34454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4F87-EB17-46F2-8D50-50854B76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9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316-721F-4E63-B6DC-F2E835C34454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4F87-EB17-46F2-8D50-50854B76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5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316-721F-4E63-B6DC-F2E835C34454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4F87-EB17-46F2-8D50-50854B76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0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316-721F-4E63-B6DC-F2E835C34454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4F87-EB17-46F2-8D50-50854B76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3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316-721F-4E63-B6DC-F2E835C34454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4F87-EB17-46F2-8D50-50854B76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316-721F-4E63-B6DC-F2E835C34454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4F87-EB17-46F2-8D50-50854B76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5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316-721F-4E63-B6DC-F2E835C34454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4F87-EB17-46F2-8D50-50854B76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4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316-721F-4E63-B6DC-F2E835C34454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4F87-EB17-46F2-8D50-50854B76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3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316-721F-4E63-B6DC-F2E835C34454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4F87-EB17-46F2-8D50-50854B76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2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316-721F-4E63-B6DC-F2E835C34454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4F87-EB17-46F2-8D50-50854B76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4F316-721F-4E63-B6DC-F2E835C34454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4F87-EB17-46F2-8D50-50854B76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5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316424"/>
            <a:ext cx="11374582" cy="6233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5581941" y="1132760"/>
          <a:ext cx="2620363" cy="152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 7"/>
          <p:cNvSpPr/>
          <p:nvPr/>
        </p:nvSpPr>
        <p:spPr>
          <a:xfrm rot="21315234">
            <a:off x="5426607" y="1288660"/>
            <a:ext cx="2348721" cy="1200329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40942" y="-40940"/>
            <a:ext cx="12096466" cy="6878472"/>
          </a:xfrm>
          <a:prstGeom prst="frame">
            <a:avLst>
              <a:gd name="adj1" fmla="val 5051"/>
            </a:avLst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60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950">
        <p14:doors dir="vert"/>
      </p:transition>
    </mc:Choice>
    <mc:Fallback>
      <p:transition spd="slow" advTm="109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727" y="122831"/>
            <a:ext cx="11232108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গণসংখ্যা নিবেশণ সারণির বহুভুজ অংকন কর </a:t>
            </a: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93509" y="723332"/>
          <a:ext cx="11288976" cy="1160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28"/>
                <a:gridCol w="1274117"/>
                <a:gridCol w="1411122"/>
                <a:gridCol w="1411122"/>
                <a:gridCol w="1411122"/>
                <a:gridCol w="1027517"/>
                <a:gridCol w="1041216"/>
                <a:gridCol w="1054916"/>
                <a:gridCol w="1109716"/>
              </a:tblGrid>
              <a:tr h="386686">
                <a:tc>
                  <a:txBody>
                    <a:bodyPr/>
                    <a:lstStyle/>
                    <a:p>
                      <a:r>
                        <a:rPr lang="bn-IN" dirty="0" smtClean="0"/>
                        <a:t>শ্রেণি</a:t>
                      </a:r>
                      <a:r>
                        <a:rPr lang="bn-IN" baseline="0" dirty="0" smtClean="0"/>
                        <a:t> ব্যবধান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১০-২০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২০-৩০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৩০-৪০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৪০-৫০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৫০-৬০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৬০-৭০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৭০-৮০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৮০-৯০ </a:t>
                      </a:r>
                      <a:endParaRPr lang="en-US" dirty="0"/>
                    </a:p>
                  </a:txBody>
                  <a:tcPr/>
                </a:tc>
              </a:tr>
              <a:tr h="386686">
                <a:tc>
                  <a:txBody>
                    <a:bodyPr/>
                    <a:lstStyle/>
                    <a:p>
                      <a:r>
                        <a:rPr lang="bn-IN" dirty="0" smtClean="0"/>
                        <a:t>মধ্য</a:t>
                      </a:r>
                      <a:r>
                        <a:rPr lang="bn-IN" baseline="0" dirty="0" smtClean="0"/>
                        <a:t> বিন্দু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১৫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২৫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৩৫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৪৫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৫৫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৬৫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৭৫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৮৫</a:t>
                      </a:r>
                      <a:endParaRPr lang="en-US" dirty="0"/>
                    </a:p>
                  </a:txBody>
                  <a:tcPr/>
                </a:tc>
              </a:tr>
              <a:tr h="386686">
                <a:tc>
                  <a:txBody>
                    <a:bodyPr/>
                    <a:lstStyle/>
                    <a:p>
                      <a:r>
                        <a:rPr lang="bn-IN" dirty="0" smtClean="0"/>
                        <a:t> গণসংখ্যা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৮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১০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১৫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৩০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৪৫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৪১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১৫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৭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2010" y="2292823"/>
            <a:ext cx="11959989" cy="151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X-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 বরাবর ছক কাগজের প্রতি দুই ঘরকে শ্রেনি ব্যাবধানের ৫ একক ধরে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 -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 বরাবর ছক কাগজের প্রতি দুই ঘরকে শ্রেনি ব্যাবধানের ৫ একক ধরে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গণসংখ্যানিবেশণের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 হল 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010" y="3807725"/>
            <a:ext cx="11959989" cy="955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আয়তলেখের আয়তসমূহের ভূমির বিপরীত বাহুর মধ্যবিন্দু যা শ্রেণির মধ্যবিন্দু চিহ্নিত করি।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010" y="4763068"/>
            <a:ext cx="11959990" cy="132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চিহ্নিত মধ্যবিন্দুস্মূহ রেখাংশ দ্বারা সংযুক্ত করি।প্রথম শ্রেণির প্রান্তবিন্দু ও শেষ শ্রেণির  প্রান্তবিন্দুদ্বয়কে শ্রেণি ব্যাবধান নির্দেশক  সাথে সংযুক্ত করে গণসংখ্যা বহুভুজ অংকন করা হলো 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7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527343" y="968989"/>
          <a:ext cx="4585647" cy="4435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137"/>
                <a:gridCol w="405158"/>
                <a:gridCol w="400554"/>
                <a:gridCol w="386741"/>
                <a:gridCol w="400554"/>
                <a:gridCol w="359117"/>
                <a:gridCol w="354348"/>
                <a:gridCol w="368490"/>
                <a:gridCol w="368489"/>
                <a:gridCol w="395785"/>
                <a:gridCol w="341194"/>
                <a:gridCol w="423080"/>
              </a:tblGrid>
              <a:tr h="3696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96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96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96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6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6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6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6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6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6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6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6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27343" y="941701"/>
          <a:ext cx="4585643" cy="4462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932"/>
                <a:gridCol w="394932"/>
                <a:gridCol w="394932"/>
                <a:gridCol w="394932"/>
                <a:gridCol w="394932"/>
                <a:gridCol w="345456"/>
                <a:gridCol w="354842"/>
                <a:gridCol w="382141"/>
                <a:gridCol w="354842"/>
                <a:gridCol w="395785"/>
                <a:gridCol w="327546"/>
                <a:gridCol w="450371"/>
              </a:tblGrid>
              <a:tr h="371901"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8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7093" y="5377218"/>
            <a:ext cx="3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০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5063324" y="1513217"/>
            <a:ext cx="655091" cy="3728366"/>
            <a:chOff x="5063324" y="1513217"/>
            <a:chExt cx="655091" cy="3728366"/>
          </a:xfrm>
        </p:grpSpPr>
        <p:sp>
          <p:nvSpPr>
            <p:cNvPr id="7" name="TextBox 6"/>
            <p:cNvSpPr txBox="1"/>
            <p:nvPr/>
          </p:nvSpPr>
          <p:spPr>
            <a:xfrm>
              <a:off x="5227093" y="4872251"/>
              <a:ext cx="30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৫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38382" y="4502919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১০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83791" y="4133587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১৫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83792" y="3764255"/>
              <a:ext cx="44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২০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63324" y="3384645"/>
              <a:ext cx="501554" cy="379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২৫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90620" y="3015313"/>
              <a:ext cx="559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৩০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4269" y="2634018"/>
              <a:ext cx="501554" cy="381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৩৫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8860" y="2238233"/>
              <a:ext cx="559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৪০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58860" y="1882549"/>
              <a:ext cx="559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৪৫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860" y="1513217"/>
              <a:ext cx="559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৫০ 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18161" y="5377218"/>
            <a:ext cx="479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   ২০   ৩০   ৪০   ৫০   ৬০   ৭০   ৮০   ৯০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27343" y="2047164"/>
            <a:ext cx="3725839" cy="3357349"/>
            <a:chOff x="5527343" y="2047164"/>
            <a:chExt cx="3725839" cy="3357349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5909483" y="4735773"/>
              <a:ext cx="286601" cy="641445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209731" y="4667534"/>
              <a:ext cx="286603" cy="955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496334" y="4285397"/>
              <a:ext cx="423081" cy="382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7008125" y="3166281"/>
              <a:ext cx="293427" cy="1119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315200" y="2060812"/>
              <a:ext cx="327546" cy="1119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642746" y="2047164"/>
              <a:ext cx="395785" cy="409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8024884" y="2456597"/>
              <a:ext cx="368489" cy="1828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8400196" y="4285397"/>
              <a:ext cx="382137" cy="382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8775511" y="4667534"/>
              <a:ext cx="477671" cy="736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5527343" y="5251861"/>
              <a:ext cx="368493" cy="152652"/>
            </a:xfrm>
            <a:custGeom>
              <a:avLst/>
              <a:gdLst>
                <a:gd name="connsiteX0" fmla="*/ 0 w 191069"/>
                <a:gd name="connsiteY0" fmla="*/ 111137 h 124784"/>
                <a:gd name="connsiteX1" fmla="*/ 27296 w 191069"/>
                <a:gd name="connsiteY1" fmla="*/ 42898 h 124784"/>
                <a:gd name="connsiteX2" fmla="*/ 40944 w 191069"/>
                <a:gd name="connsiteY2" fmla="*/ 1955 h 124784"/>
                <a:gd name="connsiteX3" fmla="*/ 122830 w 191069"/>
                <a:gd name="connsiteY3" fmla="*/ 15602 h 124784"/>
                <a:gd name="connsiteX4" fmla="*/ 191069 w 191069"/>
                <a:gd name="connsiteY4" fmla="*/ 124784 h 12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69" h="124784">
                  <a:moveTo>
                    <a:pt x="0" y="111137"/>
                  </a:moveTo>
                  <a:cubicBezTo>
                    <a:pt x="9099" y="88391"/>
                    <a:pt x="18694" y="65837"/>
                    <a:pt x="27296" y="42898"/>
                  </a:cubicBezTo>
                  <a:cubicBezTo>
                    <a:pt x="32347" y="29428"/>
                    <a:pt x="27112" y="5907"/>
                    <a:pt x="40944" y="1955"/>
                  </a:cubicBezTo>
                  <a:cubicBezTo>
                    <a:pt x="67551" y="-5647"/>
                    <a:pt x="95535" y="11053"/>
                    <a:pt x="122830" y="15602"/>
                  </a:cubicBezTo>
                  <a:cubicBezTo>
                    <a:pt x="183064" y="105953"/>
                    <a:pt x="162750" y="68147"/>
                    <a:pt x="191069" y="12478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203510" y="5930374"/>
            <a:ext cx="5049672" cy="847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বহু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4230791" y="0"/>
            <a:ext cx="3671248" cy="1214651"/>
          </a:xfrm>
          <a:prstGeom prst="stripedRightArrow">
            <a:avLst>
              <a:gd name="adj1" fmla="val 58601"/>
              <a:gd name="adj2" fmla="val 13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857"/>
            <a:ext cx="12272312" cy="69378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327546" y="1105469"/>
            <a:ext cx="11518711" cy="3452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,৫০,৫৫,৫১,৫৬,৫৭,৫৬,৬০,৫৮,৬০,৬১,৬০,৬২,৬০,৬৩,৬৪,৬০,৬৬,৬৩,৬৬,৬৭,৬১,৭০,৭০,৬৮,৬০,৬৩,৬৬,৫০,৫৫,৫৭,৫৬,৬৩,৬৭,৬২,৫৬,৬৭,৭০,৬৯,৭০,৬৯,৬৮,৭০,৬০,৫৬,৫৮,৫৮,৬১,৬৩,৬৪।</a:t>
            </a: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ব্যাবধানে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668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56" y="-39925"/>
            <a:ext cx="12272312" cy="6937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0878" y="1078173"/>
                <a:ext cx="10017455" cy="459929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 পরিধি=(সর্বোচ্চ মান-সর্বনিম্ন মান)+১</a:t>
                </a:r>
              </a:p>
              <a:p>
                <a:pPr algn="ctr"/>
                <a:r>
                  <a:rPr lang="bn-IN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= (৭০-৪৫)+১</a:t>
                </a:r>
              </a:p>
              <a:p>
                <a:pPr algn="ctr"/>
                <a:r>
                  <a:rPr lang="bn-IN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=২৫+১</a:t>
                </a:r>
              </a:p>
              <a:p>
                <a:pPr algn="ctr"/>
                <a:r>
                  <a:rPr lang="bn-IN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=২৬</a:t>
                </a:r>
              </a:p>
              <a:p>
                <a:pPr algn="ctr"/>
                <a:r>
                  <a:rPr lang="bn-IN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সংখ্যা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২৬</m:t>
                        </m:r>
                      </m:num>
                      <m:den>
                        <m:r>
                          <a:rPr lang="bn-IN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IN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IN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=৫.২ বা ৬ </a:t>
                </a:r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78" y="1078173"/>
                <a:ext cx="10017455" cy="45992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softEdge rad="635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32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903265" y="968995"/>
            <a:ext cx="4080686" cy="11464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312" cy="6937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6036" y="2442951"/>
            <a:ext cx="11041039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,৫০,৫৫,৫১,৫৬,৫৭,৫৬,৬০,৫৮,৬০,৬১,৬০,৬২,৬০,৬৩,৬৪,৬০,৬৬,৬৩,৬৬,৬৭,৬১,৭০,৭০,৬৮,৬০,৬৩,৬৬,৫০,৫৫,৫৭,৫৬,৬৩,৬৭,৬২,৫৬,৬৭,৭০,৬৯,৭০,৬৯,৬৮,৭০,৬০,৫৬,৫৮,৫৮,৬১,৬৩,৬৪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036" y="4764916"/>
            <a:ext cx="11041038" cy="1173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উপাত্তসমূহের গণসংখ্যা সারণি তৈরি কর। </a:t>
            </a:r>
            <a:endParaRPr 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0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56" y="-39925"/>
            <a:ext cx="12272312" cy="693784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9486712" cy="5503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1678"/>
                <a:gridCol w="2371678"/>
                <a:gridCol w="2371678"/>
                <a:gridCol w="2371678"/>
              </a:tblGrid>
              <a:tr h="1053698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শ্রেণি</a:t>
                      </a:r>
                      <a:r>
                        <a:rPr lang="bn-IN" sz="3200" baseline="0" dirty="0" smtClean="0"/>
                        <a:t> ব্যাবধান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শ্রেণির</a:t>
                      </a:r>
                      <a:r>
                        <a:rPr lang="bn-IN" sz="3200" baseline="0" dirty="0" smtClean="0"/>
                        <a:t> মধ্যমান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/>
                        <a:t>ট্যালি</a:t>
                      </a:r>
                      <a:endParaRPr lang="en-US" sz="3200" dirty="0" smtClean="0"/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/>
                        <a:t>গণসংখ্যা</a:t>
                      </a:r>
                      <a:endParaRPr lang="en-US" sz="3200" dirty="0" smtClean="0"/>
                    </a:p>
                    <a:p>
                      <a:endParaRPr lang="en-US" sz="3200" dirty="0"/>
                    </a:p>
                  </a:txBody>
                  <a:tcPr/>
                </a:tc>
              </a:tr>
              <a:tr h="572007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৪৪-৪৮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৪৬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 panose="05050102010706020507" pitchFamily="18" charset="2"/>
                        </a:rPr>
                        <a:t>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72007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৪৯-৫৩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৫১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 panose="05050102010706020507" pitchFamily="18" charset="2"/>
                        </a:rPr>
                        <a:t>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৩</a:t>
                      </a:r>
                      <a:endParaRPr lang="en-US" sz="3200" dirty="0"/>
                    </a:p>
                  </a:txBody>
                  <a:tcPr/>
                </a:tc>
              </a:tr>
              <a:tr h="1053698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৫৪-৫৮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৫৬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 panose="05050102010706020507" pitchFamily="18" charset="2"/>
                        </a:rPr>
                        <a:t>  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১২</a:t>
                      </a:r>
                      <a:endParaRPr lang="en-US" sz="3200" dirty="0"/>
                    </a:p>
                  </a:txBody>
                  <a:tcPr/>
                </a:tc>
              </a:tr>
              <a:tr h="1053698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৫৯-৬৩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৬১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 panose="05050102010706020507" pitchFamily="18" charset="2"/>
                        </a:rPr>
                        <a:t>   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১৭</a:t>
                      </a:r>
                      <a:endParaRPr lang="en-US" sz="3200" dirty="0"/>
                    </a:p>
                  </a:txBody>
                  <a:tcPr/>
                </a:tc>
              </a:tr>
              <a:tr h="572007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৬৪-৬৮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৬৬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 panose="05050102010706020507" pitchFamily="18" charset="2"/>
                        </a:rPr>
                        <a:t> 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১০</a:t>
                      </a:r>
                      <a:endParaRPr lang="en-US" sz="3200" dirty="0"/>
                    </a:p>
                  </a:txBody>
                  <a:tcPr/>
                </a:tc>
              </a:tr>
              <a:tr h="572007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৬৯-৭৩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৭১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 panose="05050102010706020507" pitchFamily="18" charset="2"/>
                        </a:rPr>
                        <a:t> 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৭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6878471" y="3016155"/>
            <a:ext cx="1926214" cy="3043451"/>
            <a:chOff x="6878471" y="3016155"/>
            <a:chExt cx="1926214" cy="304345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6892120" y="3016155"/>
              <a:ext cx="476929" cy="349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7583607" y="3016155"/>
              <a:ext cx="527712" cy="3616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8320190" y="4072876"/>
              <a:ext cx="484495" cy="359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884555" y="4079227"/>
              <a:ext cx="484494" cy="3713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574508" y="4067032"/>
              <a:ext cx="536811" cy="402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878471" y="5163717"/>
              <a:ext cx="491319" cy="337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574508" y="5158854"/>
              <a:ext cx="491319" cy="337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892120" y="5773003"/>
              <a:ext cx="491319" cy="28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8781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428868" y="357170"/>
            <a:ext cx="7143750" cy="885824"/>
          </a:xfrm>
          <a:prstGeom prst="ellipseRibbon">
            <a:avLst>
              <a:gd name="adj1" fmla="val 21295"/>
              <a:gd name="adj2" fmla="val 42169"/>
              <a:gd name="adj3" fmla="val 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030075" cy="6743700"/>
          </a:xfrm>
          <a:prstGeom prst="halfFrame">
            <a:avLst>
              <a:gd name="adj1" fmla="val 4035"/>
              <a:gd name="adj2" fmla="val 3916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093" y="1501254"/>
            <a:ext cx="10890913" cy="955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৬০,৬৫,৭০,৭৫,৫৫,৬২,৫৩,৭৮,৮০,৬৮</a:t>
            </a:r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উপাত্ত গুলো ১০ জন ছাত্রীর </a:t>
            </a:r>
          </a:p>
          <a:p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গনিতে প্রাপ্ত নম্বর।বর্ণিত উপাত্তসমূহকে  কী বলে? 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5968" y="3575712"/>
            <a:ext cx="2838735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গ</a:t>
            </a:r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)অবিন্যস্ত উপাত্ত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0048" y="2733766"/>
            <a:ext cx="2852382" cy="490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খ)বিন্যস্ত উপাত্ত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5968" y="2705668"/>
            <a:ext cx="2838735" cy="556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</a:t>
            </a:r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)শ্রেণি উপাত্ত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0048" y="3575712"/>
            <a:ext cx="2975212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ঘ)মাধ্যমিক উপাত্ত 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3457" y="4326340"/>
            <a:ext cx="10672549" cy="982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শ্রেণীর উচ্চ সীমা ও নিম্ন সীমার যোগফলকে ২ দিয়ে ভাগ করে কী পাওয়া যায়?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0549" y="6243751"/>
            <a:ext cx="2647666" cy="402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ঘ)শ্রেণী মধ্যমান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0550" y="5622025"/>
            <a:ext cx="2647665" cy="451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খ)শ্রেণী </a:t>
            </a:r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সীমা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7039" y="6325736"/>
            <a:ext cx="2483892" cy="417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গ)শ্রেণী </a:t>
            </a:r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ব্যাবধান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7040" y="5621171"/>
            <a:ext cx="2483892" cy="452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ক)শ্রেণী </a:t>
            </a:r>
            <a:r>
              <a:rPr lang="bn-IN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পরিসর 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72618" y="484498"/>
            <a:ext cx="2428869" cy="484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264" y="484497"/>
            <a:ext cx="2047164" cy="4844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93875" y="2733766"/>
            <a:ext cx="2552131" cy="4905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89409" y="3575712"/>
            <a:ext cx="2593075" cy="437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2618" y="5540991"/>
            <a:ext cx="2246343" cy="3420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72618" y="6243751"/>
            <a:ext cx="2109866" cy="3762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05968" y="1040641"/>
            <a:ext cx="2374713" cy="41284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72618" y="1040640"/>
            <a:ext cx="2428869" cy="412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659737" y="2625618"/>
            <a:ext cx="509516" cy="4020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জানতে  ক্লিক করুন।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7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109183"/>
            <a:ext cx="12192000" cy="6620230"/>
          </a:xfrm>
          <a:prstGeom prst="ellipse">
            <a:avLst/>
          </a:prstGeom>
          <a:solidFill>
            <a:srgbClr val="99FF99"/>
          </a:solidFill>
          <a:ln w="762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52147" y="109181"/>
            <a:ext cx="7420526" cy="2391132"/>
            <a:chOff x="5049682" y="109182"/>
            <a:chExt cx="6995921" cy="3070746"/>
          </a:xfrm>
        </p:grpSpPr>
        <p:grpSp>
          <p:nvGrpSpPr>
            <p:cNvPr id="5" name="Group 4"/>
            <p:cNvGrpSpPr/>
            <p:nvPr/>
          </p:nvGrpSpPr>
          <p:grpSpPr>
            <a:xfrm>
              <a:off x="5049682" y="109182"/>
              <a:ext cx="6995921" cy="3070746"/>
              <a:chOff x="4189862" y="504968"/>
              <a:chExt cx="6995921" cy="3070746"/>
            </a:xfrm>
          </p:grpSpPr>
          <p:sp>
            <p:nvSpPr>
              <p:cNvPr id="2" name="Up Arrow 1"/>
              <p:cNvSpPr/>
              <p:nvPr/>
            </p:nvSpPr>
            <p:spPr>
              <a:xfrm>
                <a:off x="4189862" y="504968"/>
                <a:ext cx="6995921" cy="3070746"/>
              </a:xfrm>
              <a:prstGeom prst="upArrow">
                <a:avLst/>
              </a:prstGeom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7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বাড়ীর</a:t>
                </a:r>
                <a:r>
                  <a:rPr lang="en-US" sz="7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7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7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496328" y="2688607"/>
                <a:ext cx="368498" cy="395785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7547212" y="2688607"/>
                <a:ext cx="436727" cy="887107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332561" y="1665027"/>
              <a:ext cx="506332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5" y="-79849"/>
            <a:ext cx="12272312" cy="6937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7251" y="3119017"/>
            <a:ext cx="8475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শ্রেণিতে অধ্যয়নরত শিক্ষার্খীদের প্রথম সাময়িক পরীক্ষায় গনিতে প্রাপ্ত নম্বর নিয়ে গণসংখ্যা বহুভুজ অংকন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72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772692" y="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370996" y="5500049"/>
            <a:ext cx="3862317" cy="125559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2312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33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1" y="0"/>
            <a:ext cx="12091915" cy="6858000"/>
          </a:xfrm>
          <a:prstGeom prst="bevel">
            <a:avLst>
              <a:gd name="adj" fmla="val 2998"/>
            </a:avLst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818168" y="859810"/>
          <a:ext cx="6907284" cy="515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873457" y="0"/>
            <a:ext cx="10317707" cy="85980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r="14754"/>
          <a:stretch/>
        </p:blipFill>
        <p:spPr>
          <a:xfrm>
            <a:off x="8554476" y="1623657"/>
            <a:ext cx="2175849" cy="1769688"/>
          </a:xfrm>
          <a:prstGeom prst="rect">
            <a:avLst/>
          </a:prstGeom>
          <a:noFill/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529417" y="4067476"/>
            <a:ext cx="3657600" cy="19379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ক্লাসের  অর্ধবার্ষিক পরীক্ষায় গনিত বিষয়ের প্রাপ্ত নম্বর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৪৫,৩৩,২৪,৮০,৫৬,৬২,৭২,৮২,৬৬,৯০,৬৮,৫৭,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৬৪,৫২,৬৪,৭০,৬১,৫৩,৪৬,৬৪,৫০,৭১,৮৪,৫৪,৭১।</a:t>
            </a:r>
          </a:p>
          <a:p>
            <a:pPr algn="ctr"/>
            <a:endPara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0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656">
        <p15:prstTrans prst="curtains"/>
      </p:transition>
    </mc:Choice>
    <mc:Fallback>
      <p:transition spd="slow" advTm="16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5AE8C2-ED36-48DF-8D65-957866E4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7C5AE8C2-ED36-48DF-8D65-957866E42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7C5AE8C2-ED36-48DF-8D65-957866E4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7C5AE8C2-ED36-48DF-8D65-957866E4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7D3054-F403-4442-AB44-3743676A0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9A7D3054-F403-4442-AB44-3743676A0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9A7D3054-F403-4442-AB44-3743676A0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9A7D3054-F403-4442-AB44-3743676A0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32FD58-BCF1-4D08-BBB5-CC574F7C3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C832FD58-BCF1-4D08-BBB5-CC574F7C3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C832FD58-BCF1-4D08-BBB5-CC574F7C3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C832FD58-BCF1-4D08-BBB5-CC574F7C3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E855C0-4D15-418A-A078-43E1557BA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90E855C0-4D15-418A-A078-43E1557BA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90E855C0-4D15-418A-A078-43E1557BA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90E855C0-4D15-418A-A078-43E1557BA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E65D30-2BEB-4B80-A7ED-72C0CCF96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A7E65D30-2BEB-4B80-A7ED-72C0CCF96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A7E65D30-2BEB-4B80-A7ED-72C0CCF96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A7E65D30-2BEB-4B80-A7ED-72C0CCF96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5FCAB8-8C7D-4B23-909E-8B3FBB4F9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975FCAB8-8C7D-4B23-909E-8B3FBB4F9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975FCAB8-8C7D-4B23-909E-8B3FBB4F9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975FCAB8-8C7D-4B23-909E-8B3FBB4F9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0"/>
            <a:ext cx="11627893" cy="6858000"/>
          </a:xfrm>
          <a:prstGeom prst="bevel">
            <a:avLst>
              <a:gd name="adj" fmla="val 5026"/>
            </a:avLst>
          </a:prstGeom>
          <a:solidFill>
            <a:srgbClr val="7030A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Ribbon 1"/>
          <p:cNvSpPr/>
          <p:nvPr/>
        </p:nvSpPr>
        <p:spPr>
          <a:xfrm>
            <a:off x="845128" y="442722"/>
            <a:ext cx="9878290" cy="1842435"/>
          </a:xfrm>
          <a:prstGeom prst="ribbon2">
            <a:avLst>
              <a:gd name="adj1" fmla="val 23529"/>
              <a:gd name="adj2" fmla="val 624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Up">
              <a:avLst>
                <a:gd name="adj" fmla="val 56338"/>
              </a:avLst>
            </a:prstTxWarp>
          </a:bodyPr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928" y="2797794"/>
            <a:ext cx="5521548" cy="36652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শ্রেনীঃনবম/দশম</a:t>
            </a: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বিষয়ঃগনিত</a:t>
            </a: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সময়ঃ৫০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09474" y="2797793"/>
            <a:ext cx="5326561" cy="3665269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অধ্যায়ঃসপ্তদশ</a:t>
            </a: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বস্তুঃপরিসংখ্যান</a:t>
            </a: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তারিখঃ০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/০৭/২০১৭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883" y="-79849"/>
            <a:ext cx="12272312" cy="6937849"/>
          </a:xfrm>
          <a:prstGeom prst="rect">
            <a:avLst/>
          </a:prstGeom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9534921" y="3903256"/>
          <a:ext cx="769139" cy="64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34921" y="3903256"/>
                        <a:ext cx="769139" cy="64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8"/>
          <p:cNvSpPr/>
          <p:nvPr/>
        </p:nvSpPr>
        <p:spPr>
          <a:xfrm rot="2735479">
            <a:off x="9915330" y="5010018"/>
            <a:ext cx="1396966" cy="922138"/>
          </a:xfrm>
          <a:prstGeom prst="wedgeEllipseCallout">
            <a:avLst>
              <a:gd name="adj1" fmla="val -77673"/>
              <a:gd name="adj2" fmla="val -2788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091916" cy="6857999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hart 16"/>
          <p:cNvGraphicFramePr/>
          <p:nvPr>
            <p:extLst/>
          </p:nvPr>
        </p:nvGraphicFramePr>
        <p:xfrm>
          <a:off x="886691" y="835673"/>
          <a:ext cx="10321636" cy="519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9737" y="6032311"/>
            <a:ext cx="4503761" cy="436728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 লক্ষ্য কর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56" y="-39925"/>
            <a:ext cx="12272312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9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24">
        <p14:doors dir="vert"/>
      </p:transition>
    </mc:Choice>
    <mc:Fallback>
      <p:transition spd="slow" advTm="16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Chart bld="category"/>
        </p:bldSub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391518" y="166590"/>
          <a:ext cx="8468748" cy="658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  <a:gridCol w="235243"/>
              </a:tblGrid>
              <a:tr h="3416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>
            <a:endCxn id="3" idx="3"/>
          </p:cNvCxnSpPr>
          <p:nvPr/>
        </p:nvCxnSpPr>
        <p:spPr>
          <a:xfrm flipV="1">
            <a:off x="2363372" y="3458430"/>
            <a:ext cx="8496894" cy="22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0"/>
            <a:endCxn id="3" idx="2"/>
          </p:cNvCxnSpPr>
          <p:nvPr/>
        </p:nvCxnSpPr>
        <p:spPr>
          <a:xfrm>
            <a:off x="6625892" y="166590"/>
            <a:ext cx="0" cy="65836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01" y="844061"/>
            <a:ext cx="443131" cy="2572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01133" y="1575582"/>
            <a:ext cx="471244" cy="1838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72388" y="1280158"/>
            <a:ext cx="443131" cy="2133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29608" y="492368"/>
            <a:ext cx="520480" cy="292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64156" y="1055075"/>
            <a:ext cx="429072" cy="237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93239" y="1280158"/>
            <a:ext cx="443100" cy="2149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50407" y="815925"/>
            <a:ext cx="492351" cy="261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156880" y="1280158"/>
            <a:ext cx="499372" cy="2139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922"/>
            <a:ext cx="12232156" cy="6937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2493" y="67230"/>
            <a:ext cx="36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Y</a:t>
            </a:r>
            <a:endParaRPr lang="en-US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10772275" y="2858265"/>
            <a:ext cx="4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787856" y="2858265"/>
            <a:ext cx="725641" cy="1200329"/>
            <a:chOff x="1787856" y="2858265"/>
            <a:chExt cx="725641" cy="1200329"/>
          </a:xfrm>
        </p:grpSpPr>
        <p:sp>
          <p:nvSpPr>
            <p:cNvPr id="9" name="TextBox 8"/>
            <p:cNvSpPr txBox="1"/>
            <p:nvPr/>
          </p:nvSpPr>
          <p:spPr>
            <a:xfrm>
              <a:off x="1787856" y="2858265"/>
              <a:ext cx="7256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X</a:t>
              </a:r>
              <a:endParaRPr lang="en-US" sz="72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2265528" y="2858265"/>
              <a:ext cx="97844" cy="267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052493" y="5663821"/>
            <a:ext cx="517416" cy="1200329"/>
            <a:chOff x="6052493" y="5663821"/>
            <a:chExt cx="517416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6052493" y="5663821"/>
              <a:ext cx="4574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Y</a:t>
              </a:r>
              <a:endParaRPr lang="en-US" sz="72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6471056" y="5663821"/>
              <a:ext cx="98853" cy="2183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 rot="2104879">
            <a:off x="1068104" y="3944098"/>
            <a:ext cx="1109518" cy="2455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56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" grpId="0"/>
      <p:bldP spid="10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-27712" y="0"/>
            <a:ext cx="12192000" cy="6858000"/>
          </a:xfrm>
          <a:prstGeom prst="bevel">
            <a:avLst>
              <a:gd name="adj" fmla="val 7446"/>
            </a:avLst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2" name="Up Ribbon 1"/>
          <p:cNvSpPr/>
          <p:nvPr/>
        </p:nvSpPr>
        <p:spPr>
          <a:xfrm>
            <a:off x="2845558" y="1296537"/>
            <a:ext cx="6359858" cy="1610439"/>
          </a:xfrm>
          <a:prstGeom prst="ribbon2">
            <a:avLst>
              <a:gd name="adj1" fmla="val 33333"/>
              <a:gd name="adj2" fmla="val 70817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>
                <a:gd name="adj1" fmla="val 10433705"/>
                <a:gd name="adj2" fmla="val 46196"/>
              </a:avLst>
            </a:prstTxWarp>
          </a:bodyPr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6661" y="3998788"/>
            <a:ext cx="9157652" cy="182880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>
                <a:gd name="adj" fmla="val 50000"/>
              </a:avLst>
            </a:prstTxWarp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  গণসংখ্যা বহুভুজ অংকন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59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886690" y="967970"/>
            <a:ext cx="10432473" cy="1636685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690" y="2743200"/>
            <a:ext cx="10432473" cy="32281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 শিক্ষার্থীরা.........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IN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কী তা বর্ণনা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বহুভুজ অঙ্কন করে উপাত্তের ব্যাখ্যা করতে পারবে।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631"/>
            </a:avLst>
          </a:prstGeom>
          <a:solidFill>
            <a:schemeClr val="accent6"/>
          </a:solidFill>
          <a:ln w="762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8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0" y="0"/>
            <a:ext cx="12288982" cy="6858000"/>
          </a:xfrm>
          <a:prstGeom prst="bevel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9307" y="218365"/>
                <a:ext cx="11778018" cy="6414448"/>
              </a:xfrm>
              <a:prstGeom prst="rect">
                <a:avLst/>
              </a:prstGeom>
              <a:solidFill>
                <a:srgbClr val="47E990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বোঝায়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ছাত্রের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গনিত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বিষয়ের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প্রাপ্ত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নম্বরঃ৭০,৬৭,৭৫,৮৭,৮৮,৫৬,৭৮,৯০,৩৬,৬৫। </a:t>
                </a:r>
                <a:endPara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</a:t>
                </a:r>
                <a:r>
                  <a:rPr lang="en-US" sz="3200" b="1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নম্বর</a:t>
                </a:r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</a:t>
                </a:r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IN" sz="32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  <a:p>
                <a:pPr algn="ctr"/>
                <a:r>
                  <a:rPr lang="bn-IN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বিন্যস্ত ও অবিন্যস্ত উপাত্ত বলতে কী বোঝায়?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bn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৩৫,৭৬,৮৪,৬৫,৮৫,৪৫,৬০,৫৫,৪৫,৬৪।                  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৩৫,৪৫,৪৫,৫৫,৬০,৬৪,৬৫,৭৬,৮৪,৮৫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                </a:t>
                </a:r>
              </a:p>
              <a:p>
                <a:pPr algn="ctr"/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উপাত্ত গুলো কী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ধরনের?</a:t>
                </a:r>
              </a:p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  <a:p>
                <a:pPr algn="ctr"/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শ্রেণির মধ্যমান কীভাবে নির্ণয় করা হয়?</a:t>
                </a:r>
              </a:p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 ,(৪১-৪৫)শ্রেণির মধ্যমান নির্ণয় করতে হবে। </a:t>
                </a:r>
              </a:p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৪১</m:t>
                        </m:r>
                        <m:r>
                          <a:rPr lang="bn-I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bn-I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৪৫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৮৬</m:t>
                        </m:r>
                      </m:num>
                      <m:den>
                        <m:r>
                          <a:rPr lang="bn-I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=৪৩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৪৩ হবে মধ্যমান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7" y="218365"/>
                <a:ext cx="11778018" cy="6414448"/>
              </a:xfrm>
              <a:prstGeom prst="rect">
                <a:avLst/>
              </a:prstGeom>
              <a:blipFill rotWithShape="0">
                <a:blip r:embed="rId2"/>
                <a:stretch>
                  <a:fillRect t="-14801" b="-16603"/>
                </a:stretch>
              </a:blipFill>
              <a:ln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owchart: Decision 2"/>
          <p:cNvSpPr/>
          <p:nvPr/>
        </p:nvSpPr>
        <p:spPr>
          <a:xfrm>
            <a:off x="-150124" y="-1665038"/>
            <a:ext cx="218364" cy="12283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3125333" y="506858"/>
            <a:ext cx="638141" cy="312008"/>
          </a:xfrm>
          <a:prstGeom prst="flowChartDecisi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2866030" y="2445850"/>
            <a:ext cx="610220" cy="354232"/>
          </a:xfrm>
          <a:prstGeom prst="flowChartDecisi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2470238" y="4792441"/>
            <a:ext cx="800464" cy="371603"/>
          </a:xfrm>
          <a:prstGeom prst="flowChartDecisi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612749" y="2800082"/>
            <a:ext cx="1815153" cy="4367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 </a:t>
            </a:r>
            <a:r>
              <a:rPr lang="bn-IN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 </a:t>
            </a:r>
            <a:endParaRPr lang="en-US" b="1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8598091" y="4640239"/>
            <a:ext cx="2161532" cy="586379"/>
            <a:chOff x="8598091" y="4640239"/>
            <a:chExt cx="2161532" cy="586379"/>
          </a:xfrm>
        </p:grpSpPr>
        <p:sp>
          <p:nvSpPr>
            <p:cNvPr id="15" name="Rectangle 14"/>
            <p:cNvSpPr/>
            <p:nvPr/>
          </p:nvSpPr>
          <p:spPr>
            <a:xfrm>
              <a:off x="8598091" y="4815866"/>
              <a:ext cx="614151" cy="371604"/>
            </a:xfrm>
            <a:prstGeom prst="rect">
              <a:avLst/>
            </a:prstGeom>
            <a:solidFill>
              <a:srgbClr val="47E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solidFill>
                    <a:schemeClr val="tx1"/>
                  </a:solidFill>
                </a:rPr>
                <a:t>সূত্রঃ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048466" y="4640239"/>
                  <a:ext cx="1711157" cy="5863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শ্রেণীর</m:t>
                            </m:r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উচ্চ</m:t>
                            </m:r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সীমা</m:t>
                            </m:r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শ্রেণীর</m:t>
                            </m:r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নিম্ন</m:t>
                            </m:r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সীমা</m:t>
                            </m:r>
                          </m:num>
                          <m:den>
                            <m:r>
                              <a:rPr lang="bn-IN" b="0" i="1" smtClean="0">
                                <a:latin typeface="Cambria Math" panose="02040503050406030204" pitchFamily="18" charset="0"/>
                              </a:rPr>
                              <m:t>২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8466" y="4640239"/>
                  <a:ext cx="1711157" cy="5863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72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12"/>
          <p:cNvSpPr/>
          <p:nvPr/>
        </p:nvSpPr>
        <p:spPr>
          <a:xfrm>
            <a:off x="5628669" y="3375560"/>
            <a:ext cx="1815153" cy="4367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বিন্যস্ত উপাত্ত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5378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7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798"/>
            </a:avLst>
          </a:prstGeom>
          <a:solidFill>
            <a:schemeClr val="accent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6" y="109182"/>
            <a:ext cx="10263116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নিবেশন সারণি তৈরি করার পদ্ধতিঃ</a:t>
            </a:r>
            <a:endParaRPr lang="en-US" sz="2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6603" y="298254"/>
                <a:ext cx="8611732" cy="273154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2400" i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এক শীত মৌসুমে শ্রীমঙ্গলের জানুয়ারি মাষের ৩১ দিনের  সর্বনিম্ন তাপমাত্রা (সেলসিয়াস)নিচে দেওয়া </a:t>
                </a:r>
                <a:endPara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i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হলো।</a:t>
                </a:r>
                <a:r>
                  <a:rPr lang="bn-IN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সর্বনিম্ন </a:t>
                </a:r>
                <a:r>
                  <a:rPr lang="bn-IN" sz="2400" i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তাপমাত্রার  (সেলসিয়াস) গণসংখ্যা </a:t>
                </a:r>
                <a:r>
                  <a:rPr lang="bn-IN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নিবেশন সারণি তৈরি</a:t>
                </a:r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কর।               </a:t>
                </a:r>
                <a:endPara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১৪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১৪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১৪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e>
                      <m:sup>
                        <m:r>
                          <a:rPr lang="bn-IN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IN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‌</m:t>
                    </m:r>
                    <m:sSup>
                      <m:sSupPr>
                        <m:ctrlPr>
                          <a:rPr lang="bn-IN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‌</m:t>
                    </m:r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IN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IN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‌</m:t>
                    </m:r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‌</m:t>
                    </m:r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IN" sz="24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e>
                      <m:sup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3" y="298254"/>
                <a:ext cx="8611732" cy="2731549"/>
              </a:xfrm>
              <a:prstGeom prst="rect">
                <a:avLst/>
              </a:prstGeom>
              <a:blipFill rotWithShape="0">
                <a:blip r:embed="rId3"/>
                <a:stretch>
                  <a:fillRect l="-1202" t="-7350" b="-10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86604" y="4690718"/>
              <a:ext cx="8611731" cy="19087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852382"/>
                    <a:gridCol w="2888772"/>
                    <a:gridCol w="2870577"/>
                  </a:tblGrid>
                  <a:tr h="379406"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তাপমাত্রা(সেলসিয়াস)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 ট্যালি</a:t>
                          </a:r>
                          <a:r>
                            <a:rPr lang="bn-IN" baseline="0" dirty="0" smtClean="0"/>
                            <a:t> চিহ্ন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গণসংখ্যা</a:t>
                          </a:r>
                          <a:r>
                            <a:rPr lang="bn-IN" baseline="0" dirty="0" smtClean="0"/>
                            <a:t> বা ঘ</a:t>
                          </a:r>
                          <a:r>
                            <a:rPr lang="en-US" baseline="0" dirty="0" smtClean="0"/>
                            <a:t>ট</a:t>
                          </a:r>
                          <a:r>
                            <a:rPr lang="bn-IN" baseline="0" dirty="0" smtClean="0"/>
                            <a:t>ন সংখ্যা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4119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b="0" i="1" smtClean="0">
                                      <a:latin typeface="Cambria Math" panose="02040503050406030204" pitchFamily="18" charset="0"/>
                                    </a:rPr>
                                    <m:t>৬</m:t>
                                  </m:r>
                                </m:e>
                                <m:sup>
                                  <m:r>
                                    <a:rPr lang="bn-IN" b="0" i="1" smtClean="0">
                                      <a:latin typeface="Cambria Math" panose="02040503050406030204" pitchFamily="18" charset="0"/>
                                    </a:rPr>
                                    <m:t>০</m:t>
                                  </m:r>
                                  <m:r>
                                    <a:rPr lang="bn-IN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lang="bn-IN" dirty="0" smtClean="0"/>
                            <a:t>-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bn-I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b="0" i="1" dirty="0" smtClean="0">
                                      <a:latin typeface="Cambria Math" panose="02040503050406030204" pitchFamily="18" charset="0"/>
                                    </a:rPr>
                                    <m:t>৮</m:t>
                                  </m:r>
                                </m:e>
                                <m:sup>
                                  <m:r>
                                    <a:rPr lang="bn-IN" b="0" i="1" dirty="0" smtClean="0">
                                      <a:latin typeface="Cambria Math" panose="02040503050406030204" pitchFamily="18" charset="0"/>
                                    </a:rPr>
                                    <m:t>০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TangonMJ" pitchFamily="2" charset="0"/>
                              <a:cs typeface="TangonMJ" pitchFamily="2" charset="0"/>
                              <a:sym typeface="Symbol" panose="05050102010706020507" pitchFamily="18" charset="2"/>
                            </a:rPr>
                            <a:t>   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 ১১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41194"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bn-I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b="0" i="1" smtClean="0">
                                      <a:latin typeface="Cambria Math" panose="02040503050406030204" pitchFamily="18" charset="0"/>
                                    </a:rPr>
                                    <m:t>৯</m:t>
                                  </m:r>
                                </m:e>
                                <m:sup>
                                  <m:r>
                                    <a:rPr lang="bn-IN" b="0" i="1" smtClean="0">
                                      <a:latin typeface="Cambria Math" panose="02040503050406030204" pitchFamily="18" charset="0"/>
                                    </a:rPr>
                                    <m:t>০</m:t>
                                  </m:r>
                                </m:sup>
                              </m:sSup>
                            </m:oMath>
                          </a14:m>
                          <a:r>
                            <a:rPr lang="bn-IN" dirty="0" smtClean="0"/>
                            <a:t>-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bn-I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b="0" i="1" dirty="0" smtClean="0">
                                      <a:latin typeface="Cambria Math" panose="02040503050406030204" pitchFamily="18" charset="0"/>
                                    </a:rPr>
                                    <m:t>১১</m:t>
                                  </m:r>
                                </m:e>
                                <m:sup>
                                  <m:r>
                                    <a:rPr lang="bn-IN" b="0" i="1" dirty="0" smtClean="0">
                                      <a:latin typeface="Cambria Math" panose="02040503050406030204" pitchFamily="18" charset="0"/>
                                    </a:rPr>
                                    <m:t>০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ym typeface="Symbol" panose="05050102010706020507" pitchFamily="18" charset="2"/>
                            </a:rPr>
                            <a:t>    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 ১৩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41194"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bn-I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b="0" i="1" smtClean="0">
                                      <a:latin typeface="Cambria Math" panose="02040503050406030204" pitchFamily="18" charset="0"/>
                                    </a:rPr>
                                    <m:t>১২</m:t>
                                  </m:r>
                                </m:e>
                                <m:sup>
                                  <m:r>
                                    <a:rPr lang="bn-IN" b="0" i="1" smtClean="0">
                                      <a:latin typeface="Cambria Math" panose="02040503050406030204" pitchFamily="18" charset="0"/>
                                    </a:rPr>
                                    <m:t>০</m:t>
                                  </m:r>
                                </m:sup>
                              </m:sSup>
                            </m:oMath>
                          </a14:m>
                          <a:r>
                            <a:rPr lang="bn-IN" dirty="0" smtClean="0"/>
                            <a:t>-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bn-I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b="0" i="1" dirty="0" smtClean="0">
                                      <a:latin typeface="Cambria Math" panose="02040503050406030204" pitchFamily="18" charset="0"/>
                                    </a:rPr>
                                    <m:t>১৪</m:t>
                                  </m:r>
                                </m:e>
                                <m:sup>
                                  <m:r>
                                    <a:rPr lang="bn-IN" b="0" i="1" dirty="0" smtClean="0">
                                      <a:latin typeface="Cambria Math" panose="02040503050406030204" pitchFamily="18" charset="0"/>
                                    </a:rPr>
                                    <m:t>০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ym typeface="Symbol" panose="05050102010706020507" pitchFamily="18" charset="2"/>
                            </a:rPr>
                            <a:t>  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 ৭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4119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মোট=৩১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4775787"/>
                  </p:ext>
                </p:extLst>
              </p:nvPr>
            </p:nvGraphicFramePr>
            <p:xfrm>
              <a:off x="286604" y="4690718"/>
              <a:ext cx="8611731" cy="19087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852382"/>
                    <a:gridCol w="2888772"/>
                    <a:gridCol w="2870577"/>
                  </a:tblGrid>
                  <a:tr h="379406"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তাপমাত্রা(সেলসিয়াস)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 ট্যালি</a:t>
                          </a:r>
                          <a:r>
                            <a:rPr lang="bn-IN" baseline="0" dirty="0" smtClean="0"/>
                            <a:t> চিহ্ন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গণসংখ্যা</a:t>
                          </a:r>
                          <a:r>
                            <a:rPr lang="bn-IN" baseline="0" dirty="0" smtClean="0"/>
                            <a:t> বা </a:t>
                          </a:r>
                          <a:r>
                            <a:rPr lang="bn-IN" baseline="0" dirty="0" smtClean="0"/>
                            <a:t>ঘ</a:t>
                          </a:r>
                          <a:r>
                            <a:rPr lang="en-US" baseline="0" dirty="0" smtClean="0"/>
                            <a:t>ট</a:t>
                          </a:r>
                          <a:r>
                            <a:rPr lang="bn-IN" baseline="0" dirty="0" smtClean="0"/>
                            <a:t>ন </a:t>
                          </a:r>
                          <a:r>
                            <a:rPr lang="bn-IN" baseline="0" dirty="0" smtClean="0"/>
                            <a:t>সংখ্যা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27" t="-103030" r="-202564" b="-3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TangonMJ" pitchFamily="2" charset="0"/>
                              <a:cs typeface="TangonMJ" pitchFamily="2" charset="0"/>
                              <a:sym typeface="Symbol" panose="05050102010706020507" pitchFamily="18" charset="2"/>
                            </a:rPr>
                            <a:t>   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 ১১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36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27" t="-212698" r="-202564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ym typeface="Symbol" panose="05050102010706020507" pitchFamily="18" charset="2"/>
                            </a:rPr>
                            <a:t>    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 ১৩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36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27" t="-312698" r="-202564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ym typeface="Symbol" panose="05050102010706020507" pitchFamily="18" charset="2"/>
                            </a:rPr>
                            <a:t>  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 ৭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মোট=৩১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35" y="264082"/>
            <a:ext cx="3063582" cy="346653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07225" y="5109032"/>
            <a:ext cx="873455" cy="1005159"/>
            <a:chOff x="3220873" y="3730614"/>
            <a:chExt cx="873455" cy="1005159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20873" y="3730614"/>
              <a:ext cx="327545" cy="268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3220873" y="3730614"/>
              <a:ext cx="873455" cy="1005159"/>
              <a:chOff x="3220873" y="3730614"/>
              <a:chExt cx="873455" cy="100515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3753134" y="3730614"/>
                <a:ext cx="341194" cy="2681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220873" y="4105537"/>
                <a:ext cx="327545" cy="2412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643952" y="4105538"/>
                <a:ext cx="348017" cy="2412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220873" y="4490113"/>
                <a:ext cx="327545" cy="245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6603" y="2743254"/>
                <a:ext cx="8611732" cy="19925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 নির্দেশক উপাত্তের  সবচেয়ে ছোট সংখ্যা ৬ এবং বড় </a:t>
                </a:r>
                <a:r>
                  <a:rPr lang="bn-IN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সংখ্যা১৪ </a:t>
                </a:r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উপাত্তের পরিসর =(১৪-৬)+১=৯ ।</a:t>
                </a:r>
              </a:p>
              <a:p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শ্রেনি ব্যাবধান ৩ নেওয়া হলে শ্রেনি সংখ্যা হবে=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IN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</a:p>
              <a:p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 নিবেশন সারণিঃ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3" y="2743254"/>
                <a:ext cx="8611732" cy="1992523"/>
              </a:xfrm>
              <a:prstGeom prst="rect">
                <a:avLst/>
              </a:prstGeom>
              <a:blipFill rotWithShape="0">
                <a:blip r:embed="rId6"/>
                <a:stretch>
                  <a:fillRect l="-1201" t="-5471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37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607</Words>
  <Application>Microsoft Office PowerPoint</Application>
  <PresentationFormat>Widescreen</PresentationFormat>
  <Paragraphs>206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Symbol</vt:lpstr>
      <vt:lpstr>TangonMJ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</dc:creator>
  <cp:lastModifiedBy>naim</cp:lastModifiedBy>
  <cp:revision>1</cp:revision>
  <dcterms:created xsi:type="dcterms:W3CDTF">2017-07-07T05:38:38Z</dcterms:created>
  <dcterms:modified xsi:type="dcterms:W3CDTF">2017-07-07T05:45:35Z</dcterms:modified>
</cp:coreProperties>
</file>