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301" r:id="rId2"/>
    <p:sldId id="262" r:id="rId3"/>
    <p:sldId id="263" r:id="rId4"/>
    <p:sldId id="293" r:id="rId5"/>
    <p:sldId id="275" r:id="rId6"/>
    <p:sldId id="281" r:id="rId7"/>
    <p:sldId id="282" r:id="rId8"/>
    <p:sldId id="277" r:id="rId9"/>
    <p:sldId id="280" r:id="rId10"/>
    <p:sldId id="276" r:id="rId11"/>
    <p:sldId id="265" r:id="rId12"/>
    <p:sldId id="264" r:id="rId13"/>
    <p:sldId id="274" r:id="rId14"/>
    <p:sldId id="292" r:id="rId15"/>
    <p:sldId id="295" r:id="rId16"/>
    <p:sldId id="296" r:id="rId17"/>
    <p:sldId id="297" r:id="rId18"/>
    <p:sldId id="266" r:id="rId19"/>
    <p:sldId id="288" r:id="rId20"/>
    <p:sldId id="290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245EB-CC72-40C3-84CE-F16AF78CBBA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BE0995-6D9E-4913-B311-6CAE057C87AE}" type="pres">
      <dgm:prSet presAssocID="{AF5245EB-CC72-40C3-84CE-F16AF78CBB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4DC70-950A-46B9-833E-7A41BDE8DFA8}" type="presOf" srcId="{AF5245EB-CC72-40C3-84CE-F16AF78CBBA8}" destId="{ADBE0995-6D9E-4913-B311-6CAE057C87AE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B0B7-6344-4A83-8035-33787745785B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CC527-0F67-4589-8DD1-2EE19CD5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9E575-E87C-436C-8958-A3557D7CFA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1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0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2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7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8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4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5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6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7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4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5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1000"/>
            <a:ext cx="8382001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4421" y="2722145"/>
            <a:ext cx="5763127" cy="147988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135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5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653" y="4069681"/>
            <a:ext cx="5005137" cy="154004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9380563"/>
                <a:gd name="adj2" fmla="val 59155"/>
              </a:avLst>
            </a:prstTxWarp>
            <a:spAutoFit/>
          </a:bodyPr>
          <a:lstStyle/>
          <a:p>
            <a:r>
              <a:rPr lang="bn-IN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88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3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09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remove" nodeType="click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accel="20000" fill="remove" nodeType="clickEffect" p14:presetBounceEnd="20000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2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2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remove" nodeType="click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accel="20000" fill="remove" nodeType="click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1"/>
            <a:ext cx="8153400" cy="5867400"/>
          </a:xfrm>
        </p:spPr>
      </p:pic>
    </p:spTree>
    <p:extLst>
      <p:ext uri="{BB962C8B-B14F-4D97-AF65-F5344CB8AC3E}">
        <p14:creationId xmlns:p14="http://schemas.microsoft.com/office/powerpoint/2010/main" val="18334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09600" y="381000"/>
            <a:ext cx="7620000" cy="190500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শিখন ফল</a:t>
            </a:r>
            <a:endParaRPr lang="en-US" sz="8800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2743200" y="28194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বাংলাদেশের অর্থনীতির ঐতিহাসিক পটভূমি বর্ণনা করতে পারবে</a:t>
            </a:r>
            <a:r>
              <a:rPr lang="bn-BD" dirty="0" smtClean="0"/>
              <a:t>|</a:t>
            </a:r>
          </a:p>
          <a:p>
            <a:r>
              <a:rPr lang="bn-BD" dirty="0" smtClean="0"/>
              <a:t>বাংলাদেশের অর্থনীতির কাঠামো ও বৈশিষ্ট্য চিহ্নিত করতে  পারবে |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14400" y="2819400"/>
            <a:ext cx="1828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990600" y="3486662"/>
            <a:ext cx="17526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315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বাংলাদেশের অর্থনীতির ঐতিহাসিক পটভূমিকে ৫ভাগে ভাগ করা যায় যথাঃ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5159562"/>
              </p:ext>
            </p:extLst>
          </p:nvPr>
        </p:nvGraphicFramePr>
        <p:xfrm>
          <a:off x="838200" y="1397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609600" y="1219200"/>
            <a:ext cx="7239000" cy="8382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১।আদী যুগের অর্থনীতি(১২০০ সাল পর্যন্ত)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22126" y="2590800"/>
            <a:ext cx="7912274" cy="762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২।মুসলমান যুগের অর্থনীতি(১২০০-১৭৫৭)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09600" y="3581400"/>
            <a:ext cx="7467600" cy="762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৩।ইংরেজ যুগের অর্থনীতি(১৭৫৭-১৯৪৭)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09600" y="4495800"/>
            <a:ext cx="7467600" cy="8498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৪|পাকিস্থানি যুগের  অর্থনীতি(১৯৪৭-১৯৭১) 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09600" y="5562600"/>
            <a:ext cx="77724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৫।স্বাধী</a:t>
            </a:r>
            <a:r>
              <a:rPr lang="bn-BD" dirty="0"/>
              <a:t>ন</a:t>
            </a:r>
            <a:r>
              <a:rPr lang="bn-BD" dirty="0" smtClean="0"/>
              <a:t>তার পরবর্তী যুগের অর্থনীতি(১৯৭১-বর্তমান)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bn-BD" sz="2800" dirty="0" smtClean="0"/>
              <a:t>বাংলাদেশের অর্থনীতির কাঠামো ও বৈশিষ্ট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bn-BD" sz="2000" dirty="0" smtClean="0"/>
              <a:t>১।কৃষির উপর নির্ভরশীতা ।</a:t>
            </a:r>
          </a:p>
          <a:p>
            <a:r>
              <a:rPr lang="bn-BD" sz="2000" dirty="0" smtClean="0"/>
              <a:t>২।অনুন্নত কৃষি ব্যবস্থা ।</a:t>
            </a:r>
          </a:p>
          <a:p>
            <a:r>
              <a:rPr lang="bn-BD" sz="2000" dirty="0" smtClean="0"/>
              <a:t>৩।শিল্পে অনগ্রসরতা ।</a:t>
            </a:r>
          </a:p>
          <a:p>
            <a:r>
              <a:rPr lang="bn-BD" sz="2000" dirty="0" smtClean="0"/>
              <a:t>৪।স্বল্প মাথাপিছু আয় ।</a:t>
            </a:r>
          </a:p>
          <a:p>
            <a:r>
              <a:rPr lang="bn-BD" sz="2000" dirty="0" smtClean="0"/>
              <a:t>৫।নিম্ন জীবনযাত্রারমান ।</a:t>
            </a:r>
          </a:p>
          <a:p>
            <a:r>
              <a:rPr lang="bn-BD" sz="2000" dirty="0" smtClean="0"/>
              <a:t>৬।মূলধনের স্বল্পতা ।</a:t>
            </a:r>
          </a:p>
          <a:p>
            <a:r>
              <a:rPr lang="bn-BD" sz="2000" dirty="0" smtClean="0"/>
              <a:t>৭।প্রাকৃতিক সম্পদের অপূর্ণ</a:t>
            </a:r>
          </a:p>
          <a:p>
            <a:r>
              <a:rPr lang="bn-BD" sz="2000" dirty="0" smtClean="0"/>
              <a:t>ব্যবহার ।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bn-BD" sz="2000" dirty="0" smtClean="0"/>
              <a:t>৮।</a:t>
            </a:r>
            <a:r>
              <a:rPr lang="bn-BD" sz="2000" dirty="0"/>
              <a:t>শিক্ষার অভাব ।</a:t>
            </a:r>
          </a:p>
          <a:p>
            <a:r>
              <a:rPr lang="bn-BD" sz="2000" dirty="0"/>
              <a:t>৯।কারিগরি জ্ঞানের অভাব</a:t>
            </a:r>
            <a:endParaRPr lang="en-US" sz="2000" dirty="0"/>
          </a:p>
          <a:p>
            <a:r>
              <a:rPr lang="bn-BD" sz="2000" dirty="0" smtClean="0"/>
              <a:t>১০।ব্যপক বেকারত্ব </a:t>
            </a:r>
          </a:p>
          <a:p>
            <a:r>
              <a:rPr lang="bn-BD" sz="1800" dirty="0" smtClean="0"/>
              <a:t>১১।বৈদেশিক বাণিজ্যে প্রতিকূলতা</a:t>
            </a:r>
          </a:p>
          <a:p>
            <a:r>
              <a:rPr lang="bn-BD" sz="1800" dirty="0" smtClean="0"/>
              <a:t>১২।সাহায্য নির্ভর অর্থনীতি ।</a:t>
            </a:r>
          </a:p>
          <a:p>
            <a:r>
              <a:rPr lang="bn-BD" sz="1800" dirty="0" smtClean="0"/>
              <a:t>১৩।অনুন্নত আর্থসামাজিক অবকাঠামো ।</a:t>
            </a:r>
          </a:p>
          <a:p>
            <a:r>
              <a:rPr lang="bn-BD" sz="1800" dirty="0" smtClean="0"/>
              <a:t>১৪।জনসংখ্যার চাপ ।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76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838201"/>
            <a:ext cx="4343400" cy="584775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676400"/>
            <a:ext cx="4724400" cy="2585323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১।বাংলাদেশে কৃষির অনগ্রসরতার কারন গুলো কি কি ? 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SHAHAB\Desktop\জীবন্ত ছবি\IMG_20141029_141646.jpg"/>
          <p:cNvPicPr>
            <a:picLocks noChangeAspect="1" noChangeArrowheads="1"/>
          </p:cNvPicPr>
          <p:nvPr/>
        </p:nvPicPr>
        <p:blipFill>
          <a:blip r:embed="rId2" cstate="print"/>
          <a:srcRect l="46032" t="50000" b="4762"/>
          <a:stretch>
            <a:fillRect/>
          </a:stretch>
        </p:blipFill>
        <p:spPr bwMode="auto">
          <a:xfrm>
            <a:off x="228600" y="1905001"/>
            <a:ext cx="3581402" cy="2909789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0000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61722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39226"/>
            <a:ext cx="5181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 আদর্শ পাঠ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:\School\New folder\mohib.jpg"/>
          <p:cNvPicPr>
            <a:picLocks noChangeAspect="1" noChangeArrowheads="1"/>
          </p:cNvPicPr>
          <p:nvPr/>
        </p:nvPicPr>
        <p:blipFill>
          <a:blip r:embed="rId2" cstate="print"/>
          <a:srcRect t="22826" b="5435"/>
          <a:stretch>
            <a:fillRect/>
          </a:stretch>
        </p:blipFill>
        <p:spPr bwMode="auto">
          <a:xfrm>
            <a:off x="1752600" y="1859644"/>
            <a:ext cx="5486400" cy="3855357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0873189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091626"/>
            <a:ext cx="5715000" cy="584775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2" cstate="print"/>
          <a:srcRect t="16667" r="1150" b="28986"/>
          <a:stretch>
            <a:fillRect/>
          </a:stretch>
        </p:blipFill>
        <p:spPr bwMode="auto">
          <a:xfrm>
            <a:off x="1752600" y="1981200"/>
            <a:ext cx="6324600" cy="3733800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83702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61722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914401"/>
            <a:ext cx="5029200" cy="646331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828800"/>
            <a:ext cx="5029200" cy="4154984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অর্থনীতির ৫টি বৈশিষ্ট্য লেখ । 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SHAHAB\Desktop\জীবন্ত ছবি\IMG_20141029_14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2771"/>
            <a:ext cx="3276600" cy="2358483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73660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001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      মূল্যায়ন</a:t>
            </a:r>
            <a:endParaRPr 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0772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বাংলাদেশের অর্থনীতির ঐতিহাসিক পটভূমিকে কয় ভাগে ভাগ করা যায়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97868"/>
            <a:ext cx="8305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প্রাচীন কালে কেন বাংলাদেশকে জান্নাতাবাদ বলা হত 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8077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বাংলাদেশের অর্থনীতির বৈশিষ্ট্য গুলো কি কি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6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5503" tIns="52752" rIns="105503" bIns="527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35764" y="1865313"/>
            <a:ext cx="2120900" cy="3444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অনুন্নত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57200" y="914400"/>
            <a:ext cx="12954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anchor="ctr"/>
          <a:lstStyle/>
          <a:p>
            <a:pPr algn="ctr"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813000" y="1828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715000" y="1828800"/>
            <a:ext cx="373063" cy="4587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534400" y="18288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482807" y="2478881"/>
            <a:ext cx="177800" cy="528637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52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562600" y="2514600"/>
            <a:ext cx="33813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0"/>
            <a:ext cx="30480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1865313"/>
            <a:ext cx="2354263" cy="3444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733799" y="2514600"/>
            <a:ext cx="2354263" cy="4159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স্থবির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735764" y="2555875"/>
            <a:ext cx="2103436" cy="4159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ঊন্নয়নশীল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800" y="2590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81200" y="3352800"/>
            <a:ext cx="6781800" cy="1676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অর্থনীতির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কাঠামোগত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বৈশিষ্ট্য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হচ্ছে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ঊপর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নির্ভরশীলতা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iiiশিক্ষার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457200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anchor="ctr"/>
          <a:lstStyle/>
          <a:p>
            <a:pPr algn="ctr"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863" cy="34448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8263" y="518318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3063" cy="4587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863" cy="34448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5763" y="5181600"/>
            <a:ext cx="304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1163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402137" y="5791200"/>
            <a:ext cx="1693863" cy="4159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ii, iii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0" y="5867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715000" y="5715000"/>
            <a:ext cx="33813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221537" y="5867400"/>
            <a:ext cx="1693863" cy="4159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8713442" y="5782469"/>
            <a:ext cx="177800" cy="528638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443" name="Group 7"/>
          <p:cNvGrpSpPr>
            <a:grpSpLocks/>
          </p:cNvGrpSpPr>
          <p:nvPr/>
        </p:nvGrpSpPr>
        <p:grpSpPr bwMode="auto">
          <a:xfrm>
            <a:off x="0" y="0"/>
            <a:ext cx="8382000" cy="6172200"/>
            <a:chOff x="-76200" y="0"/>
            <a:chExt cx="8382000" cy="6172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-76200" y="457200"/>
              <a:ext cx="70104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-76200" y="228600"/>
              <a:ext cx="8382000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1000" y="0"/>
              <a:ext cx="0" cy="54102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52400" y="0"/>
              <a:ext cx="0" cy="61722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3081338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352800" y="1859280"/>
            <a:ext cx="304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7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3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6" grpId="0" animBg="1"/>
      <p:bldP spid="39" grpId="0" animBg="1"/>
      <p:bldP spid="37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  <p:bldP spid="64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8001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/>
              <a:t>শিক্ষক পরিচিতি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305800" cy="29546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খান মোঃ মাহবুবুর রহমান</a:t>
            </a:r>
          </a:p>
          <a:p>
            <a:pPr algn="ctr"/>
            <a:r>
              <a:rPr lang="bn-BD" sz="4000" dirty="0" smtClean="0"/>
              <a:t>প্রভাষক (</a:t>
            </a:r>
            <a:r>
              <a:rPr lang="bn-BD" sz="4000" dirty="0" smtClean="0">
                <a:solidFill>
                  <a:srgbClr val="FF0000"/>
                </a:solidFill>
              </a:rPr>
              <a:t>অর্থনীতি</a:t>
            </a:r>
            <a:r>
              <a:rPr lang="bn-BD" sz="4000" dirty="0" smtClean="0"/>
              <a:t>)</a:t>
            </a:r>
          </a:p>
          <a:p>
            <a:pPr algn="ctr"/>
            <a:r>
              <a:rPr lang="bn-BD" sz="4000" dirty="0" smtClean="0"/>
              <a:t>মহেশপুর পৌর মহিলা কলেজ </a:t>
            </a:r>
          </a:p>
          <a:p>
            <a:pPr algn="ctr"/>
            <a:r>
              <a:rPr lang="bn-BD" sz="4000" dirty="0" smtClean="0"/>
              <a:t>মহেশপুর ,ঝিনাইদাহ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8" y="838201"/>
            <a:ext cx="970722" cy="10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38200"/>
            <a:ext cx="5105400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 কাজ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420380"/>
            <a:ext cx="7848600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J:\ataur\M0hebur      COM (1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3277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777" y="857251"/>
            <a:ext cx="5641258" cy="5243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51" y="857251"/>
            <a:ext cx="5764484" cy="524305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5"/>
          <a:stretch/>
        </p:blipFill>
        <p:spPr>
          <a:xfrm>
            <a:off x="1843551" y="857250"/>
            <a:ext cx="5764484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9671" y="2166603"/>
            <a:ext cx="3886859" cy="2058743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IN" sz="27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আগামি ক্লাসে আমন্ত্রণ জানিয়ে</a:t>
            </a:r>
            <a:endParaRPr lang="en-US" sz="2700" dirty="0">
              <a:ln w="1905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7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7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720" r="1755" b="32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07. Chitti Dio Protidin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89659" y="5077499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1" t="-79086" r="-99047" b="123067"/>
          <a:stretch/>
        </p:blipFill>
        <p:spPr>
          <a:xfrm>
            <a:off x="5029200" y="1447800"/>
            <a:ext cx="1371600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5715000"/>
            <a:ext cx="7620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648200"/>
            <a:ext cx="990600" cy="88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t="9999" r="22409"/>
          <a:stretch/>
        </p:blipFill>
        <p:spPr>
          <a:xfrm>
            <a:off x="2209800" y="3657600"/>
            <a:ext cx="6858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0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29"/>
                            </p:stCondLst>
                            <p:childTnLst>
                              <p:par>
                                <p:cTn id="17" presetID="6" presetClass="exit" presetSubtype="32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229"/>
                            </p:stCondLst>
                            <p:childTnLst>
                              <p:par>
                                <p:cTn id="21" presetID="1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229"/>
                            </p:stCondLst>
                            <p:childTnLst>
                              <p:par>
                                <p:cTn id="25" presetID="6" presetClass="exit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229"/>
                            </p:stCondLst>
                            <p:childTnLst>
                              <p:par>
                                <p:cTn id="29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229"/>
                            </p:stCondLst>
                            <p:childTnLst>
                              <p:par>
                                <p:cTn id="33" presetID="6" presetClass="exit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457200" y="381000"/>
            <a:ext cx="8229600" cy="1600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/>
              <a:t>বিষয়ঃঅর্থনীতি </a:t>
            </a:r>
            <a:endParaRPr lang="en-US" sz="9600" dirty="0"/>
          </a:p>
        </p:txBody>
      </p:sp>
      <p:sp>
        <p:nvSpPr>
          <p:cNvPr id="7" name="Rectangle 6"/>
          <p:cNvSpPr/>
          <p:nvPr/>
        </p:nvSpPr>
        <p:spPr>
          <a:xfrm>
            <a:off x="533400" y="2967334"/>
            <a:ext cx="8077201" cy="30777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শ্রেণীঃদ্বাদশ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অধ্যায়ঃ ০১</a:t>
            </a:r>
          </a:p>
          <a:p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সাধারণ পাঠঃ বাংলাদেশের  অর্থনীতি পরিচয়</a:t>
            </a:r>
          </a:p>
          <a:p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বিশেষ পাঠঃ বাংলাদেশের অর্থনীতির ঐতিহাসিক পটভূমি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কাঠামো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বৈশিষ্ট্য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|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6236" y="2967335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8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ll Competition Content\Model Content BOBP_Six\Class Seven\1\Picture\2222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67" y="457200"/>
            <a:ext cx="4243733" cy="60198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://2.bp.blogspot.com/_Wu988HdNpiM/TSnODugsMDI/AAAAAAAACK8/N9PJqfee2JU/s1600/Ind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2" y="381000"/>
            <a:ext cx="4105275" cy="35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3962400"/>
            <a:ext cx="37306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77200" cy="5562599"/>
          </a:xfrm>
        </p:spPr>
      </p:pic>
    </p:spTree>
    <p:extLst>
      <p:ext uri="{BB962C8B-B14F-4D97-AF65-F5344CB8AC3E}">
        <p14:creationId xmlns:p14="http://schemas.microsoft.com/office/powerpoint/2010/main" val="6743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81" y="3460750"/>
            <a:ext cx="1095375" cy="1504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4" y="116774"/>
            <a:ext cx="875638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57200"/>
            <a:ext cx="7924800" cy="5715000"/>
          </a:xfrm>
        </p:spPr>
      </p:pic>
    </p:spTree>
    <p:extLst>
      <p:ext uri="{BB962C8B-B14F-4D97-AF65-F5344CB8AC3E}">
        <p14:creationId xmlns:p14="http://schemas.microsoft.com/office/powerpoint/2010/main" val="15006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077200" cy="5715000"/>
          </a:xfrm>
        </p:spPr>
      </p:pic>
    </p:spTree>
    <p:extLst>
      <p:ext uri="{BB962C8B-B14F-4D97-AF65-F5344CB8AC3E}">
        <p14:creationId xmlns:p14="http://schemas.microsoft.com/office/powerpoint/2010/main" val="21055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77200" cy="5791200"/>
          </a:xfrm>
        </p:spPr>
      </p:pic>
    </p:spTree>
    <p:extLst>
      <p:ext uri="{BB962C8B-B14F-4D97-AF65-F5344CB8AC3E}">
        <p14:creationId xmlns:p14="http://schemas.microsoft.com/office/powerpoint/2010/main" val="9459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585</TotalTime>
  <Words>336</Words>
  <Application>Microsoft Office PowerPoint</Application>
  <PresentationFormat>On-screen Show (4:3)</PresentationFormat>
  <Paragraphs>74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বাংলাদেশের অর্থনীতির কাঠামো ও বৈশিষ্ট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142</cp:revision>
  <dcterms:created xsi:type="dcterms:W3CDTF">2006-08-16T00:00:00Z</dcterms:created>
  <dcterms:modified xsi:type="dcterms:W3CDTF">2017-06-30T12:32:06Z</dcterms:modified>
</cp:coreProperties>
</file>