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3716000" cy="7772400"/>
  <p:notesSz cx="6858000" cy="9144000"/>
  <p:defaultText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90" y="-234"/>
      </p:cViewPr>
      <p:guideLst>
        <p:guide orient="horz" pos="2448"/>
        <p:guide pos="43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414482"/>
            <a:ext cx="1165860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4404360"/>
            <a:ext cx="9601200" cy="1986280"/>
          </a:xfrm>
        </p:spPr>
        <p:txBody>
          <a:bodyPr/>
          <a:lstStyle>
            <a:lvl1pPr marL="0" indent="0" algn="ctr">
              <a:buNone/>
              <a:defRPr>
                <a:solidFill>
                  <a:schemeClr val="tx1">
                    <a:tint val="75000"/>
                  </a:schemeClr>
                </a:solidFill>
              </a:defRPr>
            </a:lvl1pPr>
            <a:lvl2pPr marL="613928" indent="0" algn="ctr">
              <a:buNone/>
              <a:defRPr>
                <a:solidFill>
                  <a:schemeClr val="tx1">
                    <a:tint val="75000"/>
                  </a:schemeClr>
                </a:solidFill>
              </a:defRPr>
            </a:lvl2pPr>
            <a:lvl3pPr marL="1227856" indent="0" algn="ctr">
              <a:buNone/>
              <a:defRPr>
                <a:solidFill>
                  <a:schemeClr val="tx1">
                    <a:tint val="75000"/>
                  </a:schemeClr>
                </a:solidFill>
              </a:defRPr>
            </a:lvl3pPr>
            <a:lvl4pPr marL="1841784" indent="0" algn="ctr">
              <a:buNone/>
              <a:defRPr>
                <a:solidFill>
                  <a:schemeClr val="tx1">
                    <a:tint val="75000"/>
                  </a:schemeClr>
                </a:solidFill>
              </a:defRPr>
            </a:lvl4pPr>
            <a:lvl5pPr marL="2455713" indent="0" algn="ctr">
              <a:buNone/>
              <a:defRPr>
                <a:solidFill>
                  <a:schemeClr val="tx1">
                    <a:tint val="75000"/>
                  </a:schemeClr>
                </a:solidFill>
              </a:defRPr>
            </a:lvl5pPr>
            <a:lvl6pPr marL="3069641" indent="0" algn="ctr">
              <a:buNone/>
              <a:defRPr>
                <a:solidFill>
                  <a:schemeClr val="tx1">
                    <a:tint val="75000"/>
                  </a:schemeClr>
                </a:solidFill>
              </a:defRPr>
            </a:lvl6pPr>
            <a:lvl7pPr marL="3683569" indent="0" algn="ctr">
              <a:buNone/>
              <a:defRPr>
                <a:solidFill>
                  <a:schemeClr val="tx1">
                    <a:tint val="75000"/>
                  </a:schemeClr>
                </a:solidFill>
              </a:defRPr>
            </a:lvl7pPr>
            <a:lvl8pPr marL="4297497" indent="0" algn="ctr">
              <a:buNone/>
              <a:defRPr>
                <a:solidFill>
                  <a:schemeClr val="tx1">
                    <a:tint val="75000"/>
                  </a:schemeClr>
                </a:solidFill>
              </a:defRPr>
            </a:lvl8pPr>
            <a:lvl9pPr marL="491142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A4334C-9C26-4F6D-B030-76C9CDB96ABE}" type="datetimeFigureOut">
              <a:rPr lang="en-US" smtClean="0"/>
              <a:t>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3379106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4334C-9C26-4F6D-B030-76C9CDB96ABE}" type="datetimeFigureOut">
              <a:rPr lang="en-US" smtClean="0"/>
              <a:t>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1092638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944100" y="311257"/>
            <a:ext cx="3086100" cy="66317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11257"/>
            <a:ext cx="9029700" cy="663172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4334C-9C26-4F6D-B030-76C9CDB96ABE}" type="datetimeFigureOut">
              <a:rPr lang="en-US" smtClean="0"/>
              <a:t>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100423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4334C-9C26-4F6D-B030-76C9CDB96ABE}" type="datetimeFigureOut">
              <a:rPr lang="en-US" smtClean="0"/>
              <a:t>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51146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4994487"/>
            <a:ext cx="11658600" cy="1543685"/>
          </a:xfrm>
        </p:spPr>
        <p:txBody>
          <a:bodyPr anchor="t"/>
          <a:lstStyle>
            <a:lvl1pPr algn="l">
              <a:defRPr sz="54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3294275"/>
            <a:ext cx="11658600" cy="1700212"/>
          </a:xfrm>
        </p:spPr>
        <p:txBody>
          <a:bodyPr anchor="b"/>
          <a:lstStyle>
            <a:lvl1pPr marL="0" indent="0">
              <a:buNone/>
              <a:defRPr sz="2700">
                <a:solidFill>
                  <a:schemeClr val="tx1">
                    <a:tint val="75000"/>
                  </a:schemeClr>
                </a:solidFill>
              </a:defRPr>
            </a:lvl1pPr>
            <a:lvl2pPr marL="613928" indent="0">
              <a:buNone/>
              <a:defRPr sz="2400">
                <a:solidFill>
                  <a:schemeClr val="tx1">
                    <a:tint val="75000"/>
                  </a:schemeClr>
                </a:solidFill>
              </a:defRPr>
            </a:lvl2pPr>
            <a:lvl3pPr marL="1227856" indent="0">
              <a:buNone/>
              <a:defRPr sz="2100">
                <a:solidFill>
                  <a:schemeClr val="tx1">
                    <a:tint val="75000"/>
                  </a:schemeClr>
                </a:solidFill>
              </a:defRPr>
            </a:lvl3pPr>
            <a:lvl4pPr marL="1841784" indent="0">
              <a:buNone/>
              <a:defRPr sz="1900">
                <a:solidFill>
                  <a:schemeClr val="tx1">
                    <a:tint val="75000"/>
                  </a:schemeClr>
                </a:solidFill>
              </a:defRPr>
            </a:lvl4pPr>
            <a:lvl5pPr marL="2455713" indent="0">
              <a:buNone/>
              <a:defRPr sz="1900">
                <a:solidFill>
                  <a:schemeClr val="tx1">
                    <a:tint val="75000"/>
                  </a:schemeClr>
                </a:solidFill>
              </a:defRPr>
            </a:lvl5pPr>
            <a:lvl6pPr marL="3069641" indent="0">
              <a:buNone/>
              <a:defRPr sz="1900">
                <a:solidFill>
                  <a:schemeClr val="tx1">
                    <a:tint val="75000"/>
                  </a:schemeClr>
                </a:solidFill>
              </a:defRPr>
            </a:lvl6pPr>
            <a:lvl7pPr marL="3683569" indent="0">
              <a:buNone/>
              <a:defRPr sz="1900">
                <a:solidFill>
                  <a:schemeClr val="tx1">
                    <a:tint val="75000"/>
                  </a:schemeClr>
                </a:solidFill>
              </a:defRPr>
            </a:lvl7pPr>
            <a:lvl8pPr marL="4297497" indent="0">
              <a:buNone/>
              <a:defRPr sz="1900">
                <a:solidFill>
                  <a:schemeClr val="tx1">
                    <a:tint val="75000"/>
                  </a:schemeClr>
                </a:solidFill>
              </a:defRPr>
            </a:lvl8pPr>
            <a:lvl9pPr marL="4911425"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A4334C-9C26-4F6D-B030-76C9CDB96ABE}" type="datetimeFigureOut">
              <a:rPr lang="en-US" smtClean="0"/>
              <a:t>11/8/2015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2173783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813560"/>
            <a:ext cx="6057900" cy="5129425"/>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72300" y="1813560"/>
            <a:ext cx="6057900" cy="5129425"/>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A4334C-9C26-4F6D-B030-76C9CDB96ABE}" type="datetimeFigureOut">
              <a:rPr lang="en-US" smtClean="0"/>
              <a:t>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1509395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739795"/>
            <a:ext cx="6060282"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85800" y="2464859"/>
            <a:ext cx="6060282"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38" y="1739795"/>
            <a:ext cx="6062663"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967538" y="2464859"/>
            <a:ext cx="6062663"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A4334C-9C26-4F6D-B030-76C9CDB96ABE}" type="datetimeFigureOut">
              <a:rPr lang="en-US" smtClean="0"/>
              <a:t>11/8/2015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2879424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A4334C-9C26-4F6D-B030-76C9CDB96ABE}" type="datetimeFigureOut">
              <a:rPr lang="en-US" smtClean="0"/>
              <a:t>11/8/2015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439544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4334C-9C26-4F6D-B030-76C9CDB96ABE}" type="datetimeFigureOut">
              <a:rPr lang="en-US" smtClean="0"/>
              <a:t>11/8/2015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21543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309457"/>
            <a:ext cx="4512470" cy="1316990"/>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5362575" y="309457"/>
            <a:ext cx="7667625" cy="663352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1" y="1626447"/>
            <a:ext cx="4512470" cy="5316538"/>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4334C-9C26-4F6D-B030-76C9CDB96ABE}" type="datetimeFigureOut">
              <a:rPr lang="en-US" smtClean="0"/>
              <a:t>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3107445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5440680"/>
            <a:ext cx="8229600" cy="642303"/>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688432" y="694478"/>
            <a:ext cx="8229600" cy="4663440"/>
          </a:xfrm>
        </p:spPr>
        <p:txBody>
          <a:bodyPr/>
          <a:lstStyle>
            <a:lvl1pPr marL="0" indent="0">
              <a:buNone/>
              <a:defRPr sz="4300"/>
            </a:lvl1pPr>
            <a:lvl2pPr marL="613928" indent="0">
              <a:buNone/>
              <a:defRPr sz="3800"/>
            </a:lvl2pPr>
            <a:lvl3pPr marL="1227856" indent="0">
              <a:buNone/>
              <a:defRPr sz="3200"/>
            </a:lvl3pPr>
            <a:lvl4pPr marL="1841784" indent="0">
              <a:buNone/>
              <a:defRPr sz="2700"/>
            </a:lvl4pPr>
            <a:lvl5pPr marL="2455713" indent="0">
              <a:buNone/>
              <a:defRPr sz="2700"/>
            </a:lvl5pPr>
            <a:lvl6pPr marL="3069641" indent="0">
              <a:buNone/>
              <a:defRPr sz="2700"/>
            </a:lvl6pPr>
            <a:lvl7pPr marL="3683569" indent="0">
              <a:buNone/>
              <a:defRPr sz="2700"/>
            </a:lvl7pPr>
            <a:lvl8pPr marL="4297497" indent="0">
              <a:buNone/>
              <a:defRPr sz="2700"/>
            </a:lvl8pPr>
            <a:lvl9pPr marL="4911425" indent="0">
              <a:buNone/>
              <a:defRPr sz="2700"/>
            </a:lvl9pPr>
          </a:lstStyle>
          <a:p>
            <a:endParaRPr lang="en-US"/>
          </a:p>
        </p:txBody>
      </p:sp>
      <p:sp>
        <p:nvSpPr>
          <p:cNvPr id="4" name="Text Placeholder 3"/>
          <p:cNvSpPr>
            <a:spLocks noGrp="1"/>
          </p:cNvSpPr>
          <p:nvPr>
            <p:ph type="body" sz="half" idx="2"/>
          </p:nvPr>
        </p:nvSpPr>
        <p:spPr>
          <a:xfrm>
            <a:off x="2688432" y="6082983"/>
            <a:ext cx="8229600" cy="912177"/>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4334C-9C26-4F6D-B030-76C9CDB96ABE}" type="datetimeFigureOut">
              <a:rPr lang="en-US" smtClean="0"/>
              <a:t>11/8/2015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5CEF97-0A8A-479B-B589-685F9C78E585}" type="slidenum">
              <a:rPr lang="en-US" smtClean="0"/>
              <a:t>‹#›</a:t>
            </a:fld>
            <a:endParaRPr lang="en-US"/>
          </a:p>
        </p:txBody>
      </p:sp>
    </p:spTree>
    <p:extLst>
      <p:ext uri="{BB962C8B-B14F-4D97-AF65-F5344CB8AC3E}">
        <p14:creationId xmlns:p14="http://schemas.microsoft.com/office/powerpoint/2010/main" val="2993137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311256"/>
            <a:ext cx="12344400" cy="1295400"/>
          </a:xfrm>
          <a:prstGeom prst="rect">
            <a:avLst/>
          </a:prstGeom>
        </p:spPr>
        <p:txBody>
          <a:bodyPr vert="horz" lIns="122786" tIns="61393" rIns="122786" bIns="6139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1813560"/>
            <a:ext cx="12344400" cy="5129425"/>
          </a:xfrm>
          <a:prstGeom prst="rect">
            <a:avLst/>
          </a:prstGeom>
        </p:spPr>
        <p:txBody>
          <a:bodyPr vert="horz" lIns="122786" tIns="61393" rIns="122786" bIns="6139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7203864"/>
            <a:ext cx="3200400" cy="413808"/>
          </a:xfrm>
          <a:prstGeom prst="rect">
            <a:avLst/>
          </a:prstGeom>
        </p:spPr>
        <p:txBody>
          <a:bodyPr vert="horz" lIns="122786" tIns="61393" rIns="122786" bIns="61393" rtlCol="0" anchor="ctr"/>
          <a:lstStyle>
            <a:lvl1pPr algn="l">
              <a:defRPr sz="1600">
                <a:solidFill>
                  <a:schemeClr val="tx1">
                    <a:tint val="75000"/>
                  </a:schemeClr>
                </a:solidFill>
              </a:defRPr>
            </a:lvl1pPr>
          </a:lstStyle>
          <a:p>
            <a:fld id="{A4A4334C-9C26-4F6D-B030-76C9CDB96ABE}" type="datetimeFigureOut">
              <a:rPr lang="en-US" smtClean="0"/>
              <a:t>11/8/2015</a:t>
            </a:fld>
            <a:endParaRPr lang="en-US"/>
          </a:p>
        </p:txBody>
      </p:sp>
      <p:sp>
        <p:nvSpPr>
          <p:cNvPr id="5" name="Footer Placeholder 4"/>
          <p:cNvSpPr>
            <a:spLocks noGrp="1"/>
          </p:cNvSpPr>
          <p:nvPr>
            <p:ph type="ftr" sz="quarter" idx="3"/>
          </p:nvPr>
        </p:nvSpPr>
        <p:spPr>
          <a:xfrm>
            <a:off x="4686300" y="7203864"/>
            <a:ext cx="4343400" cy="413808"/>
          </a:xfrm>
          <a:prstGeom prst="rect">
            <a:avLst/>
          </a:prstGeom>
        </p:spPr>
        <p:txBody>
          <a:bodyPr vert="horz" lIns="122786" tIns="61393" rIns="122786" bIns="61393"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829800" y="7203864"/>
            <a:ext cx="3200400" cy="413808"/>
          </a:xfrm>
          <a:prstGeom prst="rect">
            <a:avLst/>
          </a:prstGeom>
        </p:spPr>
        <p:txBody>
          <a:bodyPr vert="horz" lIns="122786" tIns="61393" rIns="122786" bIns="61393" rtlCol="0" anchor="ctr"/>
          <a:lstStyle>
            <a:lvl1pPr algn="r">
              <a:defRPr sz="1600">
                <a:solidFill>
                  <a:schemeClr val="tx1">
                    <a:tint val="75000"/>
                  </a:schemeClr>
                </a:solidFill>
              </a:defRPr>
            </a:lvl1pPr>
          </a:lstStyle>
          <a:p>
            <a:fld id="{5C5CEF97-0A8A-479B-B589-685F9C78E585}" type="slidenum">
              <a:rPr lang="en-US" smtClean="0"/>
              <a:t>‹#›</a:t>
            </a:fld>
            <a:endParaRPr lang="en-US"/>
          </a:p>
        </p:txBody>
      </p:sp>
    </p:spTree>
    <p:extLst>
      <p:ext uri="{BB962C8B-B14F-4D97-AF65-F5344CB8AC3E}">
        <p14:creationId xmlns:p14="http://schemas.microsoft.com/office/powerpoint/2010/main" val="3879317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27856" rtl="0" eaLnBrk="1" latinLnBrk="0" hangingPunct="1">
        <a:spcBef>
          <a:spcPct val="0"/>
        </a:spcBef>
        <a:buNone/>
        <a:defRPr sz="5900" kern="1200">
          <a:solidFill>
            <a:schemeClr val="tx1"/>
          </a:solidFill>
          <a:latin typeface="+mj-lt"/>
          <a:ea typeface="+mj-ea"/>
          <a:cs typeface="+mj-cs"/>
        </a:defRPr>
      </a:lvl1pPr>
    </p:titleStyle>
    <p:bodyStyle>
      <a:lvl1pPr marL="460446" indent="-460446" algn="l" defTabSz="1227856"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7633" indent="-383705" algn="l" defTabSz="1227856"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34820" indent="-306964" algn="l" defTabSz="1227856"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4874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62677"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76605"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90533"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04461"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1838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228599" y="440267"/>
            <a:ext cx="13030200" cy="830997"/>
          </a:xfrm>
          <a:prstGeom prst="rect">
            <a:avLst/>
          </a:prstGeom>
        </p:spPr>
        <p:txBody>
          <a:bodyPr wrap="square">
            <a:spAutoFit/>
          </a:bodyPr>
          <a:lstStyle/>
          <a:p>
            <a:pPr>
              <a:tabLst>
                <a:tab pos="636588" algn="l"/>
              </a:tabLst>
            </a:pPr>
            <a:r>
              <a:rPr lang="en-US" b="1" dirty="0">
                <a:solidFill>
                  <a:schemeClr val="bg1"/>
                </a:solidFill>
                <a:latin typeface="Book Antiqua" pitchFamily="18" charset="0"/>
              </a:rPr>
              <a:t>1.    </a:t>
            </a:r>
            <a:r>
              <a:rPr lang="en-US" b="1" dirty="0" smtClean="0">
                <a:solidFill>
                  <a:schemeClr val="bg1"/>
                </a:solidFill>
                <a:latin typeface="Book Antiqua" pitchFamily="18" charset="0"/>
              </a:rPr>
              <a:t>Fill </a:t>
            </a:r>
            <a:r>
              <a:rPr lang="en-US" b="1" dirty="0">
                <a:solidFill>
                  <a:schemeClr val="bg1"/>
                </a:solidFill>
                <a:latin typeface="Book Antiqua" pitchFamily="18" charset="0"/>
              </a:rPr>
              <a:t>in the blanks with the words from the box. You may need to change the </a:t>
            </a:r>
            <a:r>
              <a:rPr lang="en-US" b="1" dirty="0" smtClean="0">
                <a:solidFill>
                  <a:schemeClr val="bg1"/>
                </a:solidFill>
                <a:latin typeface="Book Antiqua" pitchFamily="18" charset="0"/>
              </a:rPr>
              <a:t> form</a:t>
            </a:r>
            <a:r>
              <a:rPr lang="en-US" dirty="0" smtClean="0">
                <a:solidFill>
                  <a:schemeClr val="bg1"/>
                </a:solidFill>
                <a:latin typeface="Book Antiqua" pitchFamily="18" charset="0"/>
              </a:rPr>
              <a:t> </a:t>
            </a:r>
            <a:r>
              <a:rPr lang="en-US" b="1" dirty="0">
                <a:solidFill>
                  <a:schemeClr val="bg1"/>
                </a:solidFill>
                <a:latin typeface="Book Antiqua" pitchFamily="18" charset="0"/>
              </a:rPr>
              <a:t>of </a:t>
            </a:r>
            <a:r>
              <a:rPr lang="en-US" b="1" dirty="0" smtClean="0">
                <a:solidFill>
                  <a:schemeClr val="bg1"/>
                </a:solidFill>
                <a:latin typeface="Book Antiqua" pitchFamily="18" charset="0"/>
              </a:rPr>
              <a:t>	some </a:t>
            </a:r>
            <a:r>
              <a:rPr lang="en-US" b="1" dirty="0">
                <a:solidFill>
                  <a:schemeClr val="bg1"/>
                </a:solidFill>
                <a:latin typeface="Book Antiqua" pitchFamily="18" charset="0"/>
              </a:rPr>
              <a:t>of the </a:t>
            </a:r>
            <a:r>
              <a:rPr lang="en-US" b="1" dirty="0" smtClean="0">
                <a:solidFill>
                  <a:schemeClr val="bg1"/>
                </a:solidFill>
                <a:latin typeface="Book Antiqua" pitchFamily="18" charset="0"/>
              </a:rPr>
              <a:t>words</a:t>
            </a:r>
            <a:r>
              <a:rPr lang="en-US" b="1" dirty="0">
                <a:solidFill>
                  <a:schemeClr val="bg1"/>
                </a:solidFill>
                <a:latin typeface="Book Antiqua" pitchFamily="18" charset="0"/>
              </a:rPr>
              <a:t>. You may need to use one word more than </a:t>
            </a:r>
            <a:r>
              <a:rPr lang="en-US" b="1" dirty="0" smtClean="0">
                <a:solidFill>
                  <a:schemeClr val="bg1"/>
                </a:solidFill>
                <a:latin typeface="Book Antiqua" pitchFamily="18" charset="0"/>
              </a:rPr>
              <a:t>	once</a:t>
            </a:r>
            <a:r>
              <a:rPr lang="en-US" b="1" dirty="0">
                <a:solidFill>
                  <a:schemeClr val="bg1"/>
                </a:solidFill>
                <a:latin typeface="Book Antiqua" pitchFamily="18" charset="0"/>
              </a:rPr>
              <a:t>.  </a:t>
            </a:r>
            <a:r>
              <a:rPr lang="en-US" b="1" dirty="0" smtClean="0">
                <a:solidFill>
                  <a:schemeClr val="bg1"/>
                </a:solidFill>
                <a:latin typeface="Book Antiqua" pitchFamily="18" charset="0"/>
              </a:rPr>
              <a:t>    </a:t>
            </a:r>
            <a:r>
              <a:rPr lang="en-US" b="1" dirty="0">
                <a:solidFill>
                  <a:schemeClr val="bg1"/>
                </a:solidFill>
                <a:latin typeface="Book Antiqua" pitchFamily="18" charset="0"/>
              </a:rPr>
              <a:t>	0.5×10=5</a:t>
            </a:r>
            <a:endParaRPr lang="en-US" dirty="0">
              <a:solidFill>
                <a:schemeClr val="bg1"/>
              </a:solidFill>
              <a:latin typeface="Book Antiqua"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346697765"/>
              </p:ext>
            </p:extLst>
          </p:nvPr>
        </p:nvGraphicFramePr>
        <p:xfrm>
          <a:off x="990599" y="1430867"/>
          <a:ext cx="12268201" cy="981456"/>
        </p:xfrm>
        <a:graphic>
          <a:graphicData uri="http://schemas.openxmlformats.org/drawingml/2006/table">
            <a:tbl>
              <a:tblPr>
                <a:tableStyleId>{5940675A-B579-460E-94D1-54222C63F5DA}</a:tableStyleId>
              </a:tblPr>
              <a:tblGrid>
                <a:gridCol w="3968053"/>
                <a:gridCol w="2177749"/>
                <a:gridCol w="2171248"/>
                <a:gridCol w="1753900"/>
                <a:gridCol w="2197251"/>
              </a:tblGrid>
              <a:tr h="0">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the</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solidFill>
                            <a:schemeClr val="bg1"/>
                          </a:solidFill>
                          <a:effectLst/>
                          <a:latin typeface="Book Antiqua" pitchFamily="18" charset="0"/>
                        </a:rPr>
                        <a:t>tries</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over</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an</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off</a:t>
                      </a:r>
                      <a:endParaRPr lang="en-US" sz="2800" dirty="0">
                        <a:solidFill>
                          <a:schemeClr val="bg1"/>
                        </a:solidFill>
                        <a:effectLst/>
                        <a:latin typeface="Book Antiqua" pitchFamily="18" charset="0"/>
                        <a:ea typeface="Times New Roman"/>
                        <a:cs typeface="Times New Roman"/>
                      </a:endParaRPr>
                    </a:p>
                  </a:txBody>
                  <a:tcPr marL="25400" marR="25400" marT="0" marB="0"/>
                </a:tc>
              </a:tr>
              <a:tr h="0">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of</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for</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up</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solidFill>
                            <a:schemeClr val="bg1"/>
                          </a:solidFill>
                          <a:effectLst/>
                          <a:latin typeface="Book Antiqua" pitchFamily="18" charset="0"/>
                        </a:rPr>
                        <a:t>on</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solidFill>
                            <a:schemeClr val="bg1"/>
                          </a:solidFill>
                          <a:effectLst/>
                          <a:latin typeface="Book Antiqua" pitchFamily="18" charset="0"/>
                        </a:rPr>
                        <a:t>prepare</a:t>
                      </a:r>
                      <a:endParaRPr lang="en-US" sz="2800" dirty="0">
                        <a:solidFill>
                          <a:schemeClr val="bg1"/>
                        </a:solidFill>
                        <a:effectLst/>
                        <a:latin typeface="Book Antiqua" pitchFamily="18" charset="0"/>
                        <a:ea typeface="Times New Roman"/>
                        <a:cs typeface="Times New Roman"/>
                      </a:endParaRPr>
                    </a:p>
                  </a:txBody>
                  <a:tcPr marL="25400" marR="25400" marT="0" marB="0"/>
                </a:tc>
              </a:tr>
            </a:tbl>
          </a:graphicData>
        </a:graphic>
      </p:graphicFrame>
      <p:sp>
        <p:nvSpPr>
          <p:cNvPr id="6" name="Rectangle 5"/>
          <p:cNvSpPr/>
          <p:nvPr/>
        </p:nvSpPr>
        <p:spPr>
          <a:xfrm>
            <a:off x="914399" y="2598215"/>
            <a:ext cx="12039600" cy="3785652"/>
          </a:xfrm>
          <a:prstGeom prst="rect">
            <a:avLst/>
          </a:prstGeom>
        </p:spPr>
        <p:txBody>
          <a:bodyPr wrap="square">
            <a:spAutoFit/>
          </a:bodyPr>
          <a:lstStyle/>
          <a:p>
            <a:pPr algn="just"/>
            <a:r>
              <a:rPr lang="en-US" dirty="0">
                <a:solidFill>
                  <a:schemeClr val="bg1"/>
                </a:solidFill>
                <a:latin typeface="Book Antiqua" pitchFamily="18" charset="0"/>
              </a:rPr>
              <a:t>Like the people (a) _______ all other professions, a teacher has got some duties to perform daily. He gets (b) _______ early in the morning and does his morning work. After completing morning work he takes academic (c) _______. If he is (d) _______English teacher, he reads (e) _______text very well, learns the meaning of the difficult words and makes notes (f)	important matters. When it is time (g) _______school, he starts for the school. If he is a class teacher, he takes the register to call (h) _______ the rolls. In the class room he (i) _______ his best to present everything in a very lucid and simple English. Sometimes he supplies notes to the students. During the (j) _______time he reads English newspapers, magazines, grammar books, dictionary etc.</a:t>
            </a:r>
          </a:p>
        </p:txBody>
      </p:sp>
      <p:sp>
        <p:nvSpPr>
          <p:cNvPr id="7" name="Rectangle 6"/>
          <p:cNvSpPr/>
          <p:nvPr/>
        </p:nvSpPr>
        <p:spPr>
          <a:xfrm>
            <a:off x="1050470" y="6307667"/>
            <a:ext cx="12039600" cy="954107"/>
          </a:xfrm>
          <a:prstGeom prst="rect">
            <a:avLst/>
          </a:prstGeom>
        </p:spPr>
        <p:txBody>
          <a:bodyPr wrap="square">
            <a:spAutoFit/>
          </a:bodyPr>
          <a:lstStyle/>
          <a:p>
            <a:r>
              <a:rPr lang="en-US" sz="2800" b="1" dirty="0" smtClean="0">
                <a:solidFill>
                  <a:schemeClr val="bg1"/>
                </a:solidFill>
                <a:latin typeface="Book Antiqua" pitchFamily="18" charset="0"/>
              </a:rPr>
              <a:t>Answer : (a</a:t>
            </a:r>
            <a:r>
              <a:rPr lang="en-US" sz="2800" b="1" dirty="0">
                <a:solidFill>
                  <a:schemeClr val="bg1"/>
                </a:solidFill>
                <a:latin typeface="Book Antiqua" pitchFamily="18" charset="0"/>
              </a:rPr>
              <a:t>) of (b) up (c) preparation (d) an (e) the (f) on (g) for (h) over (i) tries (j) off</a:t>
            </a:r>
          </a:p>
        </p:txBody>
      </p:sp>
    </p:spTree>
    <p:extLst>
      <p:ext uri="{BB962C8B-B14F-4D97-AF65-F5344CB8AC3E}">
        <p14:creationId xmlns:p14="http://schemas.microsoft.com/office/powerpoint/2010/main" val="307385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070045"/>
            <a:ext cx="12725400" cy="3539430"/>
          </a:xfrm>
          <a:prstGeom prst="rect">
            <a:avLst/>
          </a:prstGeom>
        </p:spPr>
        <p:txBody>
          <a:bodyPr wrap="square">
            <a:spAutoFit/>
          </a:bodyPr>
          <a:lstStyle/>
          <a:p>
            <a:r>
              <a:rPr lang="en-US" sz="2800" dirty="0" smtClean="0">
                <a:latin typeface="Book Antiqua" pitchFamily="18" charset="0"/>
              </a:rPr>
              <a:t>9.</a:t>
            </a:r>
            <a:r>
              <a:rPr lang="en-US" sz="2800" b="1" dirty="0" smtClean="0">
                <a:latin typeface="Book Antiqua" pitchFamily="18" charset="0"/>
              </a:rPr>
              <a:t>Make </a:t>
            </a:r>
            <a:r>
              <a:rPr lang="en-US" sz="2800" b="1" dirty="0">
                <a:latin typeface="Book Antiqua" pitchFamily="18" charset="0"/>
              </a:rPr>
              <a:t>tag questions of these statements.	</a:t>
            </a:r>
            <a:r>
              <a:rPr lang="en-US" sz="2800" dirty="0">
                <a:latin typeface="Book Antiqua" pitchFamily="18" charset="0"/>
              </a:rPr>
              <a:t>1x5=5</a:t>
            </a:r>
          </a:p>
          <a:p>
            <a:r>
              <a:rPr lang="en-US" sz="2800" dirty="0">
                <a:latin typeface="Book Antiqua" pitchFamily="18" charset="0"/>
              </a:rPr>
              <a:t>: Liza! How beautiful place is Bangladesh, ____________?</a:t>
            </a:r>
          </a:p>
          <a:p>
            <a:r>
              <a:rPr lang="en-US" sz="2800" dirty="0">
                <a:latin typeface="Book Antiqua" pitchFamily="18" charset="0"/>
              </a:rPr>
              <a:t>: Yes. It's full of natural resources, _______________?</a:t>
            </a:r>
          </a:p>
          <a:p>
            <a:r>
              <a:rPr lang="en-US" sz="2800" dirty="0">
                <a:latin typeface="Book Antiqua" pitchFamily="18" charset="0"/>
              </a:rPr>
              <a:t>: But we need to utilize them properly, _______________?</a:t>
            </a:r>
          </a:p>
          <a:p>
            <a:r>
              <a:rPr lang="en-US" sz="2800" dirty="0">
                <a:latin typeface="Book Antiqua" pitchFamily="18" charset="0"/>
              </a:rPr>
              <a:t>: Who do you think can help in this regard, Rima?</a:t>
            </a:r>
          </a:p>
          <a:p>
            <a:r>
              <a:rPr lang="en-US" sz="2800" dirty="0">
                <a:latin typeface="Book Antiqua" pitchFamily="18" charset="0"/>
              </a:rPr>
              <a:t>: Everything depends on the sincerity of the government, ____________?</a:t>
            </a:r>
          </a:p>
          <a:p>
            <a:r>
              <a:rPr lang="en-US" sz="2800" dirty="0">
                <a:latin typeface="Book Antiqua" pitchFamily="18" charset="0"/>
              </a:rPr>
              <a:t>: Right you are. Our government could easily take pragmatic steps to make the </a:t>
            </a:r>
            <a:r>
              <a:rPr lang="en-US" sz="2800" dirty="0" smtClean="0">
                <a:latin typeface="Book Antiqua" pitchFamily="18" charset="0"/>
              </a:rPr>
              <a:t>best  </a:t>
            </a:r>
            <a:r>
              <a:rPr lang="en-US" sz="2800" dirty="0">
                <a:latin typeface="Book Antiqua" pitchFamily="18" charset="0"/>
              </a:rPr>
              <a:t>use of our resources, </a:t>
            </a:r>
            <a:r>
              <a:rPr lang="en-US" sz="2800" dirty="0" smtClean="0">
                <a:latin typeface="Book Antiqua" pitchFamily="18" charset="0"/>
              </a:rPr>
              <a:t>______________?</a:t>
            </a:r>
            <a:endParaRPr lang="en-US" sz="2800" dirty="0">
              <a:latin typeface="Book Antiqua" pitchFamily="18" charset="0"/>
            </a:endParaRPr>
          </a:p>
        </p:txBody>
      </p:sp>
      <p:sp>
        <p:nvSpPr>
          <p:cNvPr id="3" name="Rectangle 2"/>
          <p:cNvSpPr/>
          <p:nvPr/>
        </p:nvSpPr>
        <p:spPr>
          <a:xfrm>
            <a:off x="402771" y="5181600"/>
            <a:ext cx="12703629" cy="523220"/>
          </a:xfrm>
          <a:prstGeom prst="rect">
            <a:avLst/>
          </a:prstGeom>
        </p:spPr>
        <p:txBody>
          <a:bodyPr wrap="square">
            <a:spAutoFit/>
          </a:bodyPr>
          <a:lstStyle/>
          <a:p>
            <a:r>
              <a:rPr lang="en-US" sz="2800" b="1" dirty="0" smtClean="0">
                <a:latin typeface="Book Antiqua" pitchFamily="18" charset="0"/>
              </a:rPr>
              <a:t>Answer: a) isn't she? (b) isn't it? (c) don't we? (d) doesn't it? (e) couldn't it?</a:t>
            </a:r>
            <a:endParaRPr lang="en-US" sz="2800" dirty="0">
              <a:latin typeface="Book Antiqua" pitchFamily="18" charset="0"/>
            </a:endParaRPr>
          </a:p>
        </p:txBody>
      </p:sp>
    </p:spTree>
    <p:extLst>
      <p:ext uri="{BB962C8B-B14F-4D97-AF65-F5344CB8AC3E}">
        <p14:creationId xmlns:p14="http://schemas.microsoft.com/office/powerpoint/2010/main" val="93742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008995"/>
            <a:ext cx="12573000" cy="4401205"/>
          </a:xfrm>
          <a:prstGeom prst="rect">
            <a:avLst/>
          </a:prstGeom>
        </p:spPr>
        <p:txBody>
          <a:bodyPr wrap="square">
            <a:spAutoFit/>
          </a:bodyPr>
          <a:lstStyle/>
          <a:p>
            <a:pPr algn="just"/>
            <a:r>
              <a:rPr lang="en-US" sz="2800" dirty="0">
                <a:latin typeface="Book Antiqua" pitchFamily="18" charset="0"/>
              </a:rPr>
              <a:t>10.	</a:t>
            </a:r>
            <a:r>
              <a:rPr lang="en-US" sz="2800" b="1" dirty="0">
                <a:latin typeface="Book Antiqua" pitchFamily="18" charset="0"/>
              </a:rPr>
              <a:t>Complete the passage using suitable connectors.	</a:t>
            </a:r>
            <a:r>
              <a:rPr lang="en-US" sz="2800" dirty="0">
                <a:latin typeface="Book Antiqua" pitchFamily="18" charset="0"/>
              </a:rPr>
              <a:t>1x5=5</a:t>
            </a:r>
          </a:p>
          <a:p>
            <a:pPr algn="just"/>
            <a:r>
              <a:rPr lang="en-US" sz="2800" dirty="0">
                <a:latin typeface="Book Antiqua" pitchFamily="18" charset="0"/>
              </a:rPr>
              <a:t>Islam and Christianity are two of the major religions of the world,  (a)________the two religions are different from one another, they share several basic beliefs and practices. The Muslims have a holy book-the </a:t>
            </a:r>
            <a:r>
              <a:rPr lang="en-US" sz="2800" dirty="0" err="1">
                <a:latin typeface="Book Antiqua" pitchFamily="18" charset="0"/>
              </a:rPr>
              <a:t>Quarn</a:t>
            </a:r>
            <a:r>
              <a:rPr lang="en-US" sz="2800" dirty="0">
                <a:latin typeface="Book Antiqua" pitchFamily="18" charset="0"/>
              </a:rPr>
              <a:t>. (b) ________the Christians have also a holy book - the Bible. All the Muslims believe in the holy Quran and in the sayings of the holy Prophet, (c) ________they believe in the five pillars of Islam, (d) ________  the Christians believe the sayings of Jesus Christ. The Muslims believe in the final </a:t>
            </a:r>
            <a:r>
              <a:rPr lang="en-US" sz="2800" dirty="0" err="1">
                <a:latin typeface="Book Antiqua" pitchFamily="18" charset="0"/>
              </a:rPr>
              <a:t>judgement</a:t>
            </a:r>
            <a:r>
              <a:rPr lang="en-US" sz="2800" dirty="0">
                <a:latin typeface="Book Antiqua" pitchFamily="18" charset="0"/>
              </a:rPr>
              <a:t> day. The Christians have the same faith, too. (e) ________ there are many other similarities between the people of the two religions</a:t>
            </a:r>
            <a:r>
              <a:rPr lang="en-US" sz="2800" dirty="0" smtClean="0">
                <a:latin typeface="Book Antiqua" pitchFamily="18" charset="0"/>
              </a:rPr>
              <a:t>.</a:t>
            </a:r>
            <a:endParaRPr lang="en-US" sz="2800" dirty="0">
              <a:latin typeface="Book Antiqua" pitchFamily="18" charset="0"/>
            </a:endParaRPr>
          </a:p>
        </p:txBody>
      </p:sp>
      <p:sp>
        <p:nvSpPr>
          <p:cNvPr id="3" name="Rectangle 2"/>
          <p:cNvSpPr/>
          <p:nvPr/>
        </p:nvSpPr>
        <p:spPr>
          <a:xfrm>
            <a:off x="685800" y="5715000"/>
            <a:ext cx="12573000" cy="523220"/>
          </a:xfrm>
          <a:prstGeom prst="rect">
            <a:avLst/>
          </a:prstGeom>
        </p:spPr>
        <p:txBody>
          <a:bodyPr wrap="square">
            <a:spAutoFit/>
          </a:bodyPr>
          <a:lstStyle/>
          <a:p>
            <a:pPr algn="just"/>
            <a:r>
              <a:rPr lang="en-US" sz="2800" b="1" dirty="0" smtClean="0">
                <a:latin typeface="Book Antiqua" pitchFamily="18" charset="0"/>
              </a:rPr>
              <a:t>Answer: (a) though (b) in the same way (c) also (d) similarly (e) besides</a:t>
            </a:r>
            <a:endParaRPr lang="en-US" sz="2800" dirty="0">
              <a:latin typeface="Book Antiqua" pitchFamily="18" charset="0"/>
            </a:endParaRPr>
          </a:p>
        </p:txBody>
      </p:sp>
    </p:spTree>
    <p:extLst>
      <p:ext uri="{BB962C8B-B14F-4D97-AF65-F5344CB8AC3E}">
        <p14:creationId xmlns:p14="http://schemas.microsoft.com/office/powerpoint/2010/main" val="122361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178040"/>
            <a:ext cx="12649200" cy="1815882"/>
          </a:xfrm>
          <a:prstGeom prst="rect">
            <a:avLst/>
          </a:prstGeom>
        </p:spPr>
        <p:txBody>
          <a:bodyPr wrap="square">
            <a:spAutoFit/>
          </a:bodyPr>
          <a:lstStyle/>
          <a:p>
            <a:pPr algn="just"/>
            <a:r>
              <a:rPr lang="en-US" sz="2800" dirty="0" smtClean="0">
                <a:latin typeface="Book Antiqua" pitchFamily="18" charset="0"/>
              </a:rPr>
              <a:t>11.</a:t>
            </a:r>
            <a:r>
              <a:rPr lang="en-US" sz="2800" b="1" dirty="0" smtClean="0">
                <a:latin typeface="Book Antiqua" pitchFamily="18" charset="0"/>
              </a:rPr>
              <a:t>Use </a:t>
            </a:r>
            <a:r>
              <a:rPr lang="en-US" sz="2800" b="1" dirty="0">
                <a:latin typeface="Book Antiqua" pitchFamily="18" charset="0"/>
              </a:rPr>
              <a:t>capitals and punctuation marks where necessary in the following text.	</a:t>
            </a:r>
            <a:endParaRPr lang="en-US" sz="2800" dirty="0">
              <a:latin typeface="Book Antiqua" pitchFamily="18" charset="0"/>
            </a:endParaRPr>
          </a:p>
          <a:p>
            <a:pPr algn="just"/>
            <a:r>
              <a:rPr lang="en-US" sz="2800" dirty="0" smtClean="0">
                <a:latin typeface="Book Antiqua" pitchFamily="18" charset="0"/>
              </a:rPr>
              <a:t>overhearing their whispers the caliph said to the dervishes are you not of this house then no they replied we have never been in this house before</a:t>
            </a:r>
            <a:endParaRPr lang="en-US" sz="2800" dirty="0">
              <a:latin typeface="Book Antiqua" pitchFamily="18" charset="0"/>
            </a:endParaRPr>
          </a:p>
        </p:txBody>
      </p:sp>
      <p:sp>
        <p:nvSpPr>
          <p:cNvPr id="3" name="Rectangle 2"/>
          <p:cNvSpPr/>
          <p:nvPr/>
        </p:nvSpPr>
        <p:spPr>
          <a:xfrm>
            <a:off x="609600" y="4191000"/>
            <a:ext cx="12649200" cy="830997"/>
          </a:xfrm>
          <a:prstGeom prst="rect">
            <a:avLst/>
          </a:prstGeom>
        </p:spPr>
        <p:txBody>
          <a:bodyPr wrap="square">
            <a:spAutoFit/>
          </a:bodyPr>
          <a:lstStyle/>
          <a:p>
            <a:pPr algn="just"/>
            <a:r>
              <a:rPr lang="en-US" b="1" dirty="0" smtClean="0">
                <a:latin typeface="Book Antiqua" pitchFamily="18" charset="0"/>
              </a:rPr>
              <a:t>Answer:  Overhearing their whispers, the caliph said to the dervishes, "Are you not of this house, then?" "No," they replied. 'We have never been in this house before."</a:t>
            </a:r>
            <a:endParaRPr lang="en-US" dirty="0">
              <a:latin typeface="Book Antiqua" pitchFamily="18" charset="0"/>
            </a:endParaRPr>
          </a:p>
        </p:txBody>
      </p:sp>
    </p:spTree>
    <p:extLst>
      <p:ext uri="{BB962C8B-B14F-4D97-AF65-F5344CB8AC3E}">
        <p14:creationId xmlns:p14="http://schemas.microsoft.com/office/powerpoint/2010/main" val="375909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extBox 1"/>
          <p:cNvSpPr txBox="1"/>
          <p:nvPr/>
        </p:nvSpPr>
        <p:spPr>
          <a:xfrm>
            <a:off x="609600" y="685800"/>
            <a:ext cx="12649200" cy="5262979"/>
          </a:xfrm>
          <a:prstGeom prst="rect">
            <a:avLst/>
          </a:prstGeom>
          <a:noFill/>
        </p:spPr>
        <p:txBody>
          <a:bodyPr wrap="square" rtlCol="0">
            <a:spAutoFit/>
          </a:bodyPr>
          <a:lstStyle/>
          <a:p>
            <a:pPr algn="just"/>
            <a:r>
              <a:rPr lang="en-US" sz="2800" b="1" dirty="0">
                <a:solidFill>
                  <a:schemeClr val="bg1"/>
                </a:solidFill>
                <a:latin typeface="Book Antiqua" pitchFamily="18" charset="0"/>
              </a:rPr>
              <a:t>2. </a:t>
            </a:r>
            <a:r>
              <a:rPr lang="en-US" sz="2800" b="1" dirty="0" smtClean="0">
                <a:solidFill>
                  <a:schemeClr val="bg1"/>
                </a:solidFill>
                <a:latin typeface="Book Antiqua" pitchFamily="18" charset="0"/>
              </a:rPr>
              <a:t>Fill </a:t>
            </a:r>
            <a:r>
              <a:rPr lang="en-US" sz="2800" b="1" dirty="0">
                <a:solidFill>
                  <a:schemeClr val="bg1"/>
                </a:solidFill>
                <a:latin typeface="Book Antiqua" pitchFamily="18" charset="0"/>
              </a:rPr>
              <a:t>in the blank with suitable words.</a:t>
            </a:r>
            <a:endParaRPr lang="en-US" sz="2800" dirty="0">
              <a:solidFill>
                <a:schemeClr val="bg1"/>
              </a:solidFill>
              <a:latin typeface="Book Antiqua" pitchFamily="18" charset="0"/>
            </a:endParaRPr>
          </a:p>
          <a:p>
            <a:pPr algn="just"/>
            <a:r>
              <a:rPr lang="en-US" sz="2800" dirty="0">
                <a:solidFill>
                  <a:schemeClr val="bg1"/>
                </a:solidFill>
                <a:latin typeface="Book Antiqua" pitchFamily="18" charset="0"/>
              </a:rPr>
              <a:t>From the very boyhood </a:t>
            </a:r>
            <a:r>
              <a:rPr lang="en-US" sz="2800" dirty="0" err="1">
                <a:solidFill>
                  <a:schemeClr val="bg1"/>
                </a:solidFill>
                <a:latin typeface="Book Antiqua" pitchFamily="18" charset="0"/>
              </a:rPr>
              <a:t>Bayazid</a:t>
            </a:r>
            <a:r>
              <a:rPr lang="en-US" sz="2800" dirty="0">
                <a:solidFill>
                  <a:schemeClr val="bg1"/>
                </a:solidFill>
                <a:latin typeface="Book Antiqua" pitchFamily="18" charset="0"/>
              </a:rPr>
              <a:t> </a:t>
            </a:r>
            <a:r>
              <a:rPr lang="en-US" sz="2800" dirty="0" err="1">
                <a:solidFill>
                  <a:schemeClr val="bg1"/>
                </a:solidFill>
                <a:latin typeface="Book Antiqua" pitchFamily="18" charset="0"/>
              </a:rPr>
              <a:t>Bostami</a:t>
            </a:r>
            <a:r>
              <a:rPr lang="en-US" sz="2800" dirty="0">
                <a:solidFill>
                  <a:schemeClr val="bg1"/>
                </a:solidFill>
                <a:latin typeface="Book Antiqua" pitchFamily="18" charset="0"/>
              </a:rPr>
              <a:t> was very (a) ________ to his mother. He was also very obedient, (b) ________ interesting event took place one night. He was studying in his room. His mother was sleeping (c) ________. At midnight, (d) </a:t>
            </a:r>
            <a:r>
              <a:rPr lang="en-US" sz="2800" dirty="0" smtClean="0">
                <a:solidFill>
                  <a:schemeClr val="bg1"/>
                </a:solidFill>
                <a:latin typeface="Book Antiqua" pitchFamily="18" charset="0"/>
              </a:rPr>
              <a:t>________ </a:t>
            </a:r>
            <a:r>
              <a:rPr lang="en-US" sz="2800" dirty="0">
                <a:solidFill>
                  <a:schemeClr val="bg1"/>
                </a:solidFill>
                <a:latin typeface="Book Antiqua" pitchFamily="18" charset="0"/>
              </a:rPr>
              <a:t>he was reading, he heard his mother (e) _______'water', 'water'. </a:t>
            </a:r>
            <a:r>
              <a:rPr lang="en-US" sz="2800" dirty="0" err="1">
                <a:solidFill>
                  <a:schemeClr val="bg1"/>
                </a:solidFill>
                <a:latin typeface="Book Antiqua" pitchFamily="18" charset="0"/>
              </a:rPr>
              <a:t>Bayazid</a:t>
            </a:r>
            <a:r>
              <a:rPr lang="en-US" sz="2800" dirty="0">
                <a:solidFill>
                  <a:schemeClr val="bg1"/>
                </a:solidFill>
                <a:latin typeface="Book Antiqua" pitchFamily="18" charset="0"/>
              </a:rPr>
              <a:t> took a glass and went to the jar lying in the corner of the house. But (f) ________  </a:t>
            </a:r>
            <a:r>
              <a:rPr lang="en-US" sz="2800" dirty="0" smtClean="0">
                <a:solidFill>
                  <a:schemeClr val="bg1"/>
                </a:solidFill>
                <a:latin typeface="Book Antiqua" pitchFamily="18" charset="0"/>
              </a:rPr>
              <a:t> there </a:t>
            </a:r>
            <a:r>
              <a:rPr lang="en-US" sz="2800" dirty="0">
                <a:solidFill>
                  <a:schemeClr val="bg1"/>
                </a:solidFill>
                <a:latin typeface="Book Antiqua" pitchFamily="18" charset="0"/>
              </a:rPr>
              <a:t>was no water in the jar. After a while, it came to his mind about the (g) ________ of a shower at the edge of the village. As it was a dark night, he got frightened to go (h) ________ alone. But there was none to accompany him. Realizing his mother's (i) ________  he dared to go out alone. However, he went to the shower with the jar. He poured it with water and returned home (j) </a:t>
            </a:r>
            <a:r>
              <a:rPr lang="en-US" sz="2800" dirty="0" smtClean="0">
                <a:solidFill>
                  <a:schemeClr val="bg1"/>
                </a:solidFill>
                <a:latin typeface="Book Antiqua" pitchFamily="18" charset="0"/>
              </a:rPr>
              <a:t>________.</a:t>
            </a:r>
            <a:endParaRPr lang="en-US" sz="2800" dirty="0">
              <a:solidFill>
                <a:schemeClr val="bg1"/>
              </a:solidFill>
              <a:latin typeface="Book Antiqua" pitchFamily="18" charset="0"/>
            </a:endParaRPr>
          </a:p>
        </p:txBody>
      </p:sp>
      <p:sp>
        <p:nvSpPr>
          <p:cNvPr id="3" name="Rectangle 2"/>
          <p:cNvSpPr/>
          <p:nvPr/>
        </p:nvSpPr>
        <p:spPr>
          <a:xfrm>
            <a:off x="642256" y="6179403"/>
            <a:ext cx="12464143" cy="830997"/>
          </a:xfrm>
          <a:prstGeom prst="rect">
            <a:avLst/>
          </a:prstGeom>
        </p:spPr>
        <p:txBody>
          <a:bodyPr wrap="square">
            <a:spAutoFit/>
          </a:bodyPr>
          <a:lstStyle/>
          <a:p>
            <a:pPr algn="just"/>
            <a:r>
              <a:rPr lang="en-US" b="1" dirty="0" smtClean="0">
                <a:solidFill>
                  <a:schemeClr val="bg1"/>
                </a:solidFill>
                <a:latin typeface="Book Antiqua" pitchFamily="18" charset="0"/>
              </a:rPr>
              <a:t>Answer: (a) helpful (b) An (c) nearby (d) while (e) saying (f) as (g) existence (h) out (i) necessity (j) safely</a:t>
            </a:r>
            <a:endParaRPr lang="en-US" dirty="0">
              <a:solidFill>
                <a:schemeClr val="bg1"/>
              </a:solidFill>
              <a:latin typeface="Book Antiqua" pitchFamily="18" charset="0"/>
            </a:endParaRPr>
          </a:p>
        </p:txBody>
      </p:sp>
    </p:spTree>
    <p:extLst>
      <p:ext uri="{BB962C8B-B14F-4D97-AF65-F5344CB8AC3E}">
        <p14:creationId xmlns:p14="http://schemas.microsoft.com/office/powerpoint/2010/main" val="318277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extBox 1"/>
          <p:cNvSpPr txBox="1"/>
          <p:nvPr/>
        </p:nvSpPr>
        <p:spPr>
          <a:xfrm>
            <a:off x="533400" y="4114800"/>
            <a:ext cx="12344400" cy="2862322"/>
          </a:xfrm>
          <a:prstGeom prst="rect">
            <a:avLst/>
          </a:prstGeom>
          <a:noFill/>
        </p:spPr>
        <p:txBody>
          <a:bodyPr wrap="square" rtlCol="0">
            <a:spAutoFit/>
          </a:bodyPr>
          <a:lstStyle/>
          <a:p>
            <a:pPr algn="ctr"/>
            <a:r>
              <a:rPr lang="en-US" sz="4000" b="1" u="sng" dirty="0" smtClean="0">
                <a:solidFill>
                  <a:schemeClr val="bg1"/>
                </a:solidFill>
                <a:latin typeface="Book Antiqua" pitchFamily="18" charset="0"/>
              </a:rPr>
              <a:t>Answer</a:t>
            </a:r>
          </a:p>
          <a:p>
            <a:r>
              <a:rPr lang="en-US" sz="2800" b="1" dirty="0" smtClean="0">
                <a:solidFill>
                  <a:schemeClr val="bg1"/>
                </a:solidFill>
                <a:latin typeface="Book Antiqua" pitchFamily="18" charset="0"/>
              </a:rPr>
              <a:t>(</a:t>
            </a:r>
            <a:r>
              <a:rPr lang="en-US" sz="2800" b="1" dirty="0">
                <a:solidFill>
                  <a:schemeClr val="bg1"/>
                </a:solidFill>
                <a:latin typeface="Book Antiqua" pitchFamily="18" charset="0"/>
              </a:rPr>
              <a:t>a) Every nation must have some glorious days.</a:t>
            </a:r>
          </a:p>
          <a:p>
            <a:pPr lvl="0"/>
            <a:r>
              <a:rPr lang="en-US" sz="2800" b="1" dirty="0" smtClean="0">
                <a:solidFill>
                  <a:schemeClr val="bg1"/>
                </a:solidFill>
                <a:latin typeface="Book Antiqua" pitchFamily="18" charset="0"/>
              </a:rPr>
              <a:t> b) Our </a:t>
            </a:r>
            <a:r>
              <a:rPr lang="en-US" sz="2800" b="1" dirty="0">
                <a:solidFill>
                  <a:schemeClr val="bg1"/>
                </a:solidFill>
                <a:latin typeface="Book Antiqua" pitchFamily="18" charset="0"/>
              </a:rPr>
              <a:t>nation has also some glorious and memorable days.</a:t>
            </a:r>
          </a:p>
          <a:p>
            <a:pPr lvl="0"/>
            <a:r>
              <a:rPr lang="en-US" sz="2800" b="1" dirty="0" smtClean="0">
                <a:solidFill>
                  <a:schemeClr val="bg1"/>
                </a:solidFill>
                <a:latin typeface="Book Antiqua" pitchFamily="18" charset="0"/>
              </a:rPr>
              <a:t> c)  These </a:t>
            </a:r>
            <a:r>
              <a:rPr lang="en-US" sz="2800" b="1" dirty="0">
                <a:solidFill>
                  <a:schemeClr val="bg1"/>
                </a:solidFill>
                <a:latin typeface="Book Antiqua" pitchFamily="18" charset="0"/>
              </a:rPr>
              <a:t>days are 21st February, 26th March, 16th December etc.</a:t>
            </a:r>
          </a:p>
          <a:p>
            <a:pPr lvl="0"/>
            <a:r>
              <a:rPr lang="en-US" sz="2800" b="1" dirty="0">
                <a:solidFill>
                  <a:schemeClr val="bg1"/>
                </a:solidFill>
                <a:latin typeface="Book Antiqua" pitchFamily="18" charset="0"/>
              </a:rPr>
              <a:t> </a:t>
            </a:r>
            <a:r>
              <a:rPr lang="en-US" sz="2800" b="1" dirty="0" smtClean="0">
                <a:solidFill>
                  <a:schemeClr val="bg1"/>
                </a:solidFill>
                <a:latin typeface="Book Antiqua" pitchFamily="18" charset="0"/>
              </a:rPr>
              <a:t>d) The </a:t>
            </a:r>
            <a:r>
              <a:rPr lang="en-US" sz="2800" b="1" dirty="0">
                <a:solidFill>
                  <a:schemeClr val="bg1"/>
                </a:solidFill>
                <a:latin typeface="Book Antiqua" pitchFamily="18" charset="0"/>
              </a:rPr>
              <a:t>16th December is a glorious day for the people of Bangladesh.</a:t>
            </a:r>
          </a:p>
          <a:p>
            <a:pPr lvl="0"/>
            <a:r>
              <a:rPr lang="en-US" sz="2800" b="1" dirty="0">
                <a:solidFill>
                  <a:schemeClr val="bg1"/>
                </a:solidFill>
                <a:latin typeface="Book Antiqua" pitchFamily="18" charset="0"/>
              </a:rPr>
              <a:t> </a:t>
            </a:r>
            <a:r>
              <a:rPr lang="en-US" sz="2800" b="1" dirty="0" smtClean="0">
                <a:solidFill>
                  <a:schemeClr val="bg1"/>
                </a:solidFill>
                <a:latin typeface="Book Antiqua" pitchFamily="18" charset="0"/>
              </a:rPr>
              <a:t>e) The </a:t>
            </a:r>
            <a:r>
              <a:rPr lang="en-US" sz="2800" b="1" dirty="0">
                <a:solidFill>
                  <a:schemeClr val="bg1"/>
                </a:solidFill>
                <a:latin typeface="Book Antiqua" pitchFamily="18" charset="0"/>
              </a:rPr>
              <a:t>16th December is observed every year with due solemnity</a:t>
            </a:r>
            <a:r>
              <a:rPr lang="en-US" sz="2800" b="1" dirty="0" smtClean="0">
                <a:solidFill>
                  <a:schemeClr val="bg1"/>
                </a:solidFill>
                <a:latin typeface="Book Antiqua" pitchFamily="18" charset="0"/>
              </a:rPr>
              <a:t>.</a:t>
            </a:r>
            <a:endParaRPr lang="en-US" sz="2800" b="1" dirty="0">
              <a:solidFill>
                <a:schemeClr val="bg1"/>
              </a:solidFill>
              <a:latin typeface="Book Antiqua"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996831483"/>
              </p:ext>
            </p:extLst>
          </p:nvPr>
        </p:nvGraphicFramePr>
        <p:xfrm>
          <a:off x="533400" y="838200"/>
          <a:ext cx="12344399" cy="2453640"/>
        </p:xfrm>
        <a:graphic>
          <a:graphicData uri="http://schemas.openxmlformats.org/drawingml/2006/table">
            <a:tbl>
              <a:tblPr>
                <a:tableStyleId>{284E427A-3D55-4303-BF80-6455036E1DE7}</a:tableStyleId>
              </a:tblPr>
              <a:tblGrid>
                <a:gridCol w="3061243"/>
                <a:gridCol w="1883842"/>
                <a:gridCol w="7399314"/>
              </a:tblGrid>
              <a:tr h="0">
                <a:tc>
                  <a:txBody>
                    <a:bodyPr/>
                    <a:lstStyle/>
                    <a:p>
                      <a:pPr marL="0" marR="0">
                        <a:lnSpc>
                          <a:spcPct val="115000"/>
                        </a:lnSpc>
                        <a:spcBef>
                          <a:spcPts val="0"/>
                        </a:spcBef>
                        <a:spcAft>
                          <a:spcPts val="0"/>
                        </a:spcAft>
                      </a:pPr>
                      <a:r>
                        <a:rPr lang="en-US" sz="2800" dirty="0">
                          <a:effectLst/>
                        </a:rPr>
                        <a:t>Every nation</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effectLst/>
                        </a:rPr>
                        <a:t>has</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effectLst/>
                        </a:rPr>
                        <a:t>every year with due solemnity.</a:t>
                      </a:r>
                      <a:endParaRPr lang="en-US" sz="2800">
                        <a:solidFill>
                          <a:schemeClr val="bg1"/>
                        </a:solidFill>
                        <a:effectLst/>
                        <a:latin typeface="Book Antiqua" pitchFamily="18" charset="0"/>
                        <a:ea typeface="Times New Roman"/>
                        <a:cs typeface="Times New Roman"/>
                      </a:endParaRPr>
                    </a:p>
                  </a:txBody>
                  <a:tcPr marL="25400" marR="25400" marT="0" marB="0"/>
                </a:tc>
              </a:tr>
              <a:tr h="0">
                <a:tc>
                  <a:txBody>
                    <a:bodyPr/>
                    <a:lstStyle/>
                    <a:p>
                      <a:pPr marL="0" marR="0">
                        <a:lnSpc>
                          <a:spcPct val="115000"/>
                        </a:lnSpc>
                        <a:spcBef>
                          <a:spcPts val="0"/>
                        </a:spcBef>
                        <a:spcAft>
                          <a:spcPts val="0"/>
                        </a:spcAft>
                      </a:pPr>
                      <a:r>
                        <a:rPr lang="en-US" sz="2800">
                          <a:effectLst/>
                        </a:rPr>
                        <a:t>Our nation</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effectLst/>
                        </a:rPr>
                        <a:t>are</a:t>
                      </a:r>
                      <a:endParaRPr lang="en-US" sz="2800" dirty="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effectLst/>
                        </a:rPr>
                        <a:t>some glorious days.</a:t>
                      </a:r>
                      <a:endParaRPr lang="en-US" sz="2800" dirty="0">
                        <a:solidFill>
                          <a:schemeClr val="bg1"/>
                        </a:solidFill>
                        <a:effectLst/>
                        <a:latin typeface="Book Antiqua" pitchFamily="18" charset="0"/>
                        <a:ea typeface="Times New Roman"/>
                        <a:cs typeface="Times New Roman"/>
                      </a:endParaRPr>
                    </a:p>
                  </a:txBody>
                  <a:tcPr marL="25400" marR="25400" marT="0" marB="0"/>
                </a:tc>
              </a:tr>
              <a:tr h="0">
                <a:tc>
                  <a:txBody>
                    <a:bodyPr/>
                    <a:lstStyle/>
                    <a:p>
                      <a:pPr marL="0" marR="0">
                        <a:lnSpc>
                          <a:spcPct val="115000"/>
                        </a:lnSpc>
                        <a:spcBef>
                          <a:spcPts val="0"/>
                        </a:spcBef>
                        <a:spcAft>
                          <a:spcPts val="0"/>
                        </a:spcAft>
                      </a:pPr>
                      <a:r>
                        <a:rPr lang="en-US" sz="2800">
                          <a:effectLst/>
                        </a:rPr>
                        <a:t>These days</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effectLst/>
                        </a:rPr>
                        <a:t>is</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effectLst/>
                        </a:rPr>
                        <a:t>21st February, 26th March, 16th December etc.</a:t>
                      </a:r>
                      <a:endParaRPr lang="en-US" sz="2800" dirty="0">
                        <a:solidFill>
                          <a:schemeClr val="bg1"/>
                        </a:solidFill>
                        <a:effectLst/>
                        <a:latin typeface="Book Antiqua" pitchFamily="18" charset="0"/>
                        <a:ea typeface="Times New Roman"/>
                        <a:cs typeface="Times New Roman"/>
                      </a:endParaRPr>
                    </a:p>
                  </a:txBody>
                  <a:tcPr marL="25400" marR="25400" marT="0" marB="0"/>
                </a:tc>
              </a:tr>
              <a:tr h="0">
                <a:tc>
                  <a:txBody>
                    <a:bodyPr/>
                    <a:lstStyle/>
                    <a:p>
                      <a:pPr marL="0" marR="0">
                        <a:lnSpc>
                          <a:spcPct val="115000"/>
                        </a:lnSpc>
                        <a:spcBef>
                          <a:spcPts val="0"/>
                        </a:spcBef>
                        <a:spcAft>
                          <a:spcPts val="0"/>
                        </a:spcAft>
                      </a:pPr>
                      <a:r>
                        <a:rPr lang="en-US" sz="2800">
                          <a:effectLst/>
                        </a:rPr>
                        <a:t>The 16th December</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effectLst/>
                        </a:rPr>
                        <a:t>is observed</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effectLst/>
                        </a:rPr>
                        <a:t>a glorious day for the people of Bangladesh.</a:t>
                      </a:r>
                      <a:endParaRPr lang="en-US" sz="2800" dirty="0">
                        <a:solidFill>
                          <a:schemeClr val="bg1"/>
                        </a:solidFill>
                        <a:effectLst/>
                        <a:latin typeface="Book Antiqua" pitchFamily="18" charset="0"/>
                        <a:ea typeface="Times New Roman"/>
                        <a:cs typeface="Times New Roman"/>
                      </a:endParaRPr>
                    </a:p>
                  </a:txBody>
                  <a:tcPr marL="25400" marR="25400" marT="0" marB="0"/>
                </a:tc>
              </a:tr>
              <a:tr h="0">
                <a:tc>
                  <a:txBody>
                    <a:bodyPr/>
                    <a:lstStyle/>
                    <a:p>
                      <a:pPr marL="0" marR="0">
                        <a:lnSpc>
                          <a:spcPct val="115000"/>
                        </a:lnSpc>
                        <a:spcBef>
                          <a:spcPts val="0"/>
                        </a:spcBef>
                        <a:spcAft>
                          <a:spcPts val="0"/>
                        </a:spcAft>
                      </a:pPr>
                      <a:r>
                        <a:rPr lang="en-US" sz="2800">
                          <a:effectLst/>
                        </a:rPr>
                        <a:t> </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a:effectLst/>
                        </a:rPr>
                        <a:t>must have</a:t>
                      </a:r>
                      <a:endParaRPr lang="en-US" sz="2800">
                        <a:solidFill>
                          <a:schemeClr val="bg1"/>
                        </a:solidFill>
                        <a:effectLst/>
                        <a:latin typeface="Book Antiqua" pitchFamily="18" charset="0"/>
                        <a:ea typeface="Times New Roman"/>
                        <a:cs typeface="Times New Roman"/>
                      </a:endParaRPr>
                    </a:p>
                  </a:txBody>
                  <a:tcPr marL="25400" marR="25400" marT="0" marB="0"/>
                </a:tc>
                <a:tc>
                  <a:txBody>
                    <a:bodyPr/>
                    <a:lstStyle/>
                    <a:p>
                      <a:pPr marL="0" marR="0">
                        <a:lnSpc>
                          <a:spcPct val="115000"/>
                        </a:lnSpc>
                        <a:spcBef>
                          <a:spcPts val="0"/>
                        </a:spcBef>
                        <a:spcAft>
                          <a:spcPts val="0"/>
                        </a:spcAft>
                      </a:pPr>
                      <a:r>
                        <a:rPr lang="en-US" sz="2800" dirty="0">
                          <a:effectLst/>
                        </a:rPr>
                        <a:t>also some glorious and memorable days.</a:t>
                      </a:r>
                      <a:endParaRPr lang="en-US" sz="2800" dirty="0">
                        <a:solidFill>
                          <a:schemeClr val="bg1"/>
                        </a:solidFill>
                        <a:effectLst/>
                        <a:latin typeface="Book Antiqua" pitchFamily="18" charset="0"/>
                        <a:ea typeface="Times New Roman"/>
                        <a:cs typeface="Times New Roman"/>
                      </a:endParaRPr>
                    </a:p>
                  </a:txBody>
                  <a:tcPr marL="25400" marR="25400" marT="0" marB="0"/>
                </a:tc>
              </a:tr>
            </a:tbl>
          </a:graphicData>
        </a:graphic>
      </p:graphicFrame>
    </p:spTree>
    <p:extLst>
      <p:ext uri="{BB962C8B-B14F-4D97-AF65-F5344CB8AC3E}">
        <p14:creationId xmlns:p14="http://schemas.microsoft.com/office/powerpoint/2010/main" val="10847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sp>
        <p:nvSpPr>
          <p:cNvPr id="2" name="Rectangle 1"/>
          <p:cNvSpPr/>
          <p:nvPr/>
        </p:nvSpPr>
        <p:spPr>
          <a:xfrm>
            <a:off x="533400" y="533400"/>
            <a:ext cx="12573000" cy="461665"/>
          </a:xfrm>
          <a:prstGeom prst="rect">
            <a:avLst/>
          </a:prstGeom>
        </p:spPr>
        <p:txBody>
          <a:bodyPr wrap="square">
            <a:spAutoFit/>
          </a:bodyPr>
          <a:lstStyle/>
          <a:p>
            <a:r>
              <a:rPr lang="en-US" dirty="0" smtClean="0">
                <a:solidFill>
                  <a:schemeClr val="bg1"/>
                </a:solidFill>
                <a:latin typeface="Book Antiqua" pitchFamily="18" charset="0"/>
              </a:rPr>
              <a:t>4. </a:t>
            </a:r>
            <a:r>
              <a:rPr lang="en-US" b="1" dirty="0" smtClean="0">
                <a:solidFill>
                  <a:schemeClr val="bg1"/>
                </a:solidFill>
                <a:latin typeface="Book Antiqua" pitchFamily="18" charset="0"/>
              </a:rPr>
              <a:t>Complete the following text with right forms of the verbs given in the box.   </a:t>
            </a:r>
            <a:r>
              <a:rPr lang="en-US" dirty="0" smtClean="0">
                <a:solidFill>
                  <a:schemeClr val="bg1"/>
                </a:solidFill>
                <a:latin typeface="Book Antiqua" pitchFamily="18" charset="0"/>
              </a:rPr>
              <a:t>.05xl0=5</a:t>
            </a:r>
            <a:endParaRPr lang="en-US" dirty="0">
              <a:solidFill>
                <a:schemeClr val="bg1"/>
              </a:solidFill>
              <a:latin typeface="Book Antiqua"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56247104"/>
              </p:ext>
            </p:extLst>
          </p:nvPr>
        </p:nvGraphicFramePr>
        <p:xfrm>
          <a:off x="533399" y="1219200"/>
          <a:ext cx="12573001" cy="981456"/>
        </p:xfrm>
        <a:graphic>
          <a:graphicData uri="http://schemas.openxmlformats.org/drawingml/2006/table">
            <a:tbl>
              <a:tblPr>
                <a:tableStyleId>{35758FB7-9AC5-4552-8A53-C91805E547FA}</a:tableStyleId>
              </a:tblPr>
              <a:tblGrid>
                <a:gridCol w="3117934"/>
                <a:gridCol w="1918728"/>
                <a:gridCol w="2518332"/>
                <a:gridCol w="2766166"/>
                <a:gridCol w="2251841"/>
              </a:tblGrid>
              <a:tr h="0">
                <a:tc>
                  <a:txBody>
                    <a:bodyPr/>
                    <a:lstStyle/>
                    <a:p>
                      <a:pPr marL="0" marR="0" algn="ctr">
                        <a:lnSpc>
                          <a:spcPct val="115000"/>
                        </a:lnSpc>
                        <a:spcBef>
                          <a:spcPts val="0"/>
                        </a:spcBef>
                        <a:spcAft>
                          <a:spcPts val="0"/>
                        </a:spcAft>
                      </a:pPr>
                      <a:r>
                        <a:rPr lang="en-US" sz="2800">
                          <a:effectLst/>
                        </a:rPr>
                        <a:t>disgust</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misbehave</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find</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take</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deteriorate</a:t>
                      </a:r>
                      <a:endParaRPr lang="en-US" sz="2800">
                        <a:effectLst/>
                        <a:latin typeface="Book Antiqua" pitchFamily="18" charset="0"/>
                        <a:ea typeface="Times New Roman"/>
                        <a:cs typeface="Times New Roman"/>
                      </a:endParaRPr>
                    </a:p>
                  </a:txBody>
                  <a:tcPr marL="25400" marR="25400" marT="0" marB="0"/>
                </a:tc>
              </a:tr>
              <a:tr h="0">
                <a:tc>
                  <a:txBody>
                    <a:bodyPr/>
                    <a:lstStyle/>
                    <a:p>
                      <a:pPr marL="0" marR="0" algn="ctr">
                        <a:lnSpc>
                          <a:spcPct val="115000"/>
                        </a:lnSpc>
                        <a:spcBef>
                          <a:spcPts val="0"/>
                        </a:spcBef>
                        <a:spcAft>
                          <a:spcPts val="0"/>
                        </a:spcAft>
                      </a:pPr>
                      <a:r>
                        <a:rPr lang="en-US" sz="2800">
                          <a:effectLst/>
                        </a:rPr>
                        <a:t>rush</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be</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give</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a:effectLst/>
                        </a:rPr>
                        <a:t>suffer</a:t>
                      </a:r>
                      <a:endParaRPr lang="en-US" sz="2800">
                        <a:effectLst/>
                        <a:latin typeface="Book Antiqua" pitchFamily="18" charset="0"/>
                        <a:ea typeface="Times New Roman"/>
                        <a:cs typeface="Times New Roman"/>
                      </a:endParaRPr>
                    </a:p>
                  </a:txBody>
                  <a:tcPr marL="25400" marR="25400" marT="0" marB="0"/>
                </a:tc>
                <a:tc>
                  <a:txBody>
                    <a:bodyPr/>
                    <a:lstStyle/>
                    <a:p>
                      <a:pPr marL="0" marR="0" algn="ctr">
                        <a:lnSpc>
                          <a:spcPct val="115000"/>
                        </a:lnSpc>
                        <a:spcBef>
                          <a:spcPts val="0"/>
                        </a:spcBef>
                        <a:spcAft>
                          <a:spcPts val="0"/>
                        </a:spcAft>
                      </a:pPr>
                      <a:r>
                        <a:rPr lang="en-US" sz="2800" dirty="0">
                          <a:effectLst/>
                        </a:rPr>
                        <a:t>see</a:t>
                      </a:r>
                      <a:endParaRPr lang="en-US" sz="2800" dirty="0">
                        <a:effectLst/>
                        <a:latin typeface="Book Antiqua" pitchFamily="18" charset="0"/>
                        <a:ea typeface="Times New Roman"/>
                        <a:cs typeface="Times New Roman"/>
                      </a:endParaRPr>
                    </a:p>
                  </a:txBody>
                  <a:tcPr marL="25400" marR="25400" marT="0" marB="0"/>
                </a:tc>
              </a:tr>
            </a:tbl>
          </a:graphicData>
        </a:graphic>
      </p:graphicFrame>
      <p:sp>
        <p:nvSpPr>
          <p:cNvPr id="4" name="Rectangle 3"/>
          <p:cNvSpPr/>
          <p:nvPr/>
        </p:nvSpPr>
        <p:spPr>
          <a:xfrm>
            <a:off x="533400" y="2351544"/>
            <a:ext cx="12573000" cy="3970318"/>
          </a:xfrm>
          <a:prstGeom prst="rect">
            <a:avLst/>
          </a:prstGeom>
        </p:spPr>
        <p:txBody>
          <a:bodyPr wrap="square">
            <a:spAutoFit/>
          </a:bodyPr>
          <a:lstStyle/>
          <a:p>
            <a:pPr algn="just"/>
            <a:r>
              <a:rPr lang="en-US" sz="2800" dirty="0">
                <a:solidFill>
                  <a:schemeClr val="bg1"/>
                </a:solidFill>
                <a:latin typeface="Book Antiqua" pitchFamily="18" charset="0"/>
              </a:rPr>
              <a:t>My friend </a:t>
            </a:r>
            <a:r>
              <a:rPr lang="en-US" sz="2800" dirty="0" err="1">
                <a:solidFill>
                  <a:schemeClr val="bg1"/>
                </a:solidFill>
                <a:latin typeface="Book Antiqua" pitchFamily="18" charset="0"/>
              </a:rPr>
              <a:t>Rafik</a:t>
            </a:r>
            <a:r>
              <a:rPr lang="en-US" sz="2800" dirty="0">
                <a:solidFill>
                  <a:schemeClr val="bg1"/>
                </a:solidFill>
                <a:latin typeface="Book Antiqua" pitchFamily="18" charset="0"/>
              </a:rPr>
              <a:t>  (a) ________from typhoid for a long time. Suddenly his condition (b) ________ . So he (c) ________  to Dhaka Medical College Hospital. Receiving this news I (d) ________ to the hospital to see him. I (e) ________ him seriously ill. To my utter surprise I (f) ________ that the doctors (g)   not cordial at all. They did not take any care of him. Even they (h) ________  with his parents. Though he had been </a:t>
            </a:r>
            <a:r>
              <a:rPr lang="en-US" sz="2800" dirty="0" smtClean="0">
                <a:solidFill>
                  <a:schemeClr val="bg1"/>
                </a:solidFill>
                <a:latin typeface="Book Antiqua" pitchFamily="18" charset="0"/>
              </a:rPr>
              <a:t>hospitalized </a:t>
            </a:r>
            <a:r>
              <a:rPr lang="en-US" sz="2800" dirty="0">
                <a:solidFill>
                  <a:schemeClr val="bg1"/>
                </a:solidFill>
                <a:latin typeface="Book Antiqua" pitchFamily="18" charset="0"/>
              </a:rPr>
              <a:t>yesterday, he had not been (i) ________ any medicine. Moreover, the room was not hygienic. The total atmosphere was unwholesome for the patient. I (j) ________ very much at this.</a:t>
            </a:r>
          </a:p>
        </p:txBody>
      </p:sp>
      <p:sp>
        <p:nvSpPr>
          <p:cNvPr id="5" name="Rectangle 4"/>
          <p:cNvSpPr/>
          <p:nvPr/>
        </p:nvSpPr>
        <p:spPr>
          <a:xfrm>
            <a:off x="560614" y="6321862"/>
            <a:ext cx="12545786" cy="830997"/>
          </a:xfrm>
          <a:prstGeom prst="rect">
            <a:avLst/>
          </a:prstGeom>
        </p:spPr>
        <p:txBody>
          <a:bodyPr wrap="square">
            <a:spAutoFit/>
          </a:bodyPr>
          <a:lstStyle/>
          <a:p>
            <a:r>
              <a:rPr lang="en-US" b="1" dirty="0">
                <a:solidFill>
                  <a:schemeClr val="bg1"/>
                </a:solidFill>
                <a:latin typeface="Book Antiqua" pitchFamily="18" charset="0"/>
              </a:rPr>
              <a:t>Answer: (a) had been suffering (b) deteriorated (c) was taken (d) rushed (e) found (f) saw (g) were (h) misbehaved (i) given (j) was disgusted</a:t>
            </a:r>
            <a:endParaRPr lang="en-US" dirty="0">
              <a:solidFill>
                <a:schemeClr val="bg1"/>
              </a:solidFill>
              <a:latin typeface="Book Antiqua" pitchFamily="18" charset="0"/>
            </a:endParaRPr>
          </a:p>
        </p:txBody>
      </p:sp>
    </p:spTree>
    <p:extLst>
      <p:ext uri="{BB962C8B-B14F-4D97-AF65-F5344CB8AC3E}">
        <p14:creationId xmlns:p14="http://schemas.microsoft.com/office/powerpoint/2010/main" val="43804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533400" y="1439377"/>
            <a:ext cx="12649200" cy="2246769"/>
          </a:xfrm>
          <a:prstGeom prst="rect">
            <a:avLst/>
          </a:prstGeom>
        </p:spPr>
        <p:txBody>
          <a:bodyPr wrap="square">
            <a:spAutoFit/>
          </a:bodyPr>
          <a:lstStyle/>
          <a:p>
            <a:pPr algn="just"/>
            <a:r>
              <a:rPr lang="en-US" sz="2800" dirty="0" smtClean="0">
                <a:solidFill>
                  <a:schemeClr val="bg1"/>
                </a:solidFill>
                <a:latin typeface="Book Antiqua" pitchFamily="18" charset="0"/>
              </a:rPr>
              <a:t>5. </a:t>
            </a:r>
            <a:r>
              <a:rPr lang="en-US" sz="2800" b="1" dirty="0" smtClean="0">
                <a:solidFill>
                  <a:schemeClr val="bg1"/>
                </a:solidFill>
                <a:latin typeface="Book Antiqua" pitchFamily="18" charset="0"/>
              </a:rPr>
              <a:t>Change </a:t>
            </a:r>
            <a:r>
              <a:rPr lang="en-US" sz="2800" b="1" dirty="0">
                <a:solidFill>
                  <a:schemeClr val="bg1"/>
                </a:solidFill>
                <a:latin typeface="Book Antiqua" pitchFamily="18" charset="0"/>
              </a:rPr>
              <a:t>the narrative style of the following text.	</a:t>
            </a:r>
            <a:r>
              <a:rPr lang="en-US" sz="2800" dirty="0">
                <a:solidFill>
                  <a:schemeClr val="bg1"/>
                </a:solidFill>
                <a:latin typeface="Book Antiqua" pitchFamily="18" charset="0"/>
              </a:rPr>
              <a:t>5</a:t>
            </a:r>
          </a:p>
          <a:p>
            <a:pPr algn="just"/>
            <a:r>
              <a:rPr lang="en-US" sz="2800" dirty="0">
                <a:solidFill>
                  <a:schemeClr val="bg1"/>
                </a:solidFill>
                <a:latin typeface="Book Antiqua" pitchFamily="18" charset="0"/>
              </a:rPr>
              <a:t>"Could I help you, Sir?" said the </a:t>
            </a:r>
            <a:r>
              <a:rPr lang="en-US" sz="2800" dirty="0" smtClean="0">
                <a:solidFill>
                  <a:schemeClr val="bg1"/>
                </a:solidFill>
                <a:latin typeface="Book Antiqua" pitchFamily="18" charset="0"/>
              </a:rPr>
              <a:t>receptionist. The </a:t>
            </a:r>
            <a:r>
              <a:rPr lang="en-US" sz="2800" dirty="0">
                <a:solidFill>
                  <a:schemeClr val="bg1"/>
                </a:solidFill>
                <a:latin typeface="Book Antiqua" pitchFamily="18" charset="0"/>
              </a:rPr>
              <a:t>man replied, "Sure, I want to meet the Managing Director of the company." The receptionist said, "Do you have an appointment?" "Yes, I have," he said.</a:t>
            </a:r>
          </a:p>
          <a:p>
            <a:pPr algn="just"/>
            <a:r>
              <a:rPr lang="en-US" sz="2800" dirty="0">
                <a:solidFill>
                  <a:schemeClr val="bg1"/>
                </a:solidFill>
                <a:latin typeface="Book Antiqua" pitchFamily="18" charset="0"/>
              </a:rPr>
              <a:t> </a:t>
            </a:r>
          </a:p>
        </p:txBody>
      </p:sp>
      <p:sp>
        <p:nvSpPr>
          <p:cNvPr id="3" name="Rectangle 2"/>
          <p:cNvSpPr/>
          <p:nvPr/>
        </p:nvSpPr>
        <p:spPr>
          <a:xfrm>
            <a:off x="511629" y="3581400"/>
            <a:ext cx="12649200" cy="1815882"/>
          </a:xfrm>
          <a:prstGeom prst="rect">
            <a:avLst/>
          </a:prstGeom>
        </p:spPr>
        <p:txBody>
          <a:bodyPr wrap="square">
            <a:spAutoFit/>
          </a:bodyPr>
          <a:lstStyle/>
          <a:p>
            <a:pPr algn="just"/>
            <a:r>
              <a:rPr lang="en-US" sz="2800" b="1" dirty="0" smtClean="0">
                <a:solidFill>
                  <a:schemeClr val="bg1"/>
                </a:solidFill>
                <a:latin typeface="Book Antiqua" pitchFamily="18" charset="0"/>
              </a:rPr>
              <a:t>Answer: Addressing the man as sir the receptionist asked him if he could help him. The man replied in the affirmative and said that he wanted to meet the Managing Director of the company. The receptionist then asked if he had an appointment. The man replied in the affirmative that he had.</a:t>
            </a:r>
            <a:endParaRPr lang="en-US" sz="2800" dirty="0">
              <a:solidFill>
                <a:schemeClr val="bg1"/>
              </a:solidFill>
              <a:latin typeface="Book Antiqua" pitchFamily="18" charset="0"/>
            </a:endParaRPr>
          </a:p>
        </p:txBody>
      </p:sp>
    </p:spTree>
    <p:extLst>
      <p:ext uri="{BB962C8B-B14F-4D97-AF65-F5344CB8AC3E}">
        <p14:creationId xmlns:p14="http://schemas.microsoft.com/office/powerpoint/2010/main" val="286906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54711"/>
            <a:ext cx="12801600" cy="4832092"/>
          </a:xfrm>
          <a:prstGeom prst="rect">
            <a:avLst/>
          </a:prstGeom>
        </p:spPr>
        <p:txBody>
          <a:bodyPr wrap="square">
            <a:spAutoFit/>
          </a:bodyPr>
          <a:lstStyle/>
          <a:p>
            <a:r>
              <a:rPr lang="en-US" sz="2800" b="1" dirty="0" smtClean="0">
                <a:latin typeface="Book Antiqua" pitchFamily="18" charset="0"/>
              </a:rPr>
              <a:t>6.Change </a:t>
            </a:r>
            <a:r>
              <a:rPr lang="en-US" sz="2800" b="1" dirty="0">
                <a:latin typeface="Book Antiqua" pitchFamily="18" charset="0"/>
              </a:rPr>
              <a:t>the sentences according to directions.</a:t>
            </a:r>
            <a:endParaRPr lang="en-US" sz="2800" dirty="0">
              <a:latin typeface="Book Antiqua" pitchFamily="18" charset="0"/>
            </a:endParaRPr>
          </a:p>
          <a:p>
            <a:pPr marL="457200" lvl="0" indent="-457200">
              <a:buFont typeface="+mj-lt"/>
              <a:buAutoNum type="alphaLcParenR"/>
            </a:pPr>
            <a:r>
              <a:rPr lang="en-US" sz="2800" dirty="0">
                <a:latin typeface="Book Antiqua" pitchFamily="18" charset="0"/>
              </a:rPr>
              <a:t>Birds are useful for environment, (interrogative)</a:t>
            </a:r>
          </a:p>
          <a:p>
            <a:pPr marL="457200" lvl="0" indent="-457200">
              <a:buFont typeface="+mj-lt"/>
              <a:buAutoNum type="alphaLcParenR"/>
            </a:pPr>
            <a:r>
              <a:rPr lang="en-US" sz="2800" dirty="0">
                <a:latin typeface="Book Antiqua" pitchFamily="18" charset="0"/>
              </a:rPr>
              <a:t>They eat up harmful insects, (complex)</a:t>
            </a:r>
          </a:p>
          <a:p>
            <a:pPr marL="457200" lvl="0" indent="-457200">
              <a:buFont typeface="+mj-lt"/>
              <a:buAutoNum type="alphaLcParenR"/>
            </a:pPr>
            <a:r>
              <a:rPr lang="en-US" sz="2800" dirty="0">
                <a:latin typeface="Book Antiqua" pitchFamily="18" charset="0"/>
              </a:rPr>
              <a:t>Everybody loves birds, (negative)</a:t>
            </a:r>
          </a:p>
          <a:p>
            <a:pPr marL="457200" lvl="0" indent="-457200">
              <a:buFont typeface="+mj-lt"/>
              <a:buAutoNum type="alphaLcParenR"/>
            </a:pPr>
            <a:r>
              <a:rPr lang="en-US" sz="2800" dirty="0">
                <a:latin typeface="Book Antiqua" pitchFamily="18" charset="0"/>
              </a:rPr>
              <a:t>Take care of the guest birds, (passive)</a:t>
            </a:r>
          </a:p>
          <a:p>
            <a:pPr marL="457200" lvl="0" indent="-457200">
              <a:buFont typeface="+mj-lt"/>
              <a:buAutoNum type="alphaLcParenR"/>
            </a:pPr>
            <a:r>
              <a:rPr lang="en-US" sz="2800" dirty="0">
                <a:latin typeface="Book Antiqua" pitchFamily="18" charset="0"/>
              </a:rPr>
              <a:t>Birds that come to our country in winter are called guest birds, (simple)</a:t>
            </a:r>
          </a:p>
          <a:p>
            <a:pPr marL="457200" lvl="0" indent="-457200">
              <a:buFont typeface="+mj-lt"/>
              <a:buAutoNum type="alphaLcParenR"/>
            </a:pPr>
            <a:r>
              <a:rPr lang="en-US" sz="2800" dirty="0">
                <a:latin typeface="Book Antiqua" pitchFamily="18" charset="0"/>
              </a:rPr>
              <a:t>Aren't native birds varied in </a:t>
            </a:r>
            <a:r>
              <a:rPr lang="en-US" sz="2800" dirty="0" err="1">
                <a:latin typeface="Book Antiqua" pitchFamily="18" charset="0"/>
              </a:rPr>
              <a:t>colour</a:t>
            </a:r>
            <a:r>
              <a:rPr lang="en-US" sz="2800" dirty="0">
                <a:latin typeface="Book Antiqua" pitchFamily="18" charset="0"/>
              </a:rPr>
              <a:t>? (assertive)</a:t>
            </a:r>
          </a:p>
          <a:p>
            <a:pPr marL="457200" lvl="0" indent="-457200">
              <a:buFont typeface="+mj-lt"/>
              <a:buAutoNum type="alphaLcParenR"/>
            </a:pPr>
            <a:r>
              <a:rPr lang="en-US" sz="2800" dirty="0">
                <a:latin typeface="Book Antiqua" pitchFamily="18" charset="0"/>
              </a:rPr>
              <a:t>No other bird is a ugly as a crow, (superlative)</a:t>
            </a:r>
          </a:p>
          <a:p>
            <a:pPr marL="457200" lvl="0" indent="-457200">
              <a:buFont typeface="+mj-lt"/>
              <a:buAutoNum type="alphaLcParenR"/>
            </a:pPr>
            <a:r>
              <a:rPr lang="en-US" sz="2800" dirty="0">
                <a:latin typeface="Book Antiqua" pitchFamily="18" charset="0"/>
              </a:rPr>
              <a:t>Cuckoo sings very sweetly, (exclamatory)</a:t>
            </a:r>
          </a:p>
          <a:p>
            <a:pPr marL="457200" lvl="0" indent="-457200">
              <a:buFont typeface="+mj-lt"/>
              <a:buAutoNum type="alphaLcParenR"/>
            </a:pPr>
            <a:r>
              <a:rPr lang="en-US" sz="2800" dirty="0">
                <a:latin typeface="Book Antiqua" pitchFamily="18" charset="0"/>
              </a:rPr>
              <a:t>Vulture is the strongest bird, (positive)</a:t>
            </a:r>
          </a:p>
          <a:p>
            <a:pPr marL="457200" lvl="0" indent="-457200">
              <a:buFont typeface="+mj-lt"/>
              <a:buAutoNum type="alphaLcParenR"/>
            </a:pPr>
            <a:r>
              <a:rPr lang="en-US" sz="2800" dirty="0">
                <a:latin typeface="Book Antiqua" pitchFamily="18" charset="0"/>
              </a:rPr>
              <a:t>Birds should be preserved for ecological balance, (active)</a:t>
            </a:r>
          </a:p>
        </p:txBody>
      </p:sp>
    </p:spTree>
    <p:extLst>
      <p:ext uri="{BB962C8B-B14F-4D97-AF65-F5344CB8AC3E}">
        <p14:creationId xmlns:p14="http://schemas.microsoft.com/office/powerpoint/2010/main" val="2340193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161157"/>
            <a:ext cx="12801600" cy="6001643"/>
          </a:xfrm>
          <a:prstGeom prst="rect">
            <a:avLst/>
          </a:prstGeom>
          <a:noFill/>
        </p:spPr>
        <p:txBody>
          <a:bodyPr wrap="square" rtlCol="0">
            <a:spAutoFit/>
          </a:bodyPr>
          <a:lstStyle/>
          <a:p>
            <a:r>
              <a:rPr lang="en-US" sz="3200" b="1" dirty="0">
                <a:latin typeface="Book Antiqua" pitchFamily="18" charset="0"/>
              </a:rPr>
              <a:t>6. Answer:</a:t>
            </a:r>
          </a:p>
          <a:p>
            <a:pPr marL="514350" indent="-514350">
              <a:buFont typeface="+mj-lt"/>
              <a:buAutoNum type="alphaLcParenR"/>
            </a:pPr>
            <a:r>
              <a:rPr lang="en-US" sz="3200" b="1" dirty="0" smtClean="0">
                <a:latin typeface="Book Antiqua" pitchFamily="18" charset="0"/>
              </a:rPr>
              <a:t>Aren't </a:t>
            </a:r>
            <a:r>
              <a:rPr lang="en-US" sz="3200" b="1" dirty="0">
                <a:latin typeface="Book Antiqua" pitchFamily="18" charset="0"/>
              </a:rPr>
              <a:t>birds useful for environment?</a:t>
            </a:r>
          </a:p>
          <a:p>
            <a:pPr marL="514350" lvl="0" indent="-514350">
              <a:buFont typeface="+mj-lt"/>
              <a:buAutoNum type="alphaLcParenR"/>
            </a:pPr>
            <a:r>
              <a:rPr lang="en-US" sz="3200" b="1" dirty="0">
                <a:latin typeface="Book Antiqua" pitchFamily="18" charset="0"/>
              </a:rPr>
              <a:t>They eat up insects which are harmful.</a:t>
            </a:r>
          </a:p>
          <a:p>
            <a:pPr marL="514350" lvl="0" indent="-514350">
              <a:buFont typeface="+mj-lt"/>
              <a:buAutoNum type="alphaLcParenR"/>
            </a:pPr>
            <a:r>
              <a:rPr lang="en-US" sz="3200" b="1" dirty="0">
                <a:latin typeface="Book Antiqua" pitchFamily="18" charset="0"/>
              </a:rPr>
              <a:t>There is nobody but loves birds.</a:t>
            </a:r>
          </a:p>
          <a:p>
            <a:pPr marL="514350" lvl="0" indent="-514350">
              <a:buFont typeface="+mj-lt"/>
              <a:buAutoNum type="alphaLcParenR"/>
            </a:pPr>
            <a:r>
              <a:rPr lang="en-US" sz="3200" b="1" dirty="0">
                <a:latin typeface="Book Antiqua" pitchFamily="18" charset="0"/>
              </a:rPr>
              <a:t>Let guest birds be taken care of.</a:t>
            </a:r>
          </a:p>
          <a:p>
            <a:pPr marL="514350" lvl="0" indent="-514350">
              <a:buFont typeface="+mj-lt"/>
              <a:buAutoNum type="alphaLcParenR"/>
            </a:pPr>
            <a:r>
              <a:rPr lang="en-US" sz="3200" b="1" dirty="0">
                <a:latin typeface="Book Antiqua" pitchFamily="18" charset="0"/>
              </a:rPr>
              <a:t>Birds coming to our country in winter are called guest birds.</a:t>
            </a:r>
          </a:p>
          <a:p>
            <a:pPr marL="514350" lvl="0" indent="-514350">
              <a:buFont typeface="+mj-lt"/>
              <a:buAutoNum type="alphaLcParenR"/>
            </a:pPr>
            <a:r>
              <a:rPr lang="en-US" sz="3200" b="1" dirty="0">
                <a:latin typeface="Book Antiqua" pitchFamily="18" charset="0"/>
              </a:rPr>
              <a:t>Native birds are varied in </a:t>
            </a:r>
            <a:r>
              <a:rPr lang="en-US" sz="3200" b="1" dirty="0" err="1">
                <a:latin typeface="Book Antiqua" pitchFamily="18" charset="0"/>
              </a:rPr>
              <a:t>colour</a:t>
            </a:r>
            <a:r>
              <a:rPr lang="en-US" sz="3200" b="1" dirty="0">
                <a:latin typeface="Book Antiqua" pitchFamily="18" charset="0"/>
              </a:rPr>
              <a:t>.</a:t>
            </a:r>
          </a:p>
          <a:p>
            <a:pPr marL="514350" lvl="0" indent="-514350">
              <a:buFont typeface="+mj-lt"/>
              <a:buAutoNum type="alphaLcParenR"/>
            </a:pPr>
            <a:r>
              <a:rPr lang="en-US" sz="3200" b="1" dirty="0">
                <a:latin typeface="Book Antiqua" pitchFamily="18" charset="0"/>
              </a:rPr>
              <a:t>A crow is the </a:t>
            </a:r>
            <a:r>
              <a:rPr lang="en-US" sz="3200" b="1" dirty="0" smtClean="0">
                <a:latin typeface="Book Antiqua" pitchFamily="18" charset="0"/>
              </a:rPr>
              <a:t>ugliest bird.</a:t>
            </a:r>
          </a:p>
          <a:p>
            <a:pPr marL="514350" indent="-514350">
              <a:buFont typeface="+mj-lt"/>
              <a:buAutoNum type="alphaLcParenR"/>
            </a:pPr>
            <a:r>
              <a:rPr lang="en-US" sz="3200" b="1" dirty="0" smtClean="0">
                <a:latin typeface="Book Antiqua" pitchFamily="18" charset="0"/>
              </a:rPr>
              <a:t>How sweetly the cuckoo sings!</a:t>
            </a:r>
          </a:p>
          <a:p>
            <a:pPr marL="514350" indent="-514350">
              <a:buFont typeface="+mj-lt"/>
              <a:buAutoNum type="alphaLcParenR"/>
            </a:pPr>
            <a:r>
              <a:rPr lang="en-US" sz="3200" b="1" dirty="0" smtClean="0">
                <a:latin typeface="Book Antiqua" pitchFamily="18" charset="0"/>
              </a:rPr>
              <a:t>No </a:t>
            </a:r>
            <a:r>
              <a:rPr lang="en-US" sz="3200" b="1" dirty="0">
                <a:latin typeface="Book Antiqua" pitchFamily="18" charset="0"/>
              </a:rPr>
              <a:t>other bird is as strong as vulture..</a:t>
            </a:r>
          </a:p>
          <a:p>
            <a:pPr marL="514350" indent="-514350">
              <a:buFont typeface="+mj-lt"/>
              <a:buAutoNum type="alphaLcParenR"/>
            </a:pPr>
            <a:r>
              <a:rPr lang="en-US" sz="3200" b="1" dirty="0" smtClean="0">
                <a:latin typeface="Book Antiqua" pitchFamily="18" charset="0"/>
              </a:rPr>
              <a:t>We </a:t>
            </a:r>
            <a:r>
              <a:rPr lang="en-US" sz="3200" b="1" dirty="0">
                <a:latin typeface="Book Antiqua" pitchFamily="18" charset="0"/>
              </a:rPr>
              <a:t>should preserve birds for ecological balance.</a:t>
            </a:r>
          </a:p>
          <a:p>
            <a:pPr marL="514350" indent="-514350">
              <a:buFont typeface="+mj-lt"/>
              <a:buAutoNum type="alphaLcParenR"/>
            </a:pPr>
            <a:endParaRPr lang="en-US" sz="3200" b="1" dirty="0">
              <a:latin typeface="Book Antiqua" pitchFamily="18" charset="0"/>
            </a:endParaRPr>
          </a:p>
        </p:txBody>
      </p:sp>
    </p:spTree>
    <p:extLst>
      <p:ext uri="{BB962C8B-B14F-4D97-AF65-F5344CB8AC3E}">
        <p14:creationId xmlns:p14="http://schemas.microsoft.com/office/powerpoint/2010/main" val="4136064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885379"/>
            <a:ext cx="12496800" cy="2677656"/>
          </a:xfrm>
          <a:prstGeom prst="rect">
            <a:avLst/>
          </a:prstGeom>
        </p:spPr>
        <p:txBody>
          <a:bodyPr wrap="square">
            <a:spAutoFit/>
          </a:bodyPr>
          <a:lstStyle/>
          <a:p>
            <a:r>
              <a:rPr lang="en-US" sz="2800" b="1" dirty="0">
                <a:latin typeface="Book Antiqua" pitchFamily="18" charset="0"/>
              </a:rPr>
              <a:t>7. Complete the sentences</a:t>
            </a:r>
            <a:endParaRPr lang="en-US" sz="2800" dirty="0">
              <a:latin typeface="Book Antiqua" pitchFamily="18" charset="0"/>
            </a:endParaRPr>
          </a:p>
          <a:p>
            <a:pPr marL="457200" lvl="0" indent="-457200">
              <a:buFont typeface="+mj-lt"/>
              <a:buAutoNum type="alphaLcParenR"/>
            </a:pPr>
            <a:r>
              <a:rPr lang="en-US" sz="2800" dirty="0">
                <a:latin typeface="Book Antiqua" pitchFamily="18" charset="0"/>
              </a:rPr>
              <a:t>Water is so vital of all natural resources that__________________.</a:t>
            </a:r>
          </a:p>
          <a:p>
            <a:pPr marL="457200" lvl="0" indent="-457200">
              <a:buFont typeface="+mj-lt"/>
              <a:buAutoNum type="alphaLcParenR"/>
            </a:pPr>
            <a:r>
              <a:rPr lang="en-US" sz="2800" dirty="0">
                <a:latin typeface="Book Antiqua" pitchFamily="18" charset="0"/>
              </a:rPr>
              <a:t>It is water which__________________.</a:t>
            </a:r>
          </a:p>
          <a:p>
            <a:pPr marL="457200" lvl="0" indent="-457200">
              <a:buFont typeface="+mj-lt"/>
              <a:buAutoNum type="alphaLcParenR"/>
            </a:pPr>
            <a:r>
              <a:rPr lang="en-US" sz="2800" dirty="0">
                <a:latin typeface="Book Antiqua" pitchFamily="18" charset="0"/>
              </a:rPr>
              <a:t>Our agriculture which__________________ .</a:t>
            </a:r>
          </a:p>
          <a:p>
            <a:pPr marL="457200" indent="-457200">
              <a:buFont typeface="+mj-lt"/>
              <a:buAutoNum type="alphaLcParenR"/>
            </a:pPr>
            <a:r>
              <a:rPr lang="en-US" sz="2800" dirty="0" smtClean="0">
                <a:latin typeface="Book Antiqua" pitchFamily="18" charset="0"/>
              </a:rPr>
              <a:t>Though </a:t>
            </a:r>
            <a:r>
              <a:rPr lang="en-US" sz="2800" dirty="0">
                <a:latin typeface="Book Antiqua" pitchFamily="18" charset="0"/>
              </a:rPr>
              <a:t>Bangladesh is blessed </a:t>
            </a:r>
            <a:r>
              <a:rPr lang="en-US" sz="2800">
                <a:latin typeface="Book Antiqua" pitchFamily="18" charset="0"/>
              </a:rPr>
              <a:t>with </a:t>
            </a:r>
            <a:r>
              <a:rPr lang="en-US" sz="2800" smtClean="0">
                <a:latin typeface="Book Antiqua" pitchFamily="18" charset="0"/>
              </a:rPr>
              <a:t>rivers________________.</a:t>
            </a:r>
            <a:endParaRPr lang="en-US" sz="2800" dirty="0">
              <a:latin typeface="Book Antiqua" pitchFamily="18" charset="0"/>
            </a:endParaRPr>
          </a:p>
          <a:p>
            <a:pPr marL="457200" indent="-457200">
              <a:buFont typeface="+mj-lt"/>
              <a:buAutoNum type="alphaLcParenR"/>
            </a:pPr>
            <a:r>
              <a:rPr lang="en-US" sz="2800" dirty="0" smtClean="0">
                <a:latin typeface="Book Antiqua" pitchFamily="18" charset="0"/>
              </a:rPr>
              <a:t>If </a:t>
            </a:r>
            <a:r>
              <a:rPr lang="en-US" sz="2800" dirty="0">
                <a:latin typeface="Book Antiqua" pitchFamily="18" charset="0"/>
              </a:rPr>
              <a:t>the rainfall is timely</a:t>
            </a:r>
            <a:r>
              <a:rPr lang="en-US" sz="2800" dirty="0" smtClean="0">
                <a:latin typeface="Book Antiqua" pitchFamily="18" charset="0"/>
              </a:rPr>
              <a:t>__________________</a:t>
            </a:r>
            <a:endParaRPr lang="en-US" sz="2800" dirty="0">
              <a:latin typeface="Book Antiqua" pitchFamily="18" charset="0"/>
            </a:endParaRPr>
          </a:p>
        </p:txBody>
      </p:sp>
      <p:sp>
        <p:nvSpPr>
          <p:cNvPr id="3" name="Rectangle 2"/>
          <p:cNvSpPr/>
          <p:nvPr/>
        </p:nvSpPr>
        <p:spPr>
          <a:xfrm>
            <a:off x="468086" y="3657600"/>
            <a:ext cx="12649200" cy="2677656"/>
          </a:xfrm>
          <a:prstGeom prst="rect">
            <a:avLst/>
          </a:prstGeom>
        </p:spPr>
        <p:txBody>
          <a:bodyPr wrap="square">
            <a:spAutoFit/>
          </a:bodyPr>
          <a:lstStyle/>
          <a:p>
            <a:pPr algn="ctr"/>
            <a:r>
              <a:rPr lang="en-US" sz="2800" b="1" u="sng" dirty="0" smtClean="0">
                <a:latin typeface="Book Antiqua" pitchFamily="18" charset="0"/>
              </a:rPr>
              <a:t>Answer: 	</a:t>
            </a:r>
            <a:endParaRPr lang="en-US" sz="2800" u="sng" dirty="0" smtClean="0">
              <a:latin typeface="Book Antiqua" pitchFamily="18" charset="0"/>
            </a:endParaRPr>
          </a:p>
          <a:p>
            <a:r>
              <a:rPr lang="en-US" sz="2800" dirty="0" smtClean="0">
                <a:latin typeface="Book Antiqua" pitchFamily="18" charset="0"/>
              </a:rPr>
              <a:t>Water is so vital of all natural resources that </a:t>
            </a:r>
            <a:r>
              <a:rPr lang="en-US" sz="2800" b="1" dirty="0" smtClean="0">
                <a:latin typeface="Book Antiqua" pitchFamily="18" charset="0"/>
              </a:rPr>
              <a:t>it is called life .</a:t>
            </a:r>
            <a:endParaRPr lang="en-US" sz="2800" dirty="0" smtClean="0">
              <a:latin typeface="Book Antiqua" pitchFamily="18" charset="0"/>
            </a:endParaRPr>
          </a:p>
          <a:p>
            <a:pPr lvl="0"/>
            <a:r>
              <a:rPr lang="en-US" sz="2800" dirty="0" smtClean="0">
                <a:latin typeface="Book Antiqua" pitchFamily="18" charset="0"/>
              </a:rPr>
              <a:t> It is water which </a:t>
            </a:r>
            <a:r>
              <a:rPr lang="en-US" sz="2800" b="1" dirty="0" smtClean="0">
                <a:latin typeface="Book Antiqua" pitchFamily="18" charset="0"/>
              </a:rPr>
              <a:t>is next to air .</a:t>
            </a:r>
            <a:endParaRPr lang="en-US" sz="2800" dirty="0" smtClean="0">
              <a:latin typeface="Book Antiqua" pitchFamily="18" charset="0"/>
            </a:endParaRPr>
          </a:p>
          <a:p>
            <a:pPr lvl="0"/>
            <a:r>
              <a:rPr lang="en-US" sz="2800" dirty="0" smtClean="0">
                <a:latin typeface="Book Antiqua" pitchFamily="18" charset="0"/>
              </a:rPr>
              <a:t> Our agriculture which </a:t>
            </a:r>
            <a:r>
              <a:rPr lang="en-US" sz="2800" b="1" dirty="0" smtClean="0">
                <a:latin typeface="Book Antiqua" pitchFamily="18" charset="0"/>
              </a:rPr>
              <a:t>is the backbone of our economy depends on water .</a:t>
            </a:r>
            <a:endParaRPr lang="en-US" sz="2800" dirty="0" smtClean="0">
              <a:latin typeface="Book Antiqua" pitchFamily="18" charset="0"/>
            </a:endParaRPr>
          </a:p>
          <a:p>
            <a:pPr lvl="0"/>
            <a:r>
              <a:rPr lang="en-US" sz="2800" dirty="0" smtClean="0">
                <a:latin typeface="Book Antiqua" pitchFamily="18" charset="0"/>
              </a:rPr>
              <a:t> Though Bangladesh is blessed with rivers </a:t>
            </a:r>
            <a:r>
              <a:rPr lang="en-US" sz="2800" b="1" dirty="0" smtClean="0">
                <a:latin typeface="Book Antiqua" pitchFamily="18" charset="0"/>
              </a:rPr>
              <a:t>it faces scarcity of water .</a:t>
            </a:r>
            <a:endParaRPr lang="en-US" sz="2800" dirty="0" smtClean="0">
              <a:latin typeface="Book Antiqua" pitchFamily="18" charset="0"/>
            </a:endParaRPr>
          </a:p>
          <a:p>
            <a:pPr lvl="0"/>
            <a:r>
              <a:rPr lang="en-US" sz="2800" dirty="0" smtClean="0">
                <a:latin typeface="Book Antiqua" pitchFamily="18" charset="0"/>
              </a:rPr>
              <a:t> If the rainfall is timely </a:t>
            </a:r>
            <a:r>
              <a:rPr lang="en-US" sz="2800" b="1" dirty="0" smtClean="0">
                <a:latin typeface="Book Antiqua" pitchFamily="18" charset="0"/>
              </a:rPr>
              <a:t>crops grow well.</a:t>
            </a:r>
            <a:endParaRPr lang="en-US" sz="2800" dirty="0">
              <a:latin typeface="Book Antiqua" pitchFamily="18" charset="0"/>
            </a:endParaRPr>
          </a:p>
        </p:txBody>
      </p:sp>
    </p:spTree>
    <p:extLst>
      <p:ext uri="{BB962C8B-B14F-4D97-AF65-F5344CB8AC3E}">
        <p14:creationId xmlns:p14="http://schemas.microsoft.com/office/powerpoint/2010/main" val="265610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799" y="762000"/>
            <a:ext cx="12442371" cy="4524315"/>
          </a:xfrm>
          <a:prstGeom prst="rect">
            <a:avLst/>
          </a:prstGeom>
        </p:spPr>
        <p:txBody>
          <a:bodyPr wrap="square">
            <a:spAutoFit/>
          </a:bodyPr>
          <a:lstStyle/>
          <a:p>
            <a:pPr algn="just"/>
            <a:r>
              <a:rPr lang="en-US" dirty="0" smtClean="0">
                <a:latin typeface="Book Antiqua" pitchFamily="18" charset="0"/>
              </a:rPr>
              <a:t>8. </a:t>
            </a:r>
            <a:r>
              <a:rPr lang="en-US" b="1" dirty="0" smtClean="0">
                <a:latin typeface="Book Antiqua" pitchFamily="18" charset="0"/>
              </a:rPr>
              <a:t>Complete </a:t>
            </a:r>
            <a:r>
              <a:rPr lang="en-US" b="1" dirty="0">
                <a:latin typeface="Book Antiqua" pitchFamily="18" charset="0"/>
              </a:rPr>
              <a:t>the text adding suffixes, prefixes or the both with the root words given in</a:t>
            </a:r>
            <a:br>
              <a:rPr lang="en-US" b="1" dirty="0">
                <a:latin typeface="Book Antiqua" pitchFamily="18" charset="0"/>
              </a:rPr>
            </a:br>
            <a:r>
              <a:rPr lang="en-US" b="1" dirty="0">
                <a:latin typeface="Book Antiqua" pitchFamily="18" charset="0"/>
              </a:rPr>
              <a:t>the parenthesis.</a:t>
            </a:r>
            <a:endParaRPr lang="en-US" dirty="0">
              <a:latin typeface="Book Antiqua" pitchFamily="18" charset="0"/>
            </a:endParaRPr>
          </a:p>
          <a:p>
            <a:pPr algn="just"/>
            <a:r>
              <a:rPr lang="en-US" dirty="0">
                <a:latin typeface="Book Antiqua" pitchFamily="18" charset="0"/>
              </a:rPr>
              <a:t>People welcome the (a) </a:t>
            </a:r>
            <a:r>
              <a:rPr lang="en-US" u="sng" dirty="0">
                <a:latin typeface="Book Antiqua" pitchFamily="18" charset="0"/>
              </a:rPr>
              <a:t>rain</a:t>
            </a:r>
            <a:r>
              <a:rPr lang="en-US" dirty="0">
                <a:latin typeface="Book Antiqua" pitchFamily="18" charset="0"/>
              </a:rPr>
              <a:t> season (b) </a:t>
            </a:r>
            <a:r>
              <a:rPr lang="en-US" u="sng" dirty="0">
                <a:latin typeface="Book Antiqua" pitchFamily="18" charset="0"/>
              </a:rPr>
              <a:t>heart</a:t>
            </a:r>
            <a:r>
              <a:rPr lang="en-US" dirty="0">
                <a:latin typeface="Book Antiqua" pitchFamily="18" charset="0"/>
              </a:rPr>
              <a:t>. The sun shines (c) </a:t>
            </a:r>
            <a:r>
              <a:rPr lang="en-US" u="sng" dirty="0">
                <a:latin typeface="Book Antiqua" pitchFamily="18" charset="0"/>
              </a:rPr>
              <a:t>hot</a:t>
            </a:r>
            <a:r>
              <a:rPr lang="en-US" dirty="0">
                <a:latin typeface="Book Antiqua" pitchFamily="18" charset="0"/>
              </a:rPr>
              <a:t> in the summer. Ponds, lakes and canals get dried. There is scarcity of water. People heave a sigh of relief. In the rainy season the sky remain (d) </a:t>
            </a:r>
            <a:r>
              <a:rPr lang="en-US" u="sng" dirty="0">
                <a:latin typeface="Book Antiqua" pitchFamily="18" charset="0"/>
              </a:rPr>
              <a:t>cloud</a:t>
            </a:r>
            <a:r>
              <a:rPr lang="en-US" dirty="0">
                <a:latin typeface="Book Antiqua" pitchFamily="18" charset="0"/>
              </a:rPr>
              <a:t>. The earth and the roads are wet and muddy. People can not move (e) </a:t>
            </a:r>
            <a:r>
              <a:rPr lang="en-US" u="sng" dirty="0">
                <a:latin typeface="Book Antiqua" pitchFamily="18" charset="0"/>
              </a:rPr>
              <a:t>easy</a:t>
            </a:r>
            <a:r>
              <a:rPr lang="en-US" dirty="0">
                <a:latin typeface="Book Antiqua" pitchFamily="18" charset="0"/>
              </a:rPr>
              <a:t>. Bangladesh is (</a:t>
            </a:r>
            <a:r>
              <a:rPr lang="en-US" dirty="0" err="1">
                <a:latin typeface="Book Antiqua" pitchFamily="18" charset="0"/>
              </a:rPr>
              <a:t>fj</a:t>
            </a:r>
            <a:r>
              <a:rPr lang="en-US" dirty="0">
                <a:latin typeface="Book Antiqua" pitchFamily="18" charset="0"/>
              </a:rPr>
              <a:t> </a:t>
            </a:r>
            <a:r>
              <a:rPr lang="en-US" u="sng" dirty="0">
                <a:latin typeface="Book Antiqua" pitchFamily="18" charset="0"/>
              </a:rPr>
              <a:t>main</a:t>
            </a:r>
            <a:r>
              <a:rPr lang="en-US" dirty="0">
                <a:latin typeface="Book Antiqua" pitchFamily="18" charset="0"/>
              </a:rPr>
              <a:t> an (g) </a:t>
            </a:r>
            <a:r>
              <a:rPr lang="en-US" u="sng" dirty="0">
                <a:latin typeface="Book Antiqua" pitchFamily="18" charset="0"/>
              </a:rPr>
              <a:t>agriculture </a:t>
            </a:r>
            <a:r>
              <a:rPr lang="en-US" dirty="0">
                <a:latin typeface="Book Antiqua" pitchFamily="18" charset="0"/>
              </a:rPr>
              <a:t>country. Her economy and prosperity depend on agriculture. Again our agriculture depends on the mercy of nature that is rain. If there is sufficient rain, the joys of the (h) </a:t>
            </a:r>
            <a:r>
              <a:rPr lang="en-US" u="sng" dirty="0">
                <a:latin typeface="Book Antiqua" pitchFamily="18" charset="0"/>
              </a:rPr>
              <a:t>farm</a:t>
            </a:r>
            <a:r>
              <a:rPr lang="en-US" dirty="0">
                <a:latin typeface="Book Antiqua" pitchFamily="18" charset="0"/>
              </a:rPr>
              <a:t> know no bound. They plough their lands and sow seeds in time. Our farmers can not reap a good harvest if there is (i) </a:t>
            </a:r>
            <a:r>
              <a:rPr lang="en-US" u="sng" dirty="0">
                <a:latin typeface="Book Antiqua" pitchFamily="18" charset="0"/>
              </a:rPr>
              <a:t>sufficient</a:t>
            </a:r>
            <a:r>
              <a:rPr lang="en-US" dirty="0">
                <a:latin typeface="Book Antiqua" pitchFamily="18" charset="0"/>
              </a:rPr>
              <a:t> it does not rain in time. Without rain water jute and paddy can not grow. The late autumn is followed by the winter.</a:t>
            </a:r>
          </a:p>
          <a:p>
            <a:pPr algn="just"/>
            <a:r>
              <a:rPr lang="en-US" dirty="0">
                <a:latin typeface="Book Antiqua" pitchFamily="18" charset="0"/>
              </a:rPr>
              <a:t>Winter looks (j) </a:t>
            </a:r>
            <a:r>
              <a:rPr lang="en-US" u="sng" dirty="0">
                <a:latin typeface="Book Antiqua" pitchFamily="18" charset="0"/>
              </a:rPr>
              <a:t>gloom</a:t>
            </a:r>
            <a:r>
              <a:rPr lang="en-US" dirty="0">
                <a:latin typeface="Book Antiqua" pitchFamily="18" charset="0"/>
              </a:rPr>
              <a:t> and foggy</a:t>
            </a:r>
            <a:r>
              <a:rPr lang="en-US" dirty="0" smtClean="0">
                <a:latin typeface="Book Antiqua" pitchFamily="18" charset="0"/>
              </a:rPr>
              <a:t>.</a:t>
            </a:r>
            <a:endParaRPr lang="en-US" dirty="0">
              <a:latin typeface="Book Antiqua" pitchFamily="18" charset="0"/>
            </a:endParaRPr>
          </a:p>
        </p:txBody>
      </p:sp>
      <p:sp>
        <p:nvSpPr>
          <p:cNvPr id="3" name="Rectangle 2"/>
          <p:cNvSpPr/>
          <p:nvPr/>
        </p:nvSpPr>
        <p:spPr>
          <a:xfrm>
            <a:off x="707570" y="5257800"/>
            <a:ext cx="12420600" cy="830997"/>
          </a:xfrm>
          <a:prstGeom prst="rect">
            <a:avLst/>
          </a:prstGeom>
        </p:spPr>
        <p:txBody>
          <a:bodyPr wrap="square">
            <a:spAutoFit/>
          </a:bodyPr>
          <a:lstStyle/>
          <a:p>
            <a:pPr algn="just"/>
            <a:r>
              <a:rPr lang="en-US" b="1" dirty="0" smtClean="0">
                <a:latin typeface="Book Antiqua" pitchFamily="18" charset="0"/>
              </a:rPr>
              <a:t>Answer : (a) rainy (b) heartily (c) hotly (d) cloudy (e) easily (f) mainly (g) agricultural (h) farmers (i) insufficient (j) gloomy.</a:t>
            </a:r>
            <a:endParaRPr lang="en-US" dirty="0">
              <a:latin typeface="Book Antiqua" pitchFamily="18" charset="0"/>
            </a:endParaRPr>
          </a:p>
        </p:txBody>
      </p:sp>
    </p:spTree>
    <p:extLst>
      <p:ext uri="{BB962C8B-B14F-4D97-AF65-F5344CB8AC3E}">
        <p14:creationId xmlns:p14="http://schemas.microsoft.com/office/powerpoint/2010/main" val="132275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1210</Words>
  <Application>Microsoft Office PowerPoint</Application>
  <PresentationFormat>Custom</PresentationFormat>
  <Paragraphs>106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ismail - [2010]</cp:lastModifiedBy>
  <cp:revision>11</cp:revision>
  <dcterms:created xsi:type="dcterms:W3CDTF">2015-08-11T15:29:46Z</dcterms:created>
  <dcterms:modified xsi:type="dcterms:W3CDTF">2015-11-08T02:51:44Z</dcterms:modified>
</cp:coreProperties>
</file>