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7" r:id="rId8"/>
    <p:sldId id="262" r:id="rId9"/>
    <p:sldId id="263" r:id="rId10"/>
    <p:sldId id="264" r:id="rId11"/>
    <p:sldId id="265"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6" d="100"/>
          <a:sy n="66" d="100"/>
        </p:scale>
        <p:origin x="90"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3BFB86A8-9E04-4D30-8663-CD2289692CF4}" type="datetimeFigureOut">
              <a:rPr lang="en-US" smtClean="0"/>
              <a:t>3/19/2017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446E2D-8699-4CD5-89DD-7F641B9C7AFA}" type="slidenum">
              <a:rPr lang="en-US" smtClean="0"/>
              <a:t>‹#›</a:t>
            </a:fld>
            <a:endParaRPr lang="en-US"/>
          </a:p>
        </p:txBody>
      </p:sp>
    </p:spTree>
    <p:extLst>
      <p:ext uri="{BB962C8B-B14F-4D97-AF65-F5344CB8AC3E}">
        <p14:creationId xmlns:p14="http://schemas.microsoft.com/office/powerpoint/2010/main" val="140774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3BFB86A8-9E04-4D30-8663-CD2289692CF4}" type="datetimeFigureOut">
              <a:rPr lang="en-US" smtClean="0"/>
              <a:t>3/19/2017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446E2D-8699-4CD5-89DD-7F641B9C7AFA}" type="slidenum">
              <a:rPr lang="en-US" smtClean="0"/>
              <a:t>‹#›</a:t>
            </a:fld>
            <a:endParaRPr lang="en-US"/>
          </a:p>
        </p:txBody>
      </p:sp>
    </p:spTree>
    <p:extLst>
      <p:ext uri="{BB962C8B-B14F-4D97-AF65-F5344CB8AC3E}">
        <p14:creationId xmlns:p14="http://schemas.microsoft.com/office/powerpoint/2010/main" val="2960138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3BFB86A8-9E04-4D30-8663-CD2289692CF4}" type="datetimeFigureOut">
              <a:rPr lang="en-US" smtClean="0"/>
              <a:t>3/19/2017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446E2D-8699-4CD5-89DD-7F641B9C7AFA}" type="slidenum">
              <a:rPr lang="en-US" smtClean="0"/>
              <a:t>‹#›</a:t>
            </a:fld>
            <a:endParaRPr lang="en-US"/>
          </a:p>
        </p:txBody>
      </p:sp>
    </p:spTree>
    <p:extLst>
      <p:ext uri="{BB962C8B-B14F-4D97-AF65-F5344CB8AC3E}">
        <p14:creationId xmlns:p14="http://schemas.microsoft.com/office/powerpoint/2010/main" val="3885658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3BFB86A8-9E04-4D30-8663-CD2289692CF4}" type="datetimeFigureOut">
              <a:rPr lang="en-US" smtClean="0"/>
              <a:t>3/19/2017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446E2D-8699-4CD5-89DD-7F641B9C7AFA}" type="slidenum">
              <a:rPr lang="en-US" smtClean="0"/>
              <a:t>‹#›</a:t>
            </a:fld>
            <a:endParaRPr lang="en-US"/>
          </a:p>
        </p:txBody>
      </p:sp>
    </p:spTree>
    <p:extLst>
      <p:ext uri="{BB962C8B-B14F-4D97-AF65-F5344CB8AC3E}">
        <p14:creationId xmlns:p14="http://schemas.microsoft.com/office/powerpoint/2010/main" val="1644288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FB86A8-9E04-4D30-8663-CD2289692CF4}" type="datetimeFigureOut">
              <a:rPr lang="en-US" smtClean="0"/>
              <a:t>3/19/2017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446E2D-8699-4CD5-89DD-7F641B9C7AFA}" type="slidenum">
              <a:rPr lang="en-US" smtClean="0"/>
              <a:t>‹#›</a:t>
            </a:fld>
            <a:endParaRPr lang="en-US"/>
          </a:p>
        </p:txBody>
      </p:sp>
    </p:spTree>
    <p:extLst>
      <p:ext uri="{BB962C8B-B14F-4D97-AF65-F5344CB8AC3E}">
        <p14:creationId xmlns:p14="http://schemas.microsoft.com/office/powerpoint/2010/main" val="755777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Date Placeholder 4"/>
          <p:cNvSpPr>
            <a:spLocks noGrp="1"/>
          </p:cNvSpPr>
          <p:nvPr>
            <p:ph type="dt" sz="half" idx="10"/>
          </p:nvPr>
        </p:nvSpPr>
        <p:spPr/>
        <p:txBody>
          <a:bodyPr/>
          <a:lstStyle/>
          <a:p>
            <a:fld id="{3BFB86A8-9E04-4D30-8663-CD2289692CF4}" type="datetimeFigureOut">
              <a:rPr lang="en-US" smtClean="0"/>
              <a:t>3/19/2017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446E2D-8699-4CD5-89DD-7F641B9C7AFA}" type="slidenum">
              <a:rPr lang="en-US" smtClean="0"/>
              <a:t>‹#›</a:t>
            </a:fld>
            <a:endParaRPr lang="en-US"/>
          </a:p>
        </p:txBody>
      </p:sp>
    </p:spTree>
    <p:extLst>
      <p:ext uri="{BB962C8B-B14F-4D97-AF65-F5344CB8AC3E}">
        <p14:creationId xmlns:p14="http://schemas.microsoft.com/office/powerpoint/2010/main" val="52646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7" name="Date Placeholder 6"/>
          <p:cNvSpPr>
            <a:spLocks noGrp="1"/>
          </p:cNvSpPr>
          <p:nvPr>
            <p:ph type="dt" sz="half" idx="10"/>
          </p:nvPr>
        </p:nvSpPr>
        <p:spPr/>
        <p:txBody>
          <a:bodyPr/>
          <a:lstStyle/>
          <a:p>
            <a:fld id="{3BFB86A8-9E04-4D30-8663-CD2289692CF4}" type="datetimeFigureOut">
              <a:rPr lang="en-US" smtClean="0"/>
              <a:t>3/19/2017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446E2D-8699-4CD5-89DD-7F641B9C7AFA}" type="slidenum">
              <a:rPr lang="en-US" smtClean="0"/>
              <a:t>‹#›</a:t>
            </a:fld>
            <a:endParaRPr lang="en-US"/>
          </a:p>
        </p:txBody>
      </p:sp>
    </p:spTree>
    <p:extLst>
      <p:ext uri="{BB962C8B-B14F-4D97-AF65-F5344CB8AC3E}">
        <p14:creationId xmlns:p14="http://schemas.microsoft.com/office/powerpoint/2010/main" val="1483809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3BFB86A8-9E04-4D30-8663-CD2289692CF4}" type="datetimeFigureOut">
              <a:rPr lang="en-US" smtClean="0"/>
              <a:t>3/19/2017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446E2D-8699-4CD5-89DD-7F641B9C7AFA}" type="slidenum">
              <a:rPr lang="en-US" smtClean="0"/>
              <a:t>‹#›</a:t>
            </a:fld>
            <a:endParaRPr lang="en-US"/>
          </a:p>
        </p:txBody>
      </p:sp>
    </p:spTree>
    <p:extLst>
      <p:ext uri="{BB962C8B-B14F-4D97-AF65-F5344CB8AC3E}">
        <p14:creationId xmlns:p14="http://schemas.microsoft.com/office/powerpoint/2010/main" val="1079150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FB86A8-9E04-4D30-8663-CD2289692CF4}" type="datetimeFigureOut">
              <a:rPr lang="en-US" smtClean="0"/>
              <a:t>3/19/2017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446E2D-8699-4CD5-89DD-7F641B9C7AFA}" type="slidenum">
              <a:rPr lang="en-US" smtClean="0"/>
              <a:t>‹#›</a:t>
            </a:fld>
            <a:endParaRPr lang="en-US"/>
          </a:p>
        </p:txBody>
      </p:sp>
    </p:spTree>
    <p:extLst>
      <p:ext uri="{BB962C8B-B14F-4D97-AF65-F5344CB8AC3E}">
        <p14:creationId xmlns:p14="http://schemas.microsoft.com/office/powerpoint/2010/main" val="3863241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FB86A8-9E04-4D30-8663-CD2289692CF4}" type="datetimeFigureOut">
              <a:rPr lang="en-US" smtClean="0"/>
              <a:t>3/19/2017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446E2D-8699-4CD5-89DD-7F641B9C7AFA}" type="slidenum">
              <a:rPr lang="en-US" smtClean="0"/>
              <a:t>‹#›</a:t>
            </a:fld>
            <a:endParaRPr lang="en-US"/>
          </a:p>
        </p:txBody>
      </p:sp>
    </p:spTree>
    <p:extLst>
      <p:ext uri="{BB962C8B-B14F-4D97-AF65-F5344CB8AC3E}">
        <p14:creationId xmlns:p14="http://schemas.microsoft.com/office/powerpoint/2010/main" val="3476657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FB86A8-9E04-4D30-8663-CD2289692CF4}" type="datetimeFigureOut">
              <a:rPr lang="en-US" smtClean="0"/>
              <a:t>3/19/2017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446E2D-8699-4CD5-89DD-7F641B9C7AFA}" type="slidenum">
              <a:rPr lang="en-US" smtClean="0"/>
              <a:t>‹#›</a:t>
            </a:fld>
            <a:endParaRPr lang="en-US"/>
          </a:p>
        </p:txBody>
      </p:sp>
    </p:spTree>
    <p:extLst>
      <p:ext uri="{BB962C8B-B14F-4D97-AF65-F5344CB8AC3E}">
        <p14:creationId xmlns:p14="http://schemas.microsoft.com/office/powerpoint/2010/main" val="1251869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FB86A8-9E04-4D30-8663-CD2289692CF4}" type="datetimeFigureOut">
              <a:rPr lang="en-US" smtClean="0"/>
              <a:t>3/19/2017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446E2D-8699-4CD5-89DD-7F641B9C7AFA}" type="slidenum">
              <a:rPr lang="en-US" smtClean="0"/>
              <a:t>‹#›</a:t>
            </a:fld>
            <a:endParaRPr lang="en-US"/>
          </a:p>
        </p:txBody>
      </p:sp>
    </p:spTree>
    <p:extLst>
      <p:ext uri="{BB962C8B-B14F-4D97-AF65-F5344CB8AC3E}">
        <p14:creationId xmlns:p14="http://schemas.microsoft.com/office/powerpoint/2010/main" val="2784556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7146" y="290946"/>
            <a:ext cx="11485418" cy="1200329"/>
          </a:xfrm>
          <a:prstGeom prst="rect">
            <a:avLst/>
          </a:prstGeom>
          <a:noFill/>
        </p:spPr>
        <p:txBody>
          <a:bodyPr wrap="square" rtlCol="0">
            <a:spAutoFit/>
          </a:bodyPr>
          <a:lstStyle/>
          <a:p>
            <a:pPr algn="ctr"/>
            <a:r>
              <a:rPr lang="en-US" sz="2400" b="1" u="sng" dirty="0">
                <a:latin typeface="Book Antiqua" panose="02040602050305030304" pitchFamily="18" charset="0"/>
              </a:rPr>
              <a:t>Model Question-6</a:t>
            </a:r>
            <a:endParaRPr lang="en-US" sz="2400" dirty="0">
              <a:latin typeface="Book Antiqua" panose="02040602050305030304" pitchFamily="18" charset="0"/>
            </a:endParaRPr>
          </a:p>
          <a:p>
            <a:r>
              <a:rPr lang="en-US" sz="2400" b="1" dirty="0">
                <a:latin typeface="Book Antiqua" panose="02040602050305030304" pitchFamily="18" charset="0"/>
              </a:rPr>
              <a:t> 1.Fill in the blanks with the words from the box. You may need to change the forms</a:t>
            </a:r>
            <a:r>
              <a:rPr lang="en-US" sz="2400" dirty="0">
                <a:latin typeface="Book Antiqua" panose="02040602050305030304" pitchFamily="18" charset="0"/>
              </a:rPr>
              <a:t> </a:t>
            </a:r>
            <a:r>
              <a:rPr lang="en-US" sz="2400" b="1" dirty="0">
                <a:latin typeface="Book Antiqua" panose="02040602050305030304" pitchFamily="18" charset="0"/>
              </a:rPr>
              <a:t>of some of the words. You may need to use one word more than once.</a:t>
            </a:r>
            <a:endParaRPr lang="en-US" sz="2400" dirty="0">
              <a:latin typeface="Book Antiqua" panose="0204060205030503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767388121"/>
              </p:ext>
            </p:extLst>
          </p:nvPr>
        </p:nvGraphicFramePr>
        <p:xfrm>
          <a:off x="367146" y="1491275"/>
          <a:ext cx="11277598" cy="926466"/>
        </p:xfrm>
        <a:graphic>
          <a:graphicData uri="http://schemas.openxmlformats.org/drawingml/2006/table">
            <a:tbl>
              <a:tblPr>
                <a:tableStyleId>{5940675A-B579-460E-94D1-54222C63F5DA}</a:tableStyleId>
              </a:tblPr>
              <a:tblGrid>
                <a:gridCol w="1641517">
                  <a:extLst>
                    <a:ext uri="{9D8B030D-6E8A-4147-A177-3AD203B41FA5}">
                      <a16:colId xmlns:a16="http://schemas.microsoft.com/office/drawing/2014/main" val="876715029"/>
                    </a:ext>
                  </a:extLst>
                </a:gridCol>
                <a:gridCol w="2075078">
                  <a:extLst>
                    <a:ext uri="{9D8B030D-6E8A-4147-A177-3AD203B41FA5}">
                      <a16:colId xmlns:a16="http://schemas.microsoft.com/office/drawing/2014/main" val="3871162526"/>
                    </a:ext>
                  </a:extLst>
                </a:gridCol>
                <a:gridCol w="2075078">
                  <a:extLst>
                    <a:ext uri="{9D8B030D-6E8A-4147-A177-3AD203B41FA5}">
                      <a16:colId xmlns:a16="http://schemas.microsoft.com/office/drawing/2014/main" val="3479150213"/>
                    </a:ext>
                  </a:extLst>
                </a:gridCol>
                <a:gridCol w="2075078">
                  <a:extLst>
                    <a:ext uri="{9D8B030D-6E8A-4147-A177-3AD203B41FA5}">
                      <a16:colId xmlns:a16="http://schemas.microsoft.com/office/drawing/2014/main" val="2657984901"/>
                    </a:ext>
                  </a:extLst>
                </a:gridCol>
                <a:gridCol w="3410847">
                  <a:extLst>
                    <a:ext uri="{9D8B030D-6E8A-4147-A177-3AD203B41FA5}">
                      <a16:colId xmlns:a16="http://schemas.microsoft.com/office/drawing/2014/main" val="3465934324"/>
                    </a:ext>
                  </a:extLst>
                </a:gridCol>
              </a:tblGrid>
              <a:tr h="457945">
                <a:tc>
                  <a:txBody>
                    <a:bodyPr/>
                    <a:lstStyle/>
                    <a:p>
                      <a:pPr marL="0" marR="0" algn="ctr">
                        <a:lnSpc>
                          <a:spcPct val="115000"/>
                        </a:lnSpc>
                        <a:spcBef>
                          <a:spcPts val="0"/>
                        </a:spcBef>
                        <a:spcAft>
                          <a:spcPts val="0"/>
                        </a:spcAft>
                        <a:tabLst>
                          <a:tab pos="228600" algn="l"/>
                        </a:tabLst>
                      </a:pPr>
                      <a:r>
                        <a:rPr lang="en-US" sz="2800" b="1">
                          <a:effectLst/>
                          <a:latin typeface="Book Antiqua" panose="02040602050305030304" pitchFamily="18" charset="0"/>
                        </a:rPr>
                        <a:t>memory</a:t>
                      </a:r>
                      <a:endParaRPr lang="en-US" sz="28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800" b="1">
                          <a:effectLst/>
                          <a:latin typeface="Book Antiqua" panose="02040602050305030304" pitchFamily="18" charset="0"/>
                        </a:rPr>
                        <a:t>beauty</a:t>
                      </a:r>
                      <a:endParaRPr lang="en-US" sz="28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800" b="1">
                          <a:effectLst/>
                          <a:latin typeface="Book Antiqua" panose="02040602050305030304" pitchFamily="18" charset="0"/>
                        </a:rPr>
                        <a:t>a</a:t>
                      </a:r>
                      <a:endParaRPr lang="en-US" sz="28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800" b="1">
                          <a:effectLst/>
                          <a:latin typeface="Book Antiqua" panose="02040602050305030304" pitchFamily="18" charset="0"/>
                        </a:rPr>
                        <a:t>of</a:t>
                      </a:r>
                      <a:endParaRPr lang="en-US" sz="28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800" b="1">
                          <a:effectLst/>
                          <a:latin typeface="Book Antiqua" panose="02040602050305030304" pitchFamily="18" charset="0"/>
                        </a:rPr>
                        <a:t>away</a:t>
                      </a:r>
                      <a:endParaRPr lang="en-US" sz="28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extLst>
                  <a:ext uri="{0D108BD9-81ED-4DB2-BD59-A6C34878D82A}">
                    <a16:rowId xmlns:a16="http://schemas.microsoft.com/office/drawing/2014/main" val="1660831087"/>
                  </a:ext>
                </a:extLst>
              </a:tr>
              <a:tr h="457945">
                <a:tc>
                  <a:txBody>
                    <a:bodyPr/>
                    <a:lstStyle/>
                    <a:p>
                      <a:pPr marL="0" marR="0" algn="ctr">
                        <a:lnSpc>
                          <a:spcPct val="115000"/>
                        </a:lnSpc>
                        <a:spcBef>
                          <a:spcPts val="0"/>
                        </a:spcBef>
                        <a:spcAft>
                          <a:spcPts val="0"/>
                        </a:spcAft>
                        <a:tabLst>
                          <a:tab pos="228600" algn="l"/>
                        </a:tabLst>
                      </a:pPr>
                      <a:r>
                        <a:rPr lang="en-US" sz="2800" b="1">
                          <a:effectLst/>
                          <a:latin typeface="Book Antiqua" panose="02040602050305030304" pitchFamily="18" charset="0"/>
                        </a:rPr>
                        <a:t>an</a:t>
                      </a:r>
                      <a:endParaRPr lang="en-US" sz="28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800" b="1">
                          <a:effectLst/>
                          <a:latin typeface="Book Antiqua" panose="02040602050305030304" pitchFamily="18" charset="0"/>
                        </a:rPr>
                        <a:t>for</a:t>
                      </a:r>
                      <a:endParaRPr lang="en-US" sz="28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800" b="1">
                          <a:effectLst/>
                          <a:latin typeface="Book Antiqua" panose="02040602050305030304" pitchFamily="18" charset="0"/>
                        </a:rPr>
                        <a:t>death</a:t>
                      </a:r>
                      <a:endParaRPr lang="en-US" sz="28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800" b="1">
                          <a:effectLst/>
                          <a:latin typeface="Book Antiqua" panose="02040602050305030304" pitchFamily="18" charset="0"/>
                        </a:rPr>
                        <a:t>with</a:t>
                      </a:r>
                      <a:endParaRPr lang="en-US" sz="28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800" b="1" dirty="0">
                          <a:effectLst/>
                          <a:latin typeface="Book Antiqua" panose="02040602050305030304" pitchFamily="18" charset="0"/>
                        </a:rPr>
                        <a:t> </a:t>
                      </a:r>
                      <a:endParaRPr lang="en-US" sz="2800" b="1" dirty="0">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extLst>
                  <a:ext uri="{0D108BD9-81ED-4DB2-BD59-A6C34878D82A}">
                    <a16:rowId xmlns:a16="http://schemas.microsoft.com/office/drawing/2014/main" val="149973436"/>
                  </a:ext>
                </a:extLst>
              </a:tr>
            </a:tbl>
          </a:graphicData>
        </a:graphic>
      </p:graphicFrame>
      <p:sp>
        <p:nvSpPr>
          <p:cNvPr id="6" name="TextBox 5"/>
          <p:cNvSpPr txBox="1"/>
          <p:nvPr/>
        </p:nvSpPr>
        <p:spPr>
          <a:xfrm>
            <a:off x="367146" y="2417741"/>
            <a:ext cx="11277598" cy="3046988"/>
          </a:xfrm>
          <a:prstGeom prst="rect">
            <a:avLst/>
          </a:prstGeom>
          <a:noFill/>
        </p:spPr>
        <p:txBody>
          <a:bodyPr wrap="square" rtlCol="0">
            <a:spAutoFit/>
          </a:bodyPr>
          <a:lstStyle/>
          <a:p>
            <a:pPr algn="just"/>
            <a:r>
              <a:rPr lang="en-US" sz="2400" dirty="0">
                <a:latin typeface="Book Antiqua" panose="02040602050305030304" pitchFamily="18" charset="0"/>
              </a:rPr>
              <a:t>During the last autumn vacation. I paid (a) ______ visit to the Taj Mahal. I was impressed to see its beauty. Emperor </a:t>
            </a:r>
            <a:r>
              <a:rPr lang="en-US" sz="2400" dirty="0" err="1">
                <a:latin typeface="Book Antiqua" panose="02040602050305030304" pitchFamily="18" charset="0"/>
              </a:rPr>
              <a:t>Shahjahan</a:t>
            </a:r>
            <a:r>
              <a:rPr lang="en-US" sz="2400" dirty="0">
                <a:latin typeface="Book Antiqua" panose="02040602050305030304" pitchFamily="18" charset="0"/>
              </a:rPr>
              <a:t> had (b) ______ deep and pure love (c) ______ his dear wife </a:t>
            </a:r>
            <a:r>
              <a:rPr lang="en-US" sz="2400" dirty="0" err="1">
                <a:latin typeface="Book Antiqua" panose="02040602050305030304" pitchFamily="18" charset="0"/>
              </a:rPr>
              <a:t>Mumtaz</a:t>
            </a:r>
            <a:r>
              <a:rPr lang="en-US" sz="2400" dirty="0">
                <a:latin typeface="Book Antiqua" panose="02040602050305030304" pitchFamily="18" charset="0"/>
              </a:rPr>
              <a:t>. </a:t>
            </a:r>
            <a:r>
              <a:rPr lang="en-US" sz="2400" dirty="0" err="1">
                <a:latin typeface="Book Antiqua" panose="02040602050305030304" pitchFamily="18" charset="0"/>
              </a:rPr>
              <a:t>Mumtaz</a:t>
            </a:r>
            <a:r>
              <a:rPr lang="en-US" sz="2400" dirty="0">
                <a:latin typeface="Book Antiqua" panose="02040602050305030304" pitchFamily="18" charset="0"/>
              </a:rPr>
              <a:t> passed (d) ______ from the world. </a:t>
            </a:r>
            <a:r>
              <a:rPr lang="en-US" sz="2400" dirty="0" err="1">
                <a:latin typeface="Book Antiqua" panose="02040602050305030304" pitchFamily="18" charset="0"/>
              </a:rPr>
              <a:t>Shahjahan</a:t>
            </a:r>
            <a:r>
              <a:rPr lang="en-US" sz="2400" dirty="0">
                <a:latin typeface="Book Antiqua" panose="02040602050305030304" pitchFamily="18" charset="0"/>
              </a:rPr>
              <a:t> was overwhelmed (e) ______  grief at the (f) ______ of his beloved wife. He wanted to </a:t>
            </a:r>
            <a:r>
              <a:rPr lang="en-US" sz="2400" dirty="0" err="1">
                <a:latin typeface="Book Antiqua" panose="02040602050305030304" pitchFamily="18" charset="0"/>
              </a:rPr>
              <a:t>immortalise</a:t>
            </a:r>
            <a:r>
              <a:rPr lang="en-US" sz="2400" dirty="0">
                <a:latin typeface="Book Antiqua" panose="02040602050305030304" pitchFamily="18" charset="0"/>
              </a:rPr>
              <a:t> his wife's (g) ______  . So his ardent love for his wife prompted him to build such (h) ______ expensive building. The Taj Mahal is surrounded by a (</a:t>
            </a:r>
            <a:r>
              <a:rPr lang="en-US" sz="2400" dirty="0" err="1">
                <a:latin typeface="Book Antiqua" panose="02040602050305030304" pitchFamily="18" charset="0"/>
              </a:rPr>
              <a:t>i</a:t>
            </a:r>
            <a:r>
              <a:rPr lang="en-US" sz="2400" dirty="0">
                <a:latin typeface="Book Antiqua" panose="02040602050305030304" pitchFamily="18" charset="0"/>
              </a:rPr>
              <a:t>) ______ garden and there is a long pool that stretches out in front (j) ______the building.</a:t>
            </a:r>
            <a:endParaRPr lang="en-US" sz="2400" dirty="0">
              <a:latin typeface="Book Antiqua" panose="02040602050305030304" pitchFamily="18" charset="0"/>
            </a:endParaRPr>
          </a:p>
        </p:txBody>
      </p:sp>
      <p:sp>
        <p:nvSpPr>
          <p:cNvPr id="7" name="TextBox 6"/>
          <p:cNvSpPr txBox="1"/>
          <p:nvPr/>
        </p:nvSpPr>
        <p:spPr>
          <a:xfrm>
            <a:off x="498764" y="5464729"/>
            <a:ext cx="11014363" cy="830997"/>
          </a:xfrm>
          <a:prstGeom prst="rect">
            <a:avLst/>
          </a:prstGeom>
          <a:noFill/>
        </p:spPr>
        <p:txBody>
          <a:bodyPr wrap="square" rtlCol="0">
            <a:spAutoFit/>
          </a:bodyPr>
          <a:lstStyle/>
          <a:p>
            <a:r>
              <a:rPr lang="en-US" sz="2400" b="1" i="1" dirty="0">
                <a:solidFill>
                  <a:srgbClr val="002060"/>
                </a:solidFill>
                <a:latin typeface="Book Antiqua" panose="02040602050305030304" pitchFamily="18" charset="0"/>
              </a:rPr>
              <a:t>Answer : </a:t>
            </a:r>
            <a:r>
              <a:rPr lang="en-US" sz="2400" b="1" i="1" dirty="0">
                <a:solidFill>
                  <a:srgbClr val="002060"/>
                </a:solidFill>
                <a:latin typeface="Book Antiqua" panose="02040602050305030304" pitchFamily="18" charset="0"/>
              </a:rPr>
              <a:t>(a) a (b) a (c) for (d) away (e) with (f) death (g) memory (h) an (</a:t>
            </a:r>
            <a:r>
              <a:rPr lang="en-US" sz="2400" b="1" i="1" dirty="0" err="1">
                <a:solidFill>
                  <a:srgbClr val="002060"/>
                </a:solidFill>
                <a:latin typeface="Book Antiqua" panose="02040602050305030304" pitchFamily="18" charset="0"/>
              </a:rPr>
              <a:t>i</a:t>
            </a:r>
            <a:r>
              <a:rPr lang="en-US" sz="2400" b="1" i="1" dirty="0">
                <a:solidFill>
                  <a:srgbClr val="002060"/>
                </a:solidFill>
                <a:latin typeface="Book Antiqua" panose="02040602050305030304" pitchFamily="18" charset="0"/>
              </a:rPr>
              <a:t>) beautiful (j) of</a:t>
            </a:r>
            <a:endParaRPr lang="en-US" sz="2400" b="1" i="1" dirty="0">
              <a:solidFill>
                <a:srgbClr val="002060"/>
              </a:solidFill>
              <a:latin typeface="Book Antiqua" panose="02040602050305030304" pitchFamily="18" charset="0"/>
            </a:endParaRPr>
          </a:p>
        </p:txBody>
      </p:sp>
    </p:spTree>
    <p:extLst>
      <p:ext uri="{BB962C8B-B14F-4D97-AF65-F5344CB8AC3E}">
        <p14:creationId xmlns:p14="http://schemas.microsoft.com/office/powerpoint/2010/main" val="4262998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1891" y="1302327"/>
            <a:ext cx="11055927" cy="3416320"/>
          </a:xfrm>
          <a:prstGeom prst="rect">
            <a:avLst/>
          </a:prstGeom>
          <a:noFill/>
        </p:spPr>
        <p:txBody>
          <a:bodyPr wrap="square" rtlCol="0">
            <a:spAutoFit/>
          </a:bodyPr>
          <a:lstStyle/>
          <a:p>
            <a:r>
              <a:rPr lang="en-US" sz="2400" b="1" dirty="0">
                <a:latin typeface="Book Antiqua" panose="02040602050305030304" pitchFamily="18" charset="0"/>
              </a:rPr>
              <a:t>9. Make tag questions of these statements.	</a:t>
            </a:r>
            <a:r>
              <a:rPr lang="en-US" sz="2400" dirty="0">
                <a:latin typeface="Book Antiqua" panose="02040602050305030304" pitchFamily="18" charset="0"/>
              </a:rPr>
              <a:t>1x5=5</a:t>
            </a:r>
          </a:p>
          <a:p>
            <a:r>
              <a:rPr lang="en-US" sz="2400" dirty="0">
                <a:latin typeface="Book Antiqua" panose="02040602050305030304" pitchFamily="18" charset="0"/>
              </a:rPr>
              <a:t>Failure in English is a common matter in our country. Yesterday I was thinking v so many students fail in English.</a:t>
            </a:r>
          </a:p>
          <a:p>
            <a:r>
              <a:rPr lang="en-US" sz="2400" dirty="0">
                <a:latin typeface="Book Antiqua" panose="02040602050305030304" pitchFamily="18" charset="0"/>
              </a:rPr>
              <a:t>: There are so many reasons of failure of students in English, __________	?</a:t>
            </a:r>
          </a:p>
          <a:p>
            <a:r>
              <a:rPr lang="en-US" sz="2400" dirty="0">
                <a:latin typeface="Book Antiqua" panose="02040602050305030304" pitchFamily="18" charset="0"/>
              </a:rPr>
              <a:t>: The reasons are not far to seek, __________ 	?</a:t>
            </a:r>
          </a:p>
          <a:p>
            <a:r>
              <a:rPr lang="en-US" sz="2400" dirty="0">
                <a:latin typeface="Book Antiqua" panose="02040602050305030304" pitchFamily="18" charset="0"/>
              </a:rPr>
              <a:t>English is a foreign language.</a:t>
            </a:r>
          </a:p>
          <a:p>
            <a:r>
              <a:rPr lang="en-US" sz="2400" dirty="0">
                <a:latin typeface="Book Antiqua" panose="02040602050305030304" pitchFamily="18" charset="0"/>
              </a:rPr>
              <a:t>: It seems difficult to them, __________ 	?</a:t>
            </a:r>
          </a:p>
          <a:p>
            <a:r>
              <a:rPr lang="en-US" sz="2400" dirty="0">
                <a:latin typeface="Book Antiqua" panose="02040602050305030304" pitchFamily="18" charset="0"/>
              </a:rPr>
              <a:t>: They don't like to learn English, __________ 	?</a:t>
            </a:r>
          </a:p>
          <a:p>
            <a:r>
              <a:rPr lang="en-US" sz="2400" dirty="0">
                <a:latin typeface="Book Antiqua" panose="02040602050305030304" pitchFamily="18" charset="0"/>
              </a:rPr>
              <a:t>: Moreover, most of the students cram the answers, __________?</a:t>
            </a:r>
            <a:endParaRPr lang="en-US" sz="2400" dirty="0">
              <a:latin typeface="Book Antiqua" panose="02040602050305030304" pitchFamily="18" charset="0"/>
            </a:endParaRPr>
          </a:p>
        </p:txBody>
      </p:sp>
      <p:sp>
        <p:nvSpPr>
          <p:cNvPr id="3" name="TextBox 2"/>
          <p:cNvSpPr txBox="1"/>
          <p:nvPr/>
        </p:nvSpPr>
        <p:spPr>
          <a:xfrm>
            <a:off x="581891" y="5001491"/>
            <a:ext cx="11249891" cy="1200329"/>
          </a:xfrm>
          <a:prstGeom prst="rect">
            <a:avLst/>
          </a:prstGeom>
          <a:noFill/>
        </p:spPr>
        <p:txBody>
          <a:bodyPr wrap="square" rtlCol="0">
            <a:spAutoFit/>
          </a:bodyPr>
          <a:lstStyle/>
          <a:p>
            <a:r>
              <a:rPr lang="en-US" sz="2400" b="1" i="1" u="sng" dirty="0">
                <a:solidFill>
                  <a:srgbClr val="002060"/>
                </a:solidFill>
                <a:latin typeface="Book Antiqua" panose="02040602050305030304" pitchFamily="18" charset="0"/>
              </a:rPr>
              <a:t>Answer :</a:t>
            </a:r>
          </a:p>
          <a:p>
            <a:r>
              <a:rPr lang="en-US" sz="2400" b="1" i="1" dirty="0">
                <a:solidFill>
                  <a:srgbClr val="002060"/>
                </a:solidFill>
                <a:latin typeface="Book Antiqua" panose="02040602050305030304" pitchFamily="18" charset="0"/>
              </a:rPr>
              <a:t>(a) aren't there? (b) are they? (c) doesn't it? (d) do they? (e) don't they?</a:t>
            </a:r>
          </a:p>
          <a:p>
            <a:endParaRPr lang="en-US" sz="2400" b="1" i="1" dirty="0">
              <a:solidFill>
                <a:srgbClr val="002060"/>
              </a:solidFill>
              <a:latin typeface="Book Antiqua" panose="02040602050305030304" pitchFamily="18" charset="0"/>
            </a:endParaRPr>
          </a:p>
        </p:txBody>
      </p:sp>
    </p:spTree>
    <p:extLst>
      <p:ext uri="{BB962C8B-B14F-4D97-AF65-F5344CB8AC3E}">
        <p14:creationId xmlns:p14="http://schemas.microsoft.com/office/powerpoint/2010/main" val="175745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6581" y="1233054"/>
            <a:ext cx="10917382" cy="3046988"/>
          </a:xfrm>
          <a:prstGeom prst="rect">
            <a:avLst/>
          </a:prstGeom>
          <a:noFill/>
        </p:spPr>
        <p:txBody>
          <a:bodyPr wrap="square" rtlCol="0">
            <a:spAutoFit/>
          </a:bodyPr>
          <a:lstStyle/>
          <a:p>
            <a:pPr algn="just"/>
            <a:r>
              <a:rPr lang="en-US" sz="2400" b="1" dirty="0">
                <a:latin typeface="Book Antiqua" panose="02040602050305030304" pitchFamily="18" charset="0"/>
              </a:rPr>
              <a:t>10.Complete the passage using suitable connectors.	1x5=5</a:t>
            </a:r>
            <a:endParaRPr lang="en-US" sz="2400" dirty="0">
              <a:latin typeface="Book Antiqua" panose="02040602050305030304" pitchFamily="18" charset="0"/>
            </a:endParaRPr>
          </a:p>
          <a:p>
            <a:pPr algn="just"/>
            <a:r>
              <a:rPr lang="en-US" sz="2400" dirty="0">
                <a:latin typeface="Book Antiqua" panose="02040602050305030304" pitchFamily="18" charset="0"/>
              </a:rPr>
              <a:t>(a) ______   discipline is the secret of success in every sphere of life. A society in which there is no discipline is plunged into anarchy, (b) ______ in the playground the players do not observe the rules of the game and do not obey the captain, they are sure to lose the game, (c) ______in our daily life we are to observe certain rules, (d) ______ we go to a market or to a shop to buy things or to a railway station, we have to form a queue to get what we want, (e) ______  a student has to maintain discipline strictly.</a:t>
            </a:r>
            <a:endParaRPr lang="en-US" sz="2400" dirty="0">
              <a:latin typeface="Book Antiqua" panose="02040602050305030304" pitchFamily="18" charset="0"/>
            </a:endParaRPr>
          </a:p>
        </p:txBody>
      </p:sp>
      <p:sp>
        <p:nvSpPr>
          <p:cNvPr id="3" name="TextBox 2"/>
          <p:cNvSpPr txBox="1"/>
          <p:nvPr/>
        </p:nvSpPr>
        <p:spPr>
          <a:xfrm>
            <a:off x="803563" y="4572000"/>
            <a:ext cx="10709564" cy="954107"/>
          </a:xfrm>
          <a:prstGeom prst="rect">
            <a:avLst/>
          </a:prstGeom>
          <a:noFill/>
        </p:spPr>
        <p:txBody>
          <a:bodyPr wrap="square" rtlCol="0">
            <a:spAutoFit/>
          </a:bodyPr>
          <a:lstStyle/>
          <a:p>
            <a:r>
              <a:rPr lang="en-US" sz="2800" b="1" i="1" u="sng" dirty="0">
                <a:solidFill>
                  <a:srgbClr val="002060"/>
                </a:solidFill>
                <a:latin typeface="Book Antiqua" panose="02040602050305030304" pitchFamily="18" charset="0"/>
              </a:rPr>
              <a:t>Answer :</a:t>
            </a:r>
          </a:p>
          <a:p>
            <a:r>
              <a:rPr lang="en-US" sz="2800" b="1" i="1" dirty="0">
                <a:solidFill>
                  <a:srgbClr val="002060"/>
                </a:solidFill>
                <a:latin typeface="Book Antiqua" panose="02040602050305030304" pitchFamily="18" charset="0"/>
              </a:rPr>
              <a:t>(a) In fact (b) if (c) even (d) when (e) similarly</a:t>
            </a:r>
            <a:endParaRPr lang="en-US" sz="2800" b="1" i="1" dirty="0">
              <a:solidFill>
                <a:srgbClr val="002060"/>
              </a:solidFill>
              <a:latin typeface="Book Antiqua" panose="02040602050305030304" pitchFamily="18" charset="0"/>
            </a:endParaRPr>
          </a:p>
        </p:txBody>
      </p:sp>
    </p:spTree>
    <p:extLst>
      <p:ext uri="{BB962C8B-B14F-4D97-AF65-F5344CB8AC3E}">
        <p14:creationId xmlns:p14="http://schemas.microsoft.com/office/powerpoint/2010/main" val="133929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3076" y="1015340"/>
            <a:ext cx="10723418" cy="1938992"/>
          </a:xfrm>
          <a:prstGeom prst="rect">
            <a:avLst/>
          </a:prstGeom>
          <a:noFill/>
        </p:spPr>
        <p:txBody>
          <a:bodyPr wrap="square" rtlCol="0">
            <a:spAutoFit/>
          </a:bodyPr>
          <a:lstStyle/>
          <a:p>
            <a:pPr algn="just"/>
            <a:r>
              <a:rPr lang="en-US" sz="2400" b="1" dirty="0">
                <a:latin typeface="Book Antiqua" panose="02040602050305030304" pitchFamily="18" charset="0"/>
              </a:rPr>
              <a:t>11. Use capitals and punctuation marks where necessary in the following text.	</a:t>
            </a:r>
            <a:endParaRPr lang="en-US" sz="2400" dirty="0">
              <a:latin typeface="Book Antiqua" panose="02040602050305030304" pitchFamily="18" charset="0"/>
            </a:endParaRPr>
          </a:p>
          <a:p>
            <a:pPr algn="just"/>
            <a:r>
              <a:rPr lang="en-US" sz="2400" dirty="0">
                <a:latin typeface="Book Antiqua" panose="02040602050305030304" pitchFamily="18" charset="0"/>
              </a:rPr>
              <a:t>the </a:t>
            </a:r>
            <a:r>
              <a:rPr lang="en-US" sz="2400" dirty="0" err="1">
                <a:latin typeface="Book Antiqua" panose="02040602050305030304" pitchFamily="18" charset="0"/>
              </a:rPr>
              <a:t>traveller</a:t>
            </a:r>
            <a:r>
              <a:rPr lang="en-US" sz="2400" dirty="0">
                <a:latin typeface="Book Antiqua" panose="02040602050305030304" pitchFamily="18" charset="0"/>
              </a:rPr>
              <a:t> said can you tell me the way to the nearest inn yes said the peasant do you want one in which you can spend the night no replied the </a:t>
            </a:r>
            <a:r>
              <a:rPr lang="en-US" sz="2400" dirty="0" err="1">
                <a:latin typeface="Book Antiqua" panose="02040602050305030304" pitchFamily="18" charset="0"/>
              </a:rPr>
              <a:t>traveller</a:t>
            </a:r>
            <a:r>
              <a:rPr lang="en-US" sz="2400" dirty="0">
                <a:latin typeface="Book Antiqua" panose="02040602050305030304" pitchFamily="18" charset="0"/>
              </a:rPr>
              <a:t> </a:t>
            </a:r>
            <a:r>
              <a:rPr lang="en-US" sz="2400" dirty="0" err="1">
                <a:latin typeface="Book Antiqua" panose="02040602050305030304" pitchFamily="18" charset="0"/>
              </a:rPr>
              <a:t>i</a:t>
            </a:r>
            <a:r>
              <a:rPr lang="en-US" sz="2400" dirty="0">
                <a:latin typeface="Book Antiqua" panose="02040602050305030304" pitchFamily="18" charset="0"/>
              </a:rPr>
              <a:t> only want a meal.</a:t>
            </a:r>
            <a:endParaRPr lang="en-US" sz="2400" dirty="0">
              <a:latin typeface="Book Antiqua" panose="02040602050305030304" pitchFamily="18" charset="0"/>
            </a:endParaRPr>
          </a:p>
        </p:txBody>
      </p:sp>
      <p:sp>
        <p:nvSpPr>
          <p:cNvPr id="3" name="TextBox 2"/>
          <p:cNvSpPr txBox="1"/>
          <p:nvPr/>
        </p:nvSpPr>
        <p:spPr>
          <a:xfrm>
            <a:off x="847767" y="3412176"/>
            <a:ext cx="10598727" cy="1569660"/>
          </a:xfrm>
          <a:prstGeom prst="rect">
            <a:avLst/>
          </a:prstGeom>
          <a:noFill/>
        </p:spPr>
        <p:txBody>
          <a:bodyPr wrap="square" rtlCol="0">
            <a:spAutoFit/>
          </a:bodyPr>
          <a:lstStyle/>
          <a:p>
            <a:pPr algn="just"/>
            <a:r>
              <a:rPr lang="en-US" sz="2400" b="1" i="1" u="sng" dirty="0">
                <a:solidFill>
                  <a:srgbClr val="002060"/>
                </a:solidFill>
                <a:latin typeface="Book Antiqua" panose="02040602050305030304" pitchFamily="18" charset="0"/>
              </a:rPr>
              <a:t>Answer :</a:t>
            </a:r>
          </a:p>
          <a:p>
            <a:pPr algn="just"/>
            <a:r>
              <a:rPr lang="en-US" sz="2400" b="1" i="1" dirty="0">
                <a:solidFill>
                  <a:srgbClr val="002060"/>
                </a:solidFill>
                <a:latin typeface="Book Antiqua" panose="02040602050305030304" pitchFamily="18" charset="0"/>
              </a:rPr>
              <a:t>The </a:t>
            </a:r>
            <a:r>
              <a:rPr lang="en-US" sz="2400" b="1" i="1" dirty="0" err="1">
                <a:solidFill>
                  <a:srgbClr val="002060"/>
                </a:solidFill>
                <a:latin typeface="Book Antiqua" panose="02040602050305030304" pitchFamily="18" charset="0"/>
              </a:rPr>
              <a:t>traveller</a:t>
            </a:r>
            <a:r>
              <a:rPr lang="en-US" sz="2400" b="1" i="1" dirty="0">
                <a:solidFill>
                  <a:srgbClr val="002060"/>
                </a:solidFill>
                <a:latin typeface="Book Antiqua" panose="02040602050305030304" pitchFamily="18" charset="0"/>
              </a:rPr>
              <a:t> said, "Can you tell me the way to the nearest inn?" "Yes," said the peasant. "Do you want one in which you can spend the night?" "No," replied the </a:t>
            </a:r>
            <a:r>
              <a:rPr lang="en-US" sz="2400" b="1" i="1" dirty="0" err="1">
                <a:solidFill>
                  <a:srgbClr val="002060"/>
                </a:solidFill>
                <a:latin typeface="Book Antiqua" panose="02040602050305030304" pitchFamily="18" charset="0"/>
              </a:rPr>
              <a:t>traveller</a:t>
            </a:r>
            <a:r>
              <a:rPr lang="en-US" sz="2400" b="1" i="1" dirty="0">
                <a:solidFill>
                  <a:srgbClr val="002060"/>
                </a:solidFill>
                <a:latin typeface="Book Antiqua" panose="02040602050305030304" pitchFamily="18" charset="0"/>
              </a:rPr>
              <a:t>. "I only want a meal."</a:t>
            </a:r>
            <a:endParaRPr lang="en-US" sz="2400" b="1" i="1" dirty="0">
              <a:solidFill>
                <a:srgbClr val="002060"/>
              </a:solidFill>
              <a:latin typeface="Book Antiqua" panose="02040602050305030304" pitchFamily="18" charset="0"/>
            </a:endParaRPr>
          </a:p>
        </p:txBody>
      </p:sp>
    </p:spTree>
    <p:extLst>
      <p:ext uri="{BB962C8B-B14F-4D97-AF65-F5344CB8AC3E}">
        <p14:creationId xmlns:p14="http://schemas.microsoft.com/office/powerpoint/2010/main" val="227873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5745" y="692727"/>
            <a:ext cx="11069782" cy="4832092"/>
          </a:xfrm>
          <a:prstGeom prst="rect">
            <a:avLst/>
          </a:prstGeom>
          <a:noFill/>
        </p:spPr>
        <p:txBody>
          <a:bodyPr wrap="square" rtlCol="0">
            <a:spAutoFit/>
          </a:bodyPr>
          <a:lstStyle/>
          <a:p>
            <a:pPr algn="just"/>
            <a:r>
              <a:rPr lang="en-US" sz="2800" b="1" dirty="0">
                <a:latin typeface="Book Antiqua" panose="02040602050305030304" pitchFamily="18" charset="0"/>
              </a:rPr>
              <a:t>2.Fill in the blanks with suitable words.	</a:t>
            </a:r>
          </a:p>
          <a:p>
            <a:pPr algn="just"/>
            <a:r>
              <a:rPr lang="en-US" sz="2800" dirty="0">
                <a:latin typeface="Book Antiqua" panose="02040602050305030304" pitchFamily="18" charset="0"/>
              </a:rPr>
              <a:t>A fountain pen is (a) ______ instrument which is (b) ______ for writing purpose. Now a days a fountain pen is an essential article of the educated men of ail (c) ______ . It has earned much (d) ______ . It has two parts-the main body and the cap. The main body holds the nib. It is hollow (e) ______and holds ink in its (f) ______ body. The cap has a </a:t>
            </a:r>
            <a:r>
              <a:rPr lang="en-US" sz="2800" dirty="0" err="1">
                <a:latin typeface="Book Antiqua" panose="02040602050305030304" pitchFamily="18" charset="0"/>
              </a:rPr>
              <a:t>clib</a:t>
            </a:r>
            <a:r>
              <a:rPr lang="en-US" sz="2800" dirty="0">
                <a:latin typeface="Book Antiqua" panose="02040602050305030304" pitchFamily="18" charset="0"/>
              </a:rPr>
              <a:t> attached (g) ______ its end. It protects the nib from being damaged. The cap is screwed (h) ______the main body. It is with the help of the clip that one holds a fountain pen (</a:t>
            </a:r>
            <a:r>
              <a:rPr lang="en-US" sz="2800" dirty="0" err="1">
                <a:latin typeface="Book Antiqua" panose="02040602050305030304" pitchFamily="18" charset="0"/>
              </a:rPr>
              <a:t>i</a:t>
            </a:r>
            <a:r>
              <a:rPr lang="en-US" sz="2800" dirty="0">
                <a:latin typeface="Book Antiqua" panose="02040602050305030304" pitchFamily="18" charset="0"/>
              </a:rPr>
              <a:t>) ______ the edge of his pocket. The fountain pens are of (j) ______ </a:t>
            </a:r>
            <a:r>
              <a:rPr lang="en-US" sz="2800" dirty="0" err="1">
                <a:latin typeface="Book Antiqua" panose="02040602050305030304" pitchFamily="18" charset="0"/>
              </a:rPr>
              <a:t>colours</a:t>
            </a:r>
            <a:r>
              <a:rPr lang="en-US" sz="2800" dirty="0">
                <a:latin typeface="Book Antiqua" panose="02040602050305030304" pitchFamily="18" charset="0"/>
              </a:rPr>
              <a:t>, shapes and sizes. </a:t>
            </a:r>
            <a:endParaRPr lang="en-US" sz="2800" dirty="0">
              <a:latin typeface="Book Antiqua" panose="02040602050305030304" pitchFamily="18" charset="0"/>
            </a:endParaRPr>
          </a:p>
        </p:txBody>
      </p:sp>
      <p:sp>
        <p:nvSpPr>
          <p:cNvPr id="3" name="TextBox 2"/>
          <p:cNvSpPr txBox="1"/>
          <p:nvPr/>
        </p:nvSpPr>
        <p:spPr>
          <a:xfrm>
            <a:off x="762000" y="5524819"/>
            <a:ext cx="10903527" cy="830997"/>
          </a:xfrm>
          <a:prstGeom prst="rect">
            <a:avLst/>
          </a:prstGeom>
          <a:noFill/>
        </p:spPr>
        <p:txBody>
          <a:bodyPr wrap="square" rtlCol="0">
            <a:spAutoFit/>
          </a:bodyPr>
          <a:lstStyle/>
          <a:p>
            <a:r>
              <a:rPr lang="en-US" sz="2400" b="1" i="1" dirty="0">
                <a:solidFill>
                  <a:srgbClr val="002060"/>
                </a:solidFill>
                <a:latin typeface="Book Antiqua" panose="02040602050305030304" pitchFamily="18" charset="0"/>
              </a:rPr>
              <a:t>Answer : </a:t>
            </a:r>
            <a:r>
              <a:rPr lang="en-US" sz="2400" b="1" i="1" dirty="0">
                <a:solidFill>
                  <a:srgbClr val="002060"/>
                </a:solidFill>
                <a:latin typeface="Book Antiqua" panose="02040602050305030304" pitchFamily="18" charset="0"/>
              </a:rPr>
              <a:t>(a) an (b) used (c) ages (d) popularity (e) inside (f) hollow (g) to (h) with (</a:t>
            </a:r>
            <a:r>
              <a:rPr lang="en-US" sz="2400" b="1" i="1" dirty="0" err="1">
                <a:solidFill>
                  <a:srgbClr val="002060"/>
                </a:solidFill>
                <a:latin typeface="Book Antiqua" panose="02040602050305030304" pitchFamily="18" charset="0"/>
              </a:rPr>
              <a:t>i</a:t>
            </a:r>
            <a:r>
              <a:rPr lang="en-US" sz="2400" b="1" i="1" dirty="0">
                <a:solidFill>
                  <a:srgbClr val="002060"/>
                </a:solidFill>
                <a:latin typeface="Book Antiqua" panose="02040602050305030304" pitchFamily="18" charset="0"/>
              </a:rPr>
              <a:t>) on (j) different</a:t>
            </a:r>
            <a:endParaRPr lang="en-US" sz="2400" b="1" i="1" dirty="0">
              <a:solidFill>
                <a:srgbClr val="002060"/>
              </a:solidFill>
              <a:latin typeface="Book Antiqua" panose="02040602050305030304" pitchFamily="18" charset="0"/>
            </a:endParaRPr>
          </a:p>
        </p:txBody>
      </p:sp>
    </p:spTree>
    <p:extLst>
      <p:ext uri="{BB962C8B-B14F-4D97-AF65-F5344CB8AC3E}">
        <p14:creationId xmlns:p14="http://schemas.microsoft.com/office/powerpoint/2010/main" val="394153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3345" y="581891"/>
            <a:ext cx="11346873" cy="954107"/>
          </a:xfrm>
          <a:prstGeom prst="rect">
            <a:avLst/>
          </a:prstGeom>
          <a:noFill/>
        </p:spPr>
        <p:txBody>
          <a:bodyPr wrap="square" rtlCol="0">
            <a:spAutoFit/>
          </a:bodyPr>
          <a:lstStyle/>
          <a:p>
            <a:r>
              <a:rPr lang="en-US" sz="2800" b="1" dirty="0">
                <a:latin typeface="Book Antiqua" panose="02040602050305030304" pitchFamily="18" charset="0"/>
              </a:rPr>
              <a:t>3.Make five sentences using parts of sentences from each column of the table below.</a:t>
            </a:r>
            <a:endParaRPr lang="en-US" sz="2800" dirty="0">
              <a:latin typeface="Book Antiqua" panose="0204060205030503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770017911"/>
              </p:ext>
            </p:extLst>
          </p:nvPr>
        </p:nvGraphicFramePr>
        <p:xfrm>
          <a:off x="554180" y="1635110"/>
          <a:ext cx="11125201" cy="1985330"/>
        </p:xfrm>
        <a:graphic>
          <a:graphicData uri="http://schemas.openxmlformats.org/drawingml/2006/table">
            <a:tbl>
              <a:tblPr>
                <a:tableStyleId>{5940675A-B579-460E-94D1-54222C63F5DA}</a:tableStyleId>
              </a:tblPr>
              <a:tblGrid>
                <a:gridCol w="2456197">
                  <a:extLst>
                    <a:ext uri="{9D8B030D-6E8A-4147-A177-3AD203B41FA5}">
                      <a16:colId xmlns:a16="http://schemas.microsoft.com/office/drawing/2014/main" val="872380681"/>
                    </a:ext>
                  </a:extLst>
                </a:gridCol>
                <a:gridCol w="1970397">
                  <a:extLst>
                    <a:ext uri="{9D8B030D-6E8A-4147-A177-3AD203B41FA5}">
                      <a16:colId xmlns:a16="http://schemas.microsoft.com/office/drawing/2014/main" val="3986428677"/>
                    </a:ext>
                  </a:extLst>
                </a:gridCol>
                <a:gridCol w="6698607">
                  <a:extLst>
                    <a:ext uri="{9D8B030D-6E8A-4147-A177-3AD203B41FA5}">
                      <a16:colId xmlns:a16="http://schemas.microsoft.com/office/drawing/2014/main" val="3756418120"/>
                    </a:ext>
                  </a:extLst>
                </a:gridCol>
              </a:tblGrid>
              <a:tr h="362934">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Newspaper</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is</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curious by nature.</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extLst>
                  <a:ext uri="{0D108BD9-81ED-4DB2-BD59-A6C34878D82A}">
                    <a16:rowId xmlns:a16="http://schemas.microsoft.com/office/drawing/2014/main" val="4064845260"/>
                  </a:ext>
                </a:extLst>
              </a:tr>
              <a:tr h="362934">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It</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has</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great educative value.</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extLst>
                  <a:ext uri="{0D108BD9-81ED-4DB2-BD59-A6C34878D82A}">
                    <a16:rowId xmlns:a16="http://schemas.microsoft.com/office/drawing/2014/main" val="2592628650"/>
                  </a:ext>
                </a:extLst>
              </a:tr>
              <a:tr h="362934">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Man</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want</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to know various things of the world.</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extLst>
                  <a:ext uri="{0D108BD9-81ED-4DB2-BD59-A6C34878D82A}">
                    <a16:rowId xmlns:a16="http://schemas.microsoft.com/office/drawing/2014/main" val="2870753287"/>
                  </a:ext>
                </a:extLst>
              </a:tr>
              <a:tr h="362934">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They</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shows</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the best way to satisfy his curiosity.</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extLst>
                  <a:ext uri="{0D108BD9-81ED-4DB2-BD59-A6C34878D82A}">
                    <a16:rowId xmlns:a16="http://schemas.microsoft.com/office/drawing/2014/main" val="245773890"/>
                  </a:ext>
                </a:extLst>
              </a:tr>
              <a:tr h="362934">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Newspaper</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nSpc>
                          <a:spcPct val="115000"/>
                        </a:lnSpc>
                        <a:spcBef>
                          <a:spcPts val="0"/>
                        </a:spcBef>
                        <a:spcAft>
                          <a:spcPts val="0"/>
                        </a:spcAft>
                        <a:tabLst>
                          <a:tab pos="228600" algn="l"/>
                        </a:tabLst>
                      </a:pPr>
                      <a:r>
                        <a:rPr lang="en-US" sz="2400" b="1">
                          <a:effectLst/>
                          <a:latin typeface="Book Antiqua" panose="02040602050305030304" pitchFamily="18" charset="0"/>
                        </a:rPr>
                        <a:t> </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nSpc>
                          <a:spcPct val="115000"/>
                        </a:lnSpc>
                        <a:spcBef>
                          <a:spcPts val="0"/>
                        </a:spcBef>
                        <a:spcAft>
                          <a:spcPts val="0"/>
                        </a:spcAft>
                        <a:tabLst>
                          <a:tab pos="228600" algn="l"/>
                        </a:tabLst>
                      </a:pPr>
                      <a:r>
                        <a:rPr lang="en-US" sz="2400" b="1" dirty="0">
                          <a:effectLst/>
                          <a:latin typeface="Book Antiqua" panose="02040602050305030304" pitchFamily="18" charset="0"/>
                        </a:rPr>
                        <a:t>us the outside world like a mirror.</a:t>
                      </a:r>
                      <a:endParaRPr lang="en-US" sz="2400" b="1" dirty="0">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extLst>
                  <a:ext uri="{0D108BD9-81ED-4DB2-BD59-A6C34878D82A}">
                    <a16:rowId xmlns:a16="http://schemas.microsoft.com/office/drawing/2014/main" val="3630472257"/>
                  </a:ext>
                </a:extLst>
              </a:tr>
            </a:tbl>
          </a:graphicData>
        </a:graphic>
      </p:graphicFrame>
      <p:sp>
        <p:nvSpPr>
          <p:cNvPr id="4" name="TextBox 3"/>
          <p:cNvSpPr txBox="1"/>
          <p:nvPr/>
        </p:nvSpPr>
        <p:spPr>
          <a:xfrm>
            <a:off x="554180" y="3948545"/>
            <a:ext cx="11236038" cy="2492990"/>
          </a:xfrm>
          <a:prstGeom prst="rect">
            <a:avLst/>
          </a:prstGeom>
          <a:noFill/>
        </p:spPr>
        <p:txBody>
          <a:bodyPr wrap="square" rtlCol="0">
            <a:spAutoFit/>
          </a:bodyPr>
          <a:lstStyle/>
          <a:p>
            <a:r>
              <a:rPr lang="en-US" b="1" u="sng" dirty="0">
                <a:latin typeface="Book Antiqua" panose="02040602050305030304" pitchFamily="18" charset="0"/>
              </a:rPr>
              <a:t>Answer :</a:t>
            </a:r>
          </a:p>
          <a:p>
            <a:pPr marL="342900" lvl="0" indent="-342900">
              <a:buFont typeface="+mj-lt"/>
              <a:buAutoNum type="alphaLcParenR"/>
            </a:pPr>
            <a:r>
              <a:rPr lang="en-US" sz="2400" dirty="0">
                <a:latin typeface="Book Antiqua" panose="02040602050305030304" pitchFamily="18" charset="0"/>
              </a:rPr>
              <a:t>Newspaper has great educative value.</a:t>
            </a:r>
          </a:p>
          <a:p>
            <a:pPr marL="342900" indent="-342900">
              <a:buFont typeface="+mj-lt"/>
              <a:buAutoNum type="alphaLcParenR"/>
            </a:pPr>
            <a:r>
              <a:rPr lang="en-US" sz="2400" dirty="0">
                <a:latin typeface="Book Antiqua" panose="02040602050305030304" pitchFamily="18" charset="0"/>
              </a:rPr>
              <a:t>It shows us the outside world like a mirror.</a:t>
            </a:r>
          </a:p>
          <a:p>
            <a:pPr marL="342900" lvl="0" indent="-342900">
              <a:buFont typeface="+mj-lt"/>
              <a:buAutoNum type="alphaLcParenR"/>
            </a:pPr>
            <a:r>
              <a:rPr lang="en-US" sz="2400" dirty="0">
                <a:latin typeface="Book Antiqua" panose="02040602050305030304" pitchFamily="18" charset="0"/>
              </a:rPr>
              <a:t>Man is curious by nature.</a:t>
            </a:r>
          </a:p>
          <a:p>
            <a:pPr marL="342900" lvl="0" indent="-342900">
              <a:buFont typeface="+mj-lt"/>
              <a:buAutoNum type="alphaLcParenR"/>
            </a:pPr>
            <a:r>
              <a:rPr lang="en-US" sz="2400" dirty="0">
                <a:latin typeface="Book Antiqua" panose="02040602050305030304" pitchFamily="18" charset="0"/>
              </a:rPr>
              <a:t>They want to know various things of the world.</a:t>
            </a:r>
          </a:p>
          <a:p>
            <a:pPr marL="342900" lvl="0" indent="-342900">
              <a:buFont typeface="+mj-lt"/>
              <a:buAutoNum type="alphaLcParenR"/>
            </a:pPr>
            <a:r>
              <a:rPr lang="en-US" sz="2400" dirty="0">
                <a:latin typeface="Book Antiqua" panose="02040602050305030304" pitchFamily="18" charset="0"/>
              </a:rPr>
              <a:t>Newspaper is the best way to satisfy his curiosity.</a:t>
            </a:r>
          </a:p>
          <a:p>
            <a:endParaRPr lang="en-US" dirty="0"/>
          </a:p>
        </p:txBody>
      </p:sp>
    </p:spTree>
    <p:extLst>
      <p:ext uri="{BB962C8B-B14F-4D97-AF65-F5344CB8AC3E}">
        <p14:creationId xmlns:p14="http://schemas.microsoft.com/office/powerpoint/2010/main" val="135344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4181" y="152400"/>
            <a:ext cx="11083637" cy="461665"/>
          </a:xfrm>
          <a:prstGeom prst="rect">
            <a:avLst/>
          </a:prstGeom>
          <a:noFill/>
        </p:spPr>
        <p:txBody>
          <a:bodyPr wrap="square" rtlCol="0">
            <a:spAutoFit/>
          </a:bodyPr>
          <a:lstStyle/>
          <a:p>
            <a:r>
              <a:rPr lang="en-US" sz="2400" b="1" dirty="0">
                <a:latin typeface="Book Antiqua" panose="02040602050305030304" pitchFamily="18" charset="0"/>
              </a:rPr>
              <a:t>4.Complete the following text with right forms of the verbs given in the box.</a:t>
            </a:r>
            <a:endParaRPr lang="en-US" sz="2400" dirty="0">
              <a:latin typeface="Book Antiqua" panose="0204060205030503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639831618"/>
              </p:ext>
            </p:extLst>
          </p:nvPr>
        </p:nvGraphicFramePr>
        <p:xfrm>
          <a:off x="841663" y="635816"/>
          <a:ext cx="10934700" cy="999020"/>
        </p:xfrm>
        <a:graphic>
          <a:graphicData uri="http://schemas.openxmlformats.org/drawingml/2006/table">
            <a:tbl>
              <a:tblPr>
                <a:tableStyleId>{5940675A-B579-460E-94D1-54222C63F5DA}</a:tableStyleId>
              </a:tblPr>
              <a:tblGrid>
                <a:gridCol w="1586746">
                  <a:extLst>
                    <a:ext uri="{9D8B030D-6E8A-4147-A177-3AD203B41FA5}">
                      <a16:colId xmlns:a16="http://schemas.microsoft.com/office/drawing/2014/main" val="2521123145"/>
                    </a:ext>
                  </a:extLst>
                </a:gridCol>
                <a:gridCol w="2018060">
                  <a:extLst>
                    <a:ext uri="{9D8B030D-6E8A-4147-A177-3AD203B41FA5}">
                      <a16:colId xmlns:a16="http://schemas.microsoft.com/office/drawing/2014/main" val="2010519492"/>
                    </a:ext>
                  </a:extLst>
                </a:gridCol>
                <a:gridCol w="1959741">
                  <a:extLst>
                    <a:ext uri="{9D8B030D-6E8A-4147-A177-3AD203B41FA5}">
                      <a16:colId xmlns:a16="http://schemas.microsoft.com/office/drawing/2014/main" val="870975748"/>
                    </a:ext>
                  </a:extLst>
                </a:gridCol>
                <a:gridCol w="2018060">
                  <a:extLst>
                    <a:ext uri="{9D8B030D-6E8A-4147-A177-3AD203B41FA5}">
                      <a16:colId xmlns:a16="http://schemas.microsoft.com/office/drawing/2014/main" val="3765932914"/>
                    </a:ext>
                  </a:extLst>
                </a:gridCol>
                <a:gridCol w="3352093">
                  <a:extLst>
                    <a:ext uri="{9D8B030D-6E8A-4147-A177-3AD203B41FA5}">
                      <a16:colId xmlns:a16="http://schemas.microsoft.com/office/drawing/2014/main" val="3079694940"/>
                    </a:ext>
                  </a:extLst>
                </a:gridCol>
              </a:tblGrid>
              <a:tr h="499510">
                <a:tc>
                  <a:txBody>
                    <a:bodyPr/>
                    <a:lstStyle/>
                    <a:p>
                      <a:pPr marL="0" marR="0" algn="ctr">
                        <a:lnSpc>
                          <a:spcPct val="115000"/>
                        </a:lnSpc>
                        <a:spcBef>
                          <a:spcPts val="0"/>
                        </a:spcBef>
                        <a:spcAft>
                          <a:spcPts val="0"/>
                        </a:spcAft>
                        <a:tabLst>
                          <a:tab pos="228600" algn="l"/>
                        </a:tabLst>
                      </a:pPr>
                      <a:r>
                        <a:rPr lang="en-US" sz="2400" b="1">
                          <a:effectLst/>
                          <a:latin typeface="Book Antiqua" panose="02040602050305030304" pitchFamily="18" charset="0"/>
                        </a:rPr>
                        <a:t>tell</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400" b="1" dirty="0">
                          <a:effectLst/>
                          <a:latin typeface="Book Antiqua" panose="02040602050305030304" pitchFamily="18" charset="0"/>
                        </a:rPr>
                        <a:t>reach</a:t>
                      </a:r>
                      <a:endParaRPr lang="en-US" sz="2400" b="1" dirty="0">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400" b="1">
                          <a:effectLst/>
                          <a:latin typeface="Book Antiqua" panose="02040602050305030304" pitchFamily="18" charset="0"/>
                        </a:rPr>
                        <a:t>help</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400" b="1">
                          <a:effectLst/>
                          <a:latin typeface="Book Antiqua" panose="02040602050305030304" pitchFamily="18" charset="0"/>
                        </a:rPr>
                        <a:t>give</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400" b="1">
                          <a:effectLst/>
                          <a:latin typeface="Book Antiqua" panose="02040602050305030304" pitchFamily="18" charset="0"/>
                        </a:rPr>
                        <a:t>take</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extLst>
                  <a:ext uri="{0D108BD9-81ED-4DB2-BD59-A6C34878D82A}">
                    <a16:rowId xmlns:a16="http://schemas.microsoft.com/office/drawing/2014/main" val="3577331369"/>
                  </a:ext>
                </a:extLst>
              </a:tr>
              <a:tr h="499510">
                <a:tc>
                  <a:txBody>
                    <a:bodyPr/>
                    <a:lstStyle/>
                    <a:p>
                      <a:pPr marL="0" marR="0" algn="ctr">
                        <a:lnSpc>
                          <a:spcPct val="115000"/>
                        </a:lnSpc>
                        <a:spcBef>
                          <a:spcPts val="0"/>
                        </a:spcBef>
                        <a:spcAft>
                          <a:spcPts val="0"/>
                        </a:spcAft>
                        <a:tabLst>
                          <a:tab pos="228600" algn="l"/>
                        </a:tabLst>
                      </a:pPr>
                      <a:r>
                        <a:rPr lang="en-US" sz="2400" b="1">
                          <a:effectLst/>
                          <a:latin typeface="Book Antiqua" panose="02040602050305030304" pitchFamily="18" charset="0"/>
                        </a:rPr>
                        <a:t>be</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400" b="1">
                          <a:effectLst/>
                          <a:latin typeface="Book Antiqua" panose="02040602050305030304" pitchFamily="18" charset="0"/>
                        </a:rPr>
                        <a:t>contain</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400" b="1">
                          <a:effectLst/>
                          <a:latin typeface="Book Antiqua" panose="02040602050305030304" pitchFamily="18" charset="0"/>
                        </a:rPr>
                        <a:t>describe</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400" b="1">
                          <a:effectLst/>
                          <a:latin typeface="Book Antiqua" panose="02040602050305030304" pitchFamily="18" charset="0"/>
                        </a:rPr>
                        <a:t>inform</a:t>
                      </a:r>
                      <a:endParaRPr lang="en-US" sz="2400" b="1">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tc>
                  <a:txBody>
                    <a:bodyPr/>
                    <a:lstStyle/>
                    <a:p>
                      <a:pPr marL="0" marR="0" algn="ctr">
                        <a:lnSpc>
                          <a:spcPct val="115000"/>
                        </a:lnSpc>
                        <a:spcBef>
                          <a:spcPts val="0"/>
                        </a:spcBef>
                        <a:spcAft>
                          <a:spcPts val="0"/>
                        </a:spcAft>
                        <a:tabLst>
                          <a:tab pos="228600" algn="l"/>
                        </a:tabLst>
                      </a:pPr>
                      <a:r>
                        <a:rPr lang="en-US" sz="2400" b="1" dirty="0">
                          <a:effectLst/>
                          <a:latin typeface="Book Antiqua" panose="02040602050305030304" pitchFamily="18" charset="0"/>
                        </a:rPr>
                        <a:t>publish</a:t>
                      </a:r>
                      <a:endParaRPr lang="en-US" sz="2400" b="1" dirty="0">
                        <a:effectLst/>
                        <a:latin typeface="Book Antiqua" panose="02040602050305030304" pitchFamily="18" charset="0"/>
                        <a:ea typeface="Times New Roman" panose="02020603050405020304" pitchFamily="18" charset="0"/>
                        <a:cs typeface="Vrinda" panose="02000600000000000000" pitchFamily="2" charset="0"/>
                      </a:endParaRPr>
                    </a:p>
                  </a:txBody>
                  <a:tcPr marL="25400" marR="25400" marT="0" marB="0"/>
                </a:tc>
                <a:extLst>
                  <a:ext uri="{0D108BD9-81ED-4DB2-BD59-A6C34878D82A}">
                    <a16:rowId xmlns:a16="http://schemas.microsoft.com/office/drawing/2014/main" val="1851854264"/>
                  </a:ext>
                </a:extLst>
              </a:tr>
            </a:tbl>
          </a:graphicData>
        </a:graphic>
      </p:graphicFrame>
      <p:sp>
        <p:nvSpPr>
          <p:cNvPr id="4" name="TextBox 3"/>
          <p:cNvSpPr txBox="1"/>
          <p:nvPr/>
        </p:nvSpPr>
        <p:spPr>
          <a:xfrm>
            <a:off x="720436" y="1748920"/>
            <a:ext cx="11055927" cy="3785652"/>
          </a:xfrm>
          <a:prstGeom prst="rect">
            <a:avLst/>
          </a:prstGeom>
          <a:noFill/>
        </p:spPr>
        <p:txBody>
          <a:bodyPr wrap="square" rtlCol="0">
            <a:spAutoFit/>
          </a:bodyPr>
          <a:lstStyle/>
          <a:p>
            <a:pPr algn="just"/>
            <a:r>
              <a:rPr lang="en-US" sz="2400" dirty="0">
                <a:latin typeface="Book Antiqua" panose="02040602050305030304" pitchFamily="18" charset="0"/>
              </a:rPr>
              <a:t>The benefits of newspaper reading is (a) ______. It (b) ______ you both pleasure and information. The news of all that happens in the world (c) ______ us through newspapers. The conditions of various peoples of the world (d) ______ through them. The economic situation of a country (e) ______ in them. The achievements of great men of science are given publicity through newspapers. Newspaper also (f) ______ views on current topics. The speeches and comments on the new measures (g) ______ by the Government (h) ______ timely in newspapers. There is also news about trade and commerce, games and sports. Newspapers also (</a:t>
            </a:r>
            <a:r>
              <a:rPr lang="en-US" sz="2400" dirty="0" err="1">
                <a:latin typeface="Book Antiqua" panose="02040602050305030304" pitchFamily="18" charset="0"/>
              </a:rPr>
              <a:t>i</a:t>
            </a:r>
            <a:r>
              <a:rPr lang="en-US" sz="2400" dirty="0">
                <a:latin typeface="Book Antiqua" panose="02040602050305030304" pitchFamily="18" charset="0"/>
              </a:rPr>
              <a:t>) ______ you of all important matters and (j) ______ you to form opinion on them.</a:t>
            </a:r>
            <a:endParaRPr lang="en-US" sz="2400" dirty="0">
              <a:latin typeface="Book Antiqua" panose="02040602050305030304" pitchFamily="18" charset="0"/>
            </a:endParaRPr>
          </a:p>
        </p:txBody>
      </p:sp>
      <p:sp>
        <p:nvSpPr>
          <p:cNvPr id="5" name="TextBox 4"/>
          <p:cNvSpPr txBox="1"/>
          <p:nvPr/>
        </p:nvSpPr>
        <p:spPr>
          <a:xfrm>
            <a:off x="841663" y="5534572"/>
            <a:ext cx="10796155" cy="1200329"/>
          </a:xfrm>
          <a:prstGeom prst="rect">
            <a:avLst/>
          </a:prstGeom>
          <a:noFill/>
        </p:spPr>
        <p:txBody>
          <a:bodyPr wrap="square" rtlCol="0">
            <a:spAutoFit/>
          </a:bodyPr>
          <a:lstStyle/>
          <a:p>
            <a:r>
              <a:rPr lang="en-US" sz="2400" b="1" i="1" dirty="0">
                <a:solidFill>
                  <a:srgbClr val="002060"/>
                </a:solidFill>
                <a:latin typeface="Book Antiqua" panose="02040602050305030304" pitchFamily="18" charset="0"/>
              </a:rPr>
              <a:t>Answer :</a:t>
            </a:r>
            <a:r>
              <a:rPr lang="en-US" sz="2400" b="1" i="1" dirty="0">
                <a:solidFill>
                  <a:srgbClr val="002060"/>
                </a:solidFill>
                <a:latin typeface="Book Antiqua" panose="02040602050305030304" pitchFamily="18" charset="0"/>
              </a:rPr>
              <a:t> (a) are (b) can give (c) reaches (d) are told (e) is described (f) contains (g) taken (h) are published (</a:t>
            </a:r>
            <a:r>
              <a:rPr lang="en-US" sz="2400" b="1" i="1" dirty="0" err="1">
                <a:solidFill>
                  <a:srgbClr val="002060"/>
                </a:solidFill>
                <a:latin typeface="Book Antiqua" panose="02040602050305030304" pitchFamily="18" charset="0"/>
              </a:rPr>
              <a:t>i</a:t>
            </a:r>
            <a:r>
              <a:rPr lang="en-US" sz="2400" b="1" i="1" dirty="0">
                <a:solidFill>
                  <a:srgbClr val="002060"/>
                </a:solidFill>
                <a:latin typeface="Book Antiqua" panose="02040602050305030304" pitchFamily="18" charset="0"/>
              </a:rPr>
              <a:t>) will inform (j) help</a:t>
            </a:r>
          </a:p>
          <a:p>
            <a:endParaRPr lang="en-US" sz="2400" b="1" i="1" dirty="0">
              <a:solidFill>
                <a:srgbClr val="002060"/>
              </a:solidFill>
              <a:latin typeface="Book Antiqua" panose="02040602050305030304" pitchFamily="18" charset="0"/>
            </a:endParaRPr>
          </a:p>
        </p:txBody>
      </p:sp>
    </p:spTree>
    <p:extLst>
      <p:ext uri="{BB962C8B-B14F-4D97-AF65-F5344CB8AC3E}">
        <p14:creationId xmlns:p14="http://schemas.microsoft.com/office/powerpoint/2010/main" val="422192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0327" y="651164"/>
            <a:ext cx="11208328" cy="1569660"/>
          </a:xfrm>
          <a:prstGeom prst="rect">
            <a:avLst/>
          </a:prstGeom>
          <a:noFill/>
        </p:spPr>
        <p:txBody>
          <a:bodyPr wrap="square" rtlCol="0">
            <a:spAutoFit/>
          </a:bodyPr>
          <a:lstStyle/>
          <a:p>
            <a:pPr algn="just"/>
            <a:r>
              <a:rPr lang="en-US" sz="2400" b="1" dirty="0">
                <a:latin typeface="Book Antiqua" panose="02040602050305030304" pitchFamily="18" charset="0"/>
              </a:rPr>
              <a:t>5.Change the narrative style of the following text.	</a:t>
            </a:r>
            <a:r>
              <a:rPr lang="en-US" sz="2400" dirty="0">
                <a:latin typeface="Book Antiqua" panose="02040602050305030304" pitchFamily="18" charset="0"/>
              </a:rPr>
              <a:t>5</a:t>
            </a:r>
          </a:p>
          <a:p>
            <a:pPr algn="just"/>
            <a:r>
              <a:rPr lang="en-US" sz="2400" dirty="0">
                <a:latin typeface="Book Antiqua" panose="02040602050305030304" pitchFamily="18" charset="0"/>
              </a:rPr>
              <a:t>"My sons," said he, "a great treasure lies hidden in the estate I am about to leave you." "Where is it hidden"? said the sons. " I am about to tell you," said the old man, "but you must dig for it".</a:t>
            </a:r>
            <a:r>
              <a:rPr lang="en-US" sz="2400" b="1" dirty="0">
                <a:latin typeface="Book Antiqua" panose="02040602050305030304" pitchFamily="18" charset="0"/>
              </a:rPr>
              <a:t> </a:t>
            </a:r>
            <a:endParaRPr lang="en-US" sz="2400" dirty="0">
              <a:latin typeface="Book Antiqua" panose="02040602050305030304" pitchFamily="18" charset="0"/>
            </a:endParaRPr>
          </a:p>
        </p:txBody>
      </p:sp>
      <p:sp>
        <p:nvSpPr>
          <p:cNvPr id="3" name="TextBox 2"/>
          <p:cNvSpPr txBox="1"/>
          <p:nvPr/>
        </p:nvSpPr>
        <p:spPr>
          <a:xfrm>
            <a:off x="734291" y="2909455"/>
            <a:ext cx="11014364" cy="1938992"/>
          </a:xfrm>
          <a:prstGeom prst="rect">
            <a:avLst/>
          </a:prstGeom>
          <a:noFill/>
        </p:spPr>
        <p:txBody>
          <a:bodyPr wrap="square" rtlCol="0">
            <a:spAutoFit/>
          </a:bodyPr>
          <a:lstStyle/>
          <a:p>
            <a:pPr algn="just"/>
            <a:r>
              <a:rPr lang="en-US" sz="2400" b="1" i="1" u="sng" dirty="0">
                <a:solidFill>
                  <a:srgbClr val="002060"/>
                </a:solidFill>
                <a:latin typeface="Book Antiqua" panose="02040602050305030304" pitchFamily="18" charset="0"/>
              </a:rPr>
              <a:t>Answer :</a:t>
            </a:r>
          </a:p>
          <a:p>
            <a:pPr algn="just"/>
            <a:r>
              <a:rPr lang="en-US" sz="2400" b="1" i="1" dirty="0">
                <a:solidFill>
                  <a:srgbClr val="002060"/>
                </a:solidFill>
                <a:latin typeface="Book Antiqua" panose="02040602050305030304" pitchFamily="18" charset="0"/>
              </a:rPr>
              <a:t>The old man told his sons that a great treasure lay hidden in the estate he was about to leave them. The sons asked the old man where it was hidden. The old man replied that he was about to tell them but they had to dig for it.</a:t>
            </a:r>
          </a:p>
          <a:p>
            <a:pPr algn="just"/>
            <a:endParaRPr lang="en-US" sz="2400" b="1" i="1" dirty="0">
              <a:solidFill>
                <a:srgbClr val="002060"/>
              </a:solidFill>
              <a:latin typeface="Book Antiqua" panose="02040602050305030304" pitchFamily="18" charset="0"/>
            </a:endParaRPr>
          </a:p>
        </p:txBody>
      </p:sp>
    </p:spTree>
    <p:extLst>
      <p:ext uri="{BB962C8B-B14F-4D97-AF65-F5344CB8AC3E}">
        <p14:creationId xmlns:p14="http://schemas.microsoft.com/office/powerpoint/2010/main" val="237795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2936" y="1074057"/>
            <a:ext cx="11014363" cy="4154984"/>
          </a:xfrm>
          <a:prstGeom prst="rect">
            <a:avLst/>
          </a:prstGeom>
          <a:noFill/>
        </p:spPr>
        <p:txBody>
          <a:bodyPr wrap="square" rtlCol="0">
            <a:spAutoFit/>
          </a:bodyPr>
          <a:lstStyle/>
          <a:p>
            <a:r>
              <a:rPr lang="en-US" sz="2400" b="1" dirty="0">
                <a:latin typeface="Book Antiqua" panose="02040602050305030304" pitchFamily="18" charset="0"/>
              </a:rPr>
              <a:t>6.   Change the sentences according to directions.	</a:t>
            </a:r>
            <a:r>
              <a:rPr lang="en-US" sz="2400" dirty="0">
                <a:latin typeface="Book Antiqua" panose="02040602050305030304" pitchFamily="18" charset="0"/>
              </a:rPr>
              <a:t>1x10=10</a:t>
            </a:r>
          </a:p>
          <a:p>
            <a:pPr marL="457200" lvl="0" indent="-457200">
              <a:buFont typeface="+mj-lt"/>
              <a:buAutoNum type="alphaLcParenR"/>
            </a:pPr>
            <a:r>
              <a:rPr lang="en-US" sz="2400" dirty="0">
                <a:latin typeface="Book Antiqua" panose="02040602050305030304" pitchFamily="18" charset="0"/>
              </a:rPr>
              <a:t>Reading novels is a good habit, (interrogative)</a:t>
            </a:r>
          </a:p>
          <a:p>
            <a:pPr marL="457200" lvl="0" indent="-457200">
              <a:buFont typeface="+mj-lt"/>
              <a:buAutoNum type="alphaLcParenR"/>
            </a:pPr>
            <a:r>
              <a:rPr lang="en-US" sz="2400" dirty="0">
                <a:latin typeface="Book Antiqua" panose="02040602050305030304" pitchFamily="18" charset="0"/>
              </a:rPr>
              <a:t>Who does not like this habit? (assertive)</a:t>
            </a:r>
          </a:p>
          <a:p>
            <a:pPr marL="457200" lvl="0" indent="-457200">
              <a:buFont typeface="+mj-lt"/>
              <a:buAutoNum type="alphaLcParenR"/>
            </a:pPr>
            <a:r>
              <a:rPr lang="en-US" sz="2400" dirty="0">
                <a:latin typeface="Book Antiqua" panose="02040602050305030304" pitchFamily="18" charset="0"/>
              </a:rPr>
              <a:t>We must develop this habit, (negative)</a:t>
            </a:r>
          </a:p>
          <a:p>
            <a:pPr marL="457200" lvl="0" indent="-457200">
              <a:buFont typeface="+mj-lt"/>
              <a:buAutoNum type="alphaLcParenR"/>
            </a:pPr>
            <a:r>
              <a:rPr lang="en-US" sz="2400" dirty="0">
                <a:latin typeface="Book Antiqua" panose="02040602050305030304" pitchFamily="18" charset="0"/>
              </a:rPr>
              <a:t>The novels of Tolstoy gives me much interest, (passive)</a:t>
            </a:r>
          </a:p>
          <a:p>
            <a:pPr marL="457200" lvl="0" indent="-457200">
              <a:buFont typeface="+mj-lt"/>
              <a:buAutoNum type="alphaLcParenR"/>
            </a:pPr>
            <a:r>
              <a:rPr lang="en-US" sz="2400" dirty="0">
                <a:latin typeface="Book Antiqua" panose="02040602050305030304" pitchFamily="18" charset="0"/>
              </a:rPr>
              <a:t>People having this habit are fortunate, (complex)</a:t>
            </a:r>
          </a:p>
          <a:p>
            <a:pPr marL="457200" lvl="0" indent="-457200">
              <a:buFont typeface="+mj-lt"/>
              <a:buAutoNum type="alphaLcParenR"/>
            </a:pPr>
            <a:r>
              <a:rPr lang="en-US" sz="2400" dirty="0">
                <a:latin typeface="Book Antiqua" panose="02040602050305030304" pitchFamily="18" charset="0"/>
              </a:rPr>
              <a:t>Tolstoy is one of the greatest novelists in the world, (comparative)</a:t>
            </a:r>
          </a:p>
          <a:p>
            <a:pPr marL="457200" lvl="0" indent="-457200">
              <a:buFont typeface="+mj-lt"/>
              <a:buAutoNum type="alphaLcParenR"/>
            </a:pPr>
            <a:r>
              <a:rPr lang="en-US" sz="2400" dirty="0">
                <a:latin typeface="Book Antiqua" panose="02040602050305030304" pitchFamily="18" charset="0"/>
              </a:rPr>
              <a:t>Ana </a:t>
            </a:r>
            <a:r>
              <a:rPr lang="en-US" sz="2400" dirty="0" err="1">
                <a:latin typeface="Book Antiqua" panose="02040602050305030304" pitchFamily="18" charset="0"/>
              </a:rPr>
              <a:t>Karalina</a:t>
            </a:r>
            <a:r>
              <a:rPr lang="en-US" sz="2400" dirty="0">
                <a:latin typeface="Book Antiqua" panose="02040602050305030304" pitchFamily="18" charset="0"/>
              </a:rPr>
              <a:t> is more read than most other novels in the world, (positive)</a:t>
            </a:r>
          </a:p>
          <a:p>
            <a:pPr marL="457200" lvl="0" indent="-457200">
              <a:buFont typeface="+mj-lt"/>
              <a:buAutoNum type="alphaLcParenR"/>
            </a:pPr>
            <a:r>
              <a:rPr lang="en-US" sz="2400" dirty="0">
                <a:latin typeface="Book Antiqua" panose="02040602050305030304" pitchFamily="18" charset="0"/>
              </a:rPr>
              <a:t>Tolstoy's novels are very interesting, (exclamatory)</a:t>
            </a:r>
          </a:p>
          <a:p>
            <a:pPr marL="457200" lvl="0" indent="-457200">
              <a:buFont typeface="+mj-lt"/>
              <a:buAutoNum type="alphaLcParenR"/>
            </a:pPr>
            <a:r>
              <a:rPr lang="en-US" sz="2400" dirty="0">
                <a:latin typeface="Book Antiqua" panose="02040602050305030304" pitchFamily="18" charset="0"/>
              </a:rPr>
              <a:t>Those who are acquainted with Tolstoy are amazed at his talent, (simple)</a:t>
            </a:r>
          </a:p>
          <a:p>
            <a:pPr marL="457200" lvl="0" indent="-457200">
              <a:buFont typeface="+mj-lt"/>
              <a:buAutoNum type="alphaLcParenR"/>
            </a:pPr>
            <a:r>
              <a:rPr lang="en-US" sz="2400" dirty="0">
                <a:latin typeface="Book Antiqua" panose="02040602050305030304" pitchFamily="18" charset="0"/>
              </a:rPr>
              <a:t> By reading novels we can develop our faculty of knowledge, (complex)</a:t>
            </a:r>
            <a:endParaRPr lang="en-US" sz="2400" dirty="0">
              <a:latin typeface="Book Antiqua" panose="02040602050305030304" pitchFamily="18" charset="0"/>
            </a:endParaRPr>
          </a:p>
        </p:txBody>
      </p:sp>
    </p:spTree>
    <p:extLst>
      <p:ext uri="{BB962C8B-B14F-4D97-AF65-F5344CB8AC3E}">
        <p14:creationId xmlns:p14="http://schemas.microsoft.com/office/powerpoint/2010/main" val="1390149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5029" y="1676400"/>
            <a:ext cx="10698348" cy="4154984"/>
          </a:xfrm>
          <a:prstGeom prst="rect">
            <a:avLst/>
          </a:prstGeom>
          <a:noFill/>
        </p:spPr>
        <p:txBody>
          <a:bodyPr wrap="square" rtlCol="0">
            <a:spAutoFit/>
          </a:bodyPr>
          <a:lstStyle/>
          <a:p>
            <a:r>
              <a:rPr lang="en-US" sz="2400" b="1" i="1" u="sng" dirty="0">
                <a:solidFill>
                  <a:srgbClr val="002060"/>
                </a:solidFill>
                <a:latin typeface="Book Antiqua" panose="02040602050305030304" pitchFamily="18" charset="0"/>
              </a:rPr>
              <a:t>Answer :</a:t>
            </a:r>
          </a:p>
          <a:p>
            <a:r>
              <a:rPr lang="en-US" sz="2400" dirty="0">
                <a:latin typeface="Book Antiqua" panose="02040602050305030304" pitchFamily="18" charset="0"/>
              </a:rPr>
              <a:t>Isn't reading novels a good habit?</a:t>
            </a:r>
          </a:p>
          <a:p>
            <a:pPr lvl="0"/>
            <a:r>
              <a:rPr lang="en-US" sz="2400" dirty="0">
                <a:latin typeface="Book Antiqua" panose="02040602050305030304" pitchFamily="18" charset="0"/>
              </a:rPr>
              <a:t>Everyone likes this habit.</a:t>
            </a:r>
          </a:p>
          <a:p>
            <a:pPr lvl="0"/>
            <a:r>
              <a:rPr lang="en-US" sz="2400" dirty="0">
                <a:latin typeface="Book Antiqua" panose="02040602050305030304" pitchFamily="18" charset="0"/>
              </a:rPr>
              <a:t>We can not but develop this habit.</a:t>
            </a:r>
          </a:p>
          <a:p>
            <a:pPr lvl="0"/>
            <a:r>
              <a:rPr lang="en-US" sz="2400" dirty="0">
                <a:latin typeface="Book Antiqua" panose="02040602050305030304" pitchFamily="18" charset="0"/>
              </a:rPr>
              <a:t>I am given much interest by the novels of Tolstoy.</a:t>
            </a:r>
          </a:p>
          <a:p>
            <a:pPr lvl="0"/>
            <a:r>
              <a:rPr lang="en-US" sz="2400" dirty="0">
                <a:latin typeface="Book Antiqua" panose="02040602050305030304" pitchFamily="18" charset="0"/>
              </a:rPr>
              <a:t>People who have this habit are fortunate.</a:t>
            </a:r>
          </a:p>
          <a:p>
            <a:pPr lvl="0"/>
            <a:r>
              <a:rPr lang="en-US" sz="2400" dirty="0">
                <a:latin typeface="Book Antiqua" panose="02040602050305030304" pitchFamily="18" charset="0"/>
              </a:rPr>
              <a:t>Tolstoy is greater than most/many/few other novelists in the world.</a:t>
            </a:r>
          </a:p>
          <a:p>
            <a:pPr lvl="0"/>
            <a:r>
              <a:rPr lang="en-US" sz="2400" dirty="0">
                <a:latin typeface="Book Antiqua" panose="02040602050305030304" pitchFamily="18" charset="0"/>
              </a:rPr>
              <a:t>Very few novels in the world are as much read as Ana </a:t>
            </a:r>
            <a:r>
              <a:rPr lang="en-US" sz="2400" dirty="0" err="1">
                <a:latin typeface="Book Antiqua" panose="02040602050305030304" pitchFamily="18" charset="0"/>
              </a:rPr>
              <a:t>Karalina</a:t>
            </a:r>
            <a:r>
              <a:rPr lang="en-US" sz="2400" dirty="0">
                <a:latin typeface="Book Antiqua" panose="02040602050305030304" pitchFamily="18" charset="0"/>
              </a:rPr>
              <a:t>.</a:t>
            </a:r>
          </a:p>
          <a:p>
            <a:r>
              <a:rPr lang="en-US" sz="2400" dirty="0">
                <a:latin typeface="Book Antiqua" panose="02040602050305030304" pitchFamily="18" charset="0"/>
              </a:rPr>
              <a:t>How interesting Tolstoy's novels are!</a:t>
            </a:r>
          </a:p>
          <a:p>
            <a:r>
              <a:rPr lang="en-US" sz="2400" dirty="0">
                <a:latin typeface="Book Antiqua" panose="02040602050305030304" pitchFamily="18" charset="0"/>
              </a:rPr>
              <a:t>The acquainted persons with Tolstoy are amazed at his talent.</a:t>
            </a:r>
          </a:p>
          <a:p>
            <a:r>
              <a:rPr lang="en-US" sz="2400" dirty="0">
                <a:latin typeface="Book Antiqua" panose="02040602050305030304" pitchFamily="18" charset="0"/>
              </a:rPr>
              <a:t>If we read novels, we can develop our faculty of knowledge.</a:t>
            </a:r>
            <a:endParaRPr lang="en-US" sz="2400" dirty="0">
              <a:latin typeface="Book Antiqua" panose="02040602050305030304" pitchFamily="18" charset="0"/>
            </a:endParaRPr>
          </a:p>
        </p:txBody>
      </p:sp>
    </p:spTree>
    <p:extLst>
      <p:ext uri="{BB962C8B-B14F-4D97-AF65-F5344CB8AC3E}">
        <p14:creationId xmlns:p14="http://schemas.microsoft.com/office/powerpoint/2010/main" val="3572113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1055" y="526473"/>
            <a:ext cx="11319163" cy="2677656"/>
          </a:xfrm>
          <a:prstGeom prst="rect">
            <a:avLst/>
          </a:prstGeom>
          <a:noFill/>
        </p:spPr>
        <p:txBody>
          <a:bodyPr wrap="square" rtlCol="0">
            <a:spAutoFit/>
          </a:bodyPr>
          <a:lstStyle/>
          <a:p>
            <a:r>
              <a:rPr lang="en-US" sz="2400" b="1" dirty="0">
                <a:latin typeface="Book Antiqua" panose="02040602050305030304" pitchFamily="18" charset="0"/>
              </a:rPr>
              <a:t>7.Complete the sentences.	</a:t>
            </a:r>
            <a:r>
              <a:rPr lang="en-US" sz="2400" dirty="0">
                <a:latin typeface="Book Antiqua" panose="02040602050305030304" pitchFamily="18" charset="0"/>
              </a:rPr>
              <a:t>1x5=5</a:t>
            </a:r>
          </a:p>
          <a:p>
            <a:pPr lvl="0"/>
            <a:r>
              <a:rPr lang="en-US" sz="2400" dirty="0">
                <a:latin typeface="Book Antiqua" panose="02040602050305030304" pitchFamily="18" charset="0"/>
              </a:rPr>
              <a:t>Once the Queen of Belgium invited Einstein to Brussels and __________________	.</a:t>
            </a:r>
          </a:p>
          <a:p>
            <a:pPr lvl="0"/>
            <a:r>
              <a:rPr lang="en-US" sz="2400" dirty="0">
                <a:latin typeface="Book Antiqua" panose="02040602050305030304" pitchFamily="18" charset="0"/>
              </a:rPr>
              <a:t>The Queen sent some officials whose ___________________ 	.</a:t>
            </a:r>
          </a:p>
          <a:p>
            <a:pPr lvl="0"/>
            <a:r>
              <a:rPr lang="en-US" sz="2400" dirty="0">
                <a:latin typeface="Book Antiqua" panose="02040602050305030304" pitchFamily="18" charset="0"/>
              </a:rPr>
              <a:t>The officials expected that	 ___________________.</a:t>
            </a:r>
          </a:p>
          <a:p>
            <a:pPr lvl="0"/>
            <a:r>
              <a:rPr lang="en-US" sz="2400" dirty="0">
                <a:latin typeface="Book Antiqua" panose="02040602050305030304" pitchFamily="18" charset="0"/>
              </a:rPr>
              <a:t>They never imagined that	 ___________________.</a:t>
            </a:r>
          </a:p>
          <a:p>
            <a:pPr lvl="0"/>
            <a:r>
              <a:rPr lang="en-US" sz="2400" dirty="0">
                <a:latin typeface="Book Antiqua" panose="02040602050305030304" pitchFamily="18" charset="0"/>
              </a:rPr>
              <a:t>So they informed her that	 ___________________.</a:t>
            </a:r>
          </a:p>
          <a:p>
            <a:endParaRPr lang="en-US" sz="2400" dirty="0">
              <a:latin typeface="Book Antiqua" panose="02040602050305030304" pitchFamily="18" charset="0"/>
            </a:endParaRPr>
          </a:p>
        </p:txBody>
      </p:sp>
      <p:sp>
        <p:nvSpPr>
          <p:cNvPr id="3" name="TextBox 2"/>
          <p:cNvSpPr txBox="1"/>
          <p:nvPr/>
        </p:nvSpPr>
        <p:spPr>
          <a:xfrm>
            <a:off x="214745" y="3204129"/>
            <a:ext cx="11831782" cy="2308324"/>
          </a:xfrm>
          <a:prstGeom prst="rect">
            <a:avLst/>
          </a:prstGeom>
          <a:noFill/>
        </p:spPr>
        <p:txBody>
          <a:bodyPr wrap="square" rtlCol="0">
            <a:spAutoFit/>
          </a:bodyPr>
          <a:lstStyle/>
          <a:p>
            <a:r>
              <a:rPr lang="en-US" sz="2400" b="1" i="1" u="sng" dirty="0">
                <a:latin typeface="Book Antiqua" panose="02040602050305030304" pitchFamily="18" charset="0"/>
              </a:rPr>
              <a:t>Answer :</a:t>
            </a:r>
          </a:p>
          <a:p>
            <a:pPr marL="457200" indent="-457200">
              <a:buFont typeface="+mj-lt"/>
              <a:buAutoNum type="alphaLcParenR"/>
            </a:pPr>
            <a:r>
              <a:rPr lang="en-US" sz="2400" i="1" dirty="0">
                <a:latin typeface="Book Antiqua" panose="02040602050305030304" pitchFamily="18" charset="0"/>
              </a:rPr>
              <a:t>Once the Queen of Belgium invited Einstein to Brussels and </a:t>
            </a:r>
            <a:r>
              <a:rPr lang="en-US" sz="2400" b="1" i="1" dirty="0">
                <a:latin typeface="Book Antiqua" panose="02040602050305030304" pitchFamily="18" charset="0"/>
              </a:rPr>
              <a:t>he accepted the invitation.</a:t>
            </a:r>
            <a:endParaRPr lang="en-US" sz="2400" i="1" dirty="0">
              <a:latin typeface="Book Antiqua" panose="02040602050305030304" pitchFamily="18" charset="0"/>
            </a:endParaRPr>
          </a:p>
          <a:p>
            <a:pPr marL="457200" lvl="0" indent="-457200">
              <a:buFont typeface="+mj-lt"/>
              <a:buAutoNum type="alphaLcParenR"/>
            </a:pPr>
            <a:r>
              <a:rPr lang="en-US" sz="2400" i="1" dirty="0">
                <a:latin typeface="Book Antiqua" panose="02040602050305030304" pitchFamily="18" charset="0"/>
              </a:rPr>
              <a:t>The Queen sent some officials whose </a:t>
            </a:r>
            <a:r>
              <a:rPr lang="en-US" sz="2400" b="1" i="1" dirty="0">
                <a:latin typeface="Book Antiqua" panose="02040602050305030304" pitchFamily="18" charset="0"/>
              </a:rPr>
              <a:t>duty was to receive Einstein.</a:t>
            </a:r>
            <a:endParaRPr lang="en-US" sz="2400" i="1" dirty="0">
              <a:latin typeface="Book Antiqua" panose="02040602050305030304" pitchFamily="18" charset="0"/>
            </a:endParaRPr>
          </a:p>
          <a:p>
            <a:pPr marL="457200" lvl="0" indent="-457200">
              <a:buFont typeface="+mj-lt"/>
              <a:buAutoNum type="alphaLcParenR"/>
            </a:pPr>
            <a:r>
              <a:rPr lang="en-US" sz="2400" i="1" dirty="0">
                <a:latin typeface="Book Antiqua" panose="02040602050305030304" pitchFamily="18" charset="0"/>
              </a:rPr>
              <a:t>The officials expected that </a:t>
            </a:r>
            <a:r>
              <a:rPr lang="en-US" sz="2400" b="1" i="1" dirty="0">
                <a:latin typeface="Book Antiqua" panose="02040602050305030304" pitchFamily="18" charset="0"/>
              </a:rPr>
              <a:t>Einstein would appear to be rich and aristocratic.</a:t>
            </a:r>
            <a:endParaRPr lang="en-US" sz="2400" i="1" dirty="0">
              <a:latin typeface="Book Antiqua" panose="02040602050305030304" pitchFamily="18" charset="0"/>
            </a:endParaRPr>
          </a:p>
          <a:p>
            <a:pPr marL="457200" lvl="0" indent="-457200">
              <a:buFont typeface="+mj-lt"/>
              <a:buAutoNum type="alphaLcParenR"/>
            </a:pPr>
            <a:r>
              <a:rPr lang="en-US" sz="2400" i="1" dirty="0">
                <a:latin typeface="Book Antiqua" panose="02040602050305030304" pitchFamily="18" charset="0"/>
              </a:rPr>
              <a:t>They never imagined that </a:t>
            </a:r>
            <a:r>
              <a:rPr lang="en-US" sz="2400" b="1" i="1" dirty="0">
                <a:latin typeface="Book Antiqua" panose="02040602050305030304" pitchFamily="18" charset="0"/>
              </a:rPr>
              <a:t>a shabby man would be Einstein himself.</a:t>
            </a:r>
            <a:endParaRPr lang="en-US" sz="2400" i="1" dirty="0">
              <a:latin typeface="Book Antiqua" panose="02040602050305030304" pitchFamily="18" charset="0"/>
            </a:endParaRPr>
          </a:p>
          <a:p>
            <a:pPr marL="457200" lvl="0" indent="-457200">
              <a:buFont typeface="+mj-lt"/>
              <a:buAutoNum type="alphaLcParenR"/>
            </a:pPr>
            <a:r>
              <a:rPr lang="en-US" sz="2400" i="1" dirty="0">
                <a:latin typeface="Book Antiqua" panose="02040602050305030304" pitchFamily="18" charset="0"/>
              </a:rPr>
              <a:t>So they informed her that </a:t>
            </a:r>
            <a:r>
              <a:rPr lang="en-US" sz="2400" b="1" i="1" dirty="0">
                <a:latin typeface="Book Antiqua" panose="02040602050305030304" pitchFamily="18" charset="0"/>
              </a:rPr>
              <a:t>Einstein had not come by train.</a:t>
            </a:r>
            <a:endParaRPr lang="en-US" sz="2400" i="1" dirty="0">
              <a:latin typeface="Book Antiqua" panose="02040602050305030304" pitchFamily="18" charset="0"/>
            </a:endParaRPr>
          </a:p>
        </p:txBody>
      </p:sp>
    </p:spTree>
    <p:extLst>
      <p:ext uri="{BB962C8B-B14F-4D97-AF65-F5344CB8AC3E}">
        <p14:creationId xmlns:p14="http://schemas.microsoft.com/office/powerpoint/2010/main" val="20742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7309" y="609600"/>
            <a:ext cx="10972800" cy="4524315"/>
          </a:xfrm>
          <a:prstGeom prst="rect">
            <a:avLst/>
          </a:prstGeom>
          <a:noFill/>
        </p:spPr>
        <p:txBody>
          <a:bodyPr wrap="square" rtlCol="0">
            <a:spAutoFit/>
          </a:bodyPr>
          <a:lstStyle/>
          <a:p>
            <a:pPr algn="just"/>
            <a:r>
              <a:rPr lang="en-US" sz="2400" b="1" dirty="0">
                <a:latin typeface="Book Antiqua" panose="02040602050305030304" pitchFamily="18" charset="0"/>
              </a:rPr>
              <a:t>8.Complete the text adding suffixes, prefixes or the both with the root words given in the parenthesis.	</a:t>
            </a:r>
            <a:endParaRPr lang="en-US" sz="2400" dirty="0">
              <a:latin typeface="Book Antiqua" panose="02040602050305030304" pitchFamily="18" charset="0"/>
            </a:endParaRPr>
          </a:p>
          <a:p>
            <a:pPr algn="just"/>
            <a:r>
              <a:rPr lang="en-US" sz="2400" dirty="0">
                <a:latin typeface="Book Antiqua" panose="02040602050305030304" pitchFamily="18" charset="0"/>
              </a:rPr>
              <a:t>Slum (a) </a:t>
            </a:r>
            <a:r>
              <a:rPr lang="en-US" sz="2400" u="sng" dirty="0">
                <a:latin typeface="Book Antiqua" panose="02040602050305030304" pitchFamily="18" charset="0"/>
              </a:rPr>
              <a:t>dwell</a:t>
            </a:r>
            <a:r>
              <a:rPr lang="en-US" sz="2400" dirty="0">
                <a:latin typeface="Book Antiqua" panose="02040602050305030304" pitchFamily="18" charset="0"/>
              </a:rPr>
              <a:t> are (b) </a:t>
            </a:r>
            <a:r>
              <a:rPr lang="en-US" sz="2400" u="sng" dirty="0">
                <a:latin typeface="Book Antiqua" panose="02040602050305030304" pitchFamily="18" charset="0"/>
              </a:rPr>
              <a:t>root</a:t>
            </a:r>
            <a:r>
              <a:rPr lang="en-US" sz="2400" dirty="0">
                <a:latin typeface="Book Antiqua" panose="02040602050305030304" pitchFamily="18" charset="0"/>
              </a:rPr>
              <a:t> people, (c) </a:t>
            </a:r>
            <a:r>
              <a:rPr lang="en-US" sz="2400" u="sng" dirty="0">
                <a:latin typeface="Book Antiqua" panose="02040602050305030304" pitchFamily="18" charset="0"/>
              </a:rPr>
              <a:t>Actual</a:t>
            </a:r>
            <a:r>
              <a:rPr lang="en-US" sz="2400" dirty="0">
                <a:latin typeface="Book Antiqua" panose="02040602050305030304" pitchFamily="18" charset="0"/>
              </a:rPr>
              <a:t> they are rootless and they have to take shelter in slums under different circumstances. They live there in an (d) </a:t>
            </a:r>
            <a:r>
              <a:rPr lang="en-US" sz="2400" u="sng" dirty="0">
                <a:latin typeface="Book Antiqua" panose="02040602050305030304" pitchFamily="18" charset="0"/>
              </a:rPr>
              <a:t>human </a:t>
            </a:r>
            <a:r>
              <a:rPr lang="en-US" sz="2400" dirty="0">
                <a:latin typeface="Book Antiqua" panose="02040602050305030304" pitchFamily="18" charset="0"/>
              </a:rPr>
              <a:t>condition. They are deprived of all kinds of human rights. About 80% of the slum dwellers suffer from hunger, (e) </a:t>
            </a:r>
            <a:r>
              <a:rPr lang="en-US" sz="2400" u="sng" dirty="0">
                <a:latin typeface="Book Antiqua" panose="02040602050305030304" pitchFamily="18" charset="0"/>
              </a:rPr>
              <a:t>nutrition</a:t>
            </a:r>
            <a:r>
              <a:rPr lang="en-US" sz="2400" dirty="0">
                <a:latin typeface="Book Antiqua" panose="02040602050305030304" pitchFamily="18" charset="0"/>
              </a:rPr>
              <a:t>, and different kinds of diseases. As a result, many of them die a (f) </a:t>
            </a:r>
            <a:r>
              <a:rPr lang="en-US" sz="2400" u="sng" dirty="0">
                <a:latin typeface="Book Antiqua" panose="02040602050305030304" pitchFamily="18" charset="0"/>
              </a:rPr>
              <a:t>mature</a:t>
            </a:r>
            <a:r>
              <a:rPr lang="en-US" sz="2400" dirty="0">
                <a:latin typeface="Book Antiqua" panose="02040602050305030304" pitchFamily="18" charset="0"/>
              </a:rPr>
              <a:t> death and the others fight with death. They live in a society of (g) </a:t>
            </a:r>
            <a:r>
              <a:rPr lang="en-US" sz="2400" u="sng" dirty="0">
                <a:latin typeface="Book Antiqua" panose="02040602050305030304" pitchFamily="18" charset="0"/>
              </a:rPr>
              <a:t>lawless</a:t>
            </a:r>
            <a:r>
              <a:rPr lang="en-US" sz="2400" dirty="0">
                <a:latin typeface="Book Antiqua" panose="02040602050305030304" pitchFamily="18" charset="0"/>
              </a:rPr>
              <a:t> and violence. They are made to involve in different anti social activities. Besides, they are exploited by so called political (h) </a:t>
            </a:r>
            <a:r>
              <a:rPr lang="en-US" sz="2400" u="sng" dirty="0">
                <a:latin typeface="Book Antiqua" panose="02040602050305030304" pitchFamily="18" charset="0"/>
              </a:rPr>
              <a:t>lead</a:t>
            </a:r>
            <a:r>
              <a:rPr lang="en-US" sz="2400" dirty="0">
                <a:latin typeface="Book Antiqua" panose="02040602050305030304" pitchFamily="18" charset="0"/>
              </a:rPr>
              <a:t> for </a:t>
            </a:r>
            <a:r>
              <a:rPr lang="en-US" sz="2400" dirty="0" err="1">
                <a:latin typeface="Book Antiqua" panose="02040602050305030304" pitchFamily="18" charset="0"/>
              </a:rPr>
              <a:t>organising</a:t>
            </a:r>
            <a:r>
              <a:rPr lang="en-US" sz="2400" dirty="0">
                <a:latin typeface="Book Antiqua" panose="02040602050305030304" pitchFamily="18" charset="0"/>
              </a:rPr>
              <a:t> </a:t>
            </a:r>
            <a:r>
              <a:rPr lang="en-US" sz="2400" dirty="0" err="1">
                <a:latin typeface="Book Antiqua" panose="02040602050305030304" pitchFamily="18" charset="0"/>
              </a:rPr>
              <a:t>hartals</a:t>
            </a:r>
            <a:r>
              <a:rPr lang="en-US" sz="2400" dirty="0">
                <a:latin typeface="Book Antiqua" panose="02040602050305030304" pitchFamily="18" charset="0"/>
              </a:rPr>
              <a:t>, picketing, damaging vehicles and destroying public properties. The government and non government welfare (</a:t>
            </a:r>
            <a:r>
              <a:rPr lang="en-US" sz="2400" dirty="0" err="1">
                <a:latin typeface="Book Antiqua" panose="02040602050305030304" pitchFamily="18" charset="0"/>
              </a:rPr>
              <a:t>i</a:t>
            </a:r>
            <a:r>
              <a:rPr lang="en-US" sz="2400" dirty="0">
                <a:latin typeface="Book Antiqua" panose="02040602050305030304" pitchFamily="18" charset="0"/>
              </a:rPr>
              <a:t>) or</a:t>
            </a:r>
            <a:r>
              <a:rPr lang="en-US" sz="2400" u="sng" dirty="0">
                <a:latin typeface="Book Antiqua" panose="02040602050305030304" pitchFamily="18" charset="0"/>
              </a:rPr>
              <a:t>ganize</a:t>
            </a:r>
            <a:r>
              <a:rPr lang="en-US" sz="2400" dirty="0">
                <a:latin typeface="Book Antiqua" panose="02040602050305030304" pitchFamily="18" charset="0"/>
              </a:rPr>
              <a:t> should come forward to (j) </a:t>
            </a:r>
            <a:r>
              <a:rPr lang="en-US" sz="2400" u="sng" dirty="0">
                <a:latin typeface="Book Antiqua" panose="02040602050305030304" pitchFamily="18" charset="0"/>
              </a:rPr>
              <a:t>habilitate</a:t>
            </a:r>
            <a:r>
              <a:rPr lang="en-US" sz="2400" dirty="0">
                <a:latin typeface="Book Antiqua" panose="02040602050305030304" pitchFamily="18" charset="0"/>
              </a:rPr>
              <a:t> them.</a:t>
            </a:r>
            <a:endParaRPr lang="en-US" sz="2400" dirty="0">
              <a:latin typeface="Book Antiqua" panose="02040602050305030304" pitchFamily="18" charset="0"/>
            </a:endParaRPr>
          </a:p>
        </p:txBody>
      </p:sp>
      <p:sp>
        <p:nvSpPr>
          <p:cNvPr id="3" name="TextBox 2"/>
          <p:cNvSpPr txBox="1"/>
          <p:nvPr/>
        </p:nvSpPr>
        <p:spPr>
          <a:xfrm>
            <a:off x="637309" y="5264727"/>
            <a:ext cx="10972800" cy="830997"/>
          </a:xfrm>
          <a:prstGeom prst="rect">
            <a:avLst/>
          </a:prstGeom>
          <a:noFill/>
        </p:spPr>
        <p:txBody>
          <a:bodyPr wrap="square" rtlCol="0">
            <a:spAutoFit/>
          </a:bodyPr>
          <a:lstStyle/>
          <a:p>
            <a:r>
              <a:rPr lang="en-US" sz="2400" b="1" i="1" dirty="0">
                <a:solidFill>
                  <a:srgbClr val="002060"/>
                </a:solidFill>
                <a:latin typeface="Book Antiqua" panose="02040602050305030304" pitchFamily="18" charset="0"/>
              </a:rPr>
              <a:t>Answer :</a:t>
            </a:r>
            <a:r>
              <a:rPr lang="en-US" sz="2400" b="1" i="1" dirty="0">
                <a:solidFill>
                  <a:srgbClr val="002060"/>
                </a:solidFill>
                <a:latin typeface="Book Antiqua" panose="02040602050305030304" pitchFamily="18" charset="0"/>
              </a:rPr>
              <a:t> (a) dwellers (b) rootless (c) Actually (d) inhuman (e) malnutrition </a:t>
            </a:r>
          </a:p>
          <a:p>
            <a:r>
              <a:rPr lang="en-US" sz="2400" b="1" i="1" dirty="0">
                <a:solidFill>
                  <a:srgbClr val="002060"/>
                </a:solidFill>
                <a:latin typeface="Book Antiqua" panose="02040602050305030304" pitchFamily="18" charset="0"/>
              </a:rPr>
              <a:t>(f) premature (g) lawlessness (h) leaders (</a:t>
            </a:r>
            <a:r>
              <a:rPr lang="en-US" sz="2400" b="1" i="1" dirty="0" err="1">
                <a:solidFill>
                  <a:srgbClr val="002060"/>
                </a:solidFill>
                <a:latin typeface="Book Antiqua" panose="02040602050305030304" pitchFamily="18" charset="0"/>
              </a:rPr>
              <a:t>i</a:t>
            </a:r>
            <a:r>
              <a:rPr lang="en-US" sz="2400" b="1" i="1" dirty="0">
                <a:solidFill>
                  <a:srgbClr val="002060"/>
                </a:solidFill>
                <a:latin typeface="Book Antiqua" panose="02040602050305030304" pitchFamily="18" charset="0"/>
              </a:rPr>
              <a:t>) organizations (j) rehabilitate</a:t>
            </a:r>
            <a:endParaRPr lang="en-US" sz="2400" b="1" i="1" dirty="0">
              <a:solidFill>
                <a:srgbClr val="002060"/>
              </a:solidFill>
              <a:latin typeface="Book Antiqua" panose="02040602050305030304" pitchFamily="18" charset="0"/>
            </a:endParaRPr>
          </a:p>
        </p:txBody>
      </p:sp>
    </p:spTree>
    <p:extLst>
      <p:ext uri="{BB962C8B-B14F-4D97-AF65-F5344CB8AC3E}">
        <p14:creationId xmlns:p14="http://schemas.microsoft.com/office/powerpoint/2010/main" val="417211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1013</Words>
  <Application>Microsoft Office PowerPoint</Application>
  <PresentationFormat>Widescreen</PresentationFormat>
  <Paragraphs>112</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Book Antiqua</vt:lpstr>
      <vt:lpstr>Calibri</vt:lpstr>
      <vt:lpstr>Calibri Light</vt:lpstr>
      <vt:lpstr>Times New Roman</vt:lpstr>
      <vt:lpstr>Vrinda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Hasan Sir</dc:creator>
  <cp:lastModifiedBy>Hasan Sir</cp:lastModifiedBy>
  <cp:revision>6</cp:revision>
  <dcterms:created xsi:type="dcterms:W3CDTF">2017-03-19T14:20:38Z</dcterms:created>
  <dcterms:modified xsi:type="dcterms:W3CDTF">2017-03-19T14:42:27Z</dcterms:modified>
</cp:coreProperties>
</file>