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DCFF8"/>
    <a:srgbClr val="66FF99"/>
    <a:srgbClr val="F9FECE"/>
    <a:srgbClr val="00FFFF"/>
    <a:srgbClr val="CC99FF"/>
    <a:srgbClr val="33CCFF"/>
    <a:srgbClr val="CCCCFF"/>
    <a:srgbClr val="FEDFCE"/>
    <a:srgbClr val="66FFCC"/>
    <a:srgbClr val="8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22309" autoAdjust="0"/>
    <p:restoredTop sz="99739" autoAdjust="0"/>
  </p:normalViewPr>
  <p:slideViewPr>
    <p:cSldViewPr>
      <p:cViewPr>
        <p:scale>
          <a:sx n="42" d="100"/>
          <a:sy n="42" d="100"/>
        </p:scale>
        <p:origin x="-61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6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28E8E1C-73B5-4A47-8B12-2F60D2E52D67}" type="datetimeFigureOut">
              <a:rPr lang="en-US" smtClean="0"/>
            </a:fld>
            <a:endParaRPr lang="en-US"/>
          </a:p>
        </p:txBody>
      </p:sp>
      <p:sp>
        <p:nvSpPr>
          <p:cNvPr id="104886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6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E81DB49-0904-4810-AAE6-A924E0C472D5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E81DB49-0904-4810-AAE6-A924E0C472D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2"/>
      </p:bgRef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Rectangle 6"/>
          <p:cNvSpPr/>
          <p:nvPr/>
        </p:nvSpPr>
        <p:spPr bwMode="white">
          <a:xfrm>
            <a:off x="0" y="5971032"/>
            <a:ext cx="9144000" cy="886968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26" name="Rectangle 9"/>
          <p:cNvSpPr/>
          <p:nvPr/>
        </p:nvSpPr>
        <p:spPr>
          <a:xfrm>
            <a:off x="-9144" y="6053328"/>
            <a:ext cx="2249424" cy="71323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27" name="Rectangle 10"/>
          <p:cNvSpPr/>
          <p:nvPr/>
        </p:nvSpPr>
        <p:spPr>
          <a:xfrm>
            <a:off x="2359152" y="6044184"/>
            <a:ext cx="6784848" cy="713232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2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baseline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2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83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3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83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2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bg>
      <p:bgRef idx="1001">
        <a:schemeClr val="bg1"/>
      </p:bgRef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p>
            <a:endParaRPr lang="en-US"/>
          </a:p>
        </p:txBody>
      </p:sp>
      <p:sp>
        <p:nvSpPr>
          <p:cNvPr id="1048816" name="Rectangle 6"/>
          <p:cNvSpPr/>
          <p:nvPr/>
        </p:nvSpPr>
        <p:spPr bwMode="white">
          <a:xfrm>
            <a:off x="6096318" y="0"/>
            <a:ext cx="320040" cy="6858000"/>
          </a:xfrm>
          <a:prstGeom prst="rect"/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817" name="Rectangle 7"/>
          <p:cNvSpPr/>
          <p:nvPr/>
        </p:nvSpPr>
        <p:spPr>
          <a:xfrm>
            <a:off x="6142038" y="609600"/>
            <a:ext cx="228600" cy="6248400"/>
          </a:xfrm>
          <a:prstGeom prst="rect"/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818" name="Rectangle 8"/>
          <p:cNvSpPr/>
          <p:nvPr/>
        </p:nvSpPr>
        <p:spPr>
          <a:xfrm>
            <a:off x="6142038" y="0"/>
            <a:ext cx="228600" cy="533400"/>
          </a:xfrm>
          <a:prstGeom prst="rect"/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81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847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02" name="Rectangle 6"/>
          <p:cNvSpPr/>
          <p:nvPr/>
        </p:nvSpPr>
        <p:spPr bwMode="white">
          <a:xfrm>
            <a:off x="0" y="1524000"/>
            <a:ext cx="9144000" cy="1143000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03" name="Rectangle 7"/>
          <p:cNvSpPr/>
          <p:nvPr/>
        </p:nvSpPr>
        <p:spPr>
          <a:xfrm>
            <a:off x="0" y="1600200"/>
            <a:ext cx="1295400" cy="99060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04" name="Rectangle 8"/>
          <p:cNvSpPr/>
          <p:nvPr/>
        </p:nvSpPr>
        <p:spPr>
          <a:xfrm>
            <a:off x="1371600" y="1600200"/>
            <a:ext cx="7772400" cy="990600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b="0" cap="none" sz="440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0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07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80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96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97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9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9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800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55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56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57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58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859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p>
            <a:endParaRPr lang="en-US"/>
          </a:p>
        </p:txBody>
      </p:sp>
      <p:sp>
        <p:nvSpPr>
          <p:cNvPr id="1048860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61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b="0"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852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53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3">
        <a:schemeClr val="bg2"/>
      </p:bgRef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indent="0" marL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34" name="Rectangle 7"/>
          <p:cNvSpPr/>
          <p:nvPr/>
        </p:nvSpPr>
        <p:spPr bwMode="white">
          <a:xfrm>
            <a:off x="-9144" y="4572000"/>
            <a:ext cx="9144000" cy="886968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35" name="Rectangle 8"/>
          <p:cNvSpPr/>
          <p:nvPr/>
        </p:nvSpPr>
        <p:spPr>
          <a:xfrm>
            <a:off x="-9144" y="4663440"/>
            <a:ext cx="1463040" cy="71323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36" name="Rectangle 9"/>
          <p:cNvSpPr/>
          <p:nvPr/>
        </p:nvSpPr>
        <p:spPr>
          <a:xfrm>
            <a:off x="1545336" y="4654296"/>
            <a:ext cx="7598664" cy="713232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37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b="0" sz="280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38" name="Rectangle 10"/>
          <p:cNvSpPr/>
          <p:nvPr/>
        </p:nvSpPr>
        <p:spPr bwMode="white">
          <a:xfrm>
            <a:off x="1447800" y="0"/>
            <a:ext cx="100584" cy="6867144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83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4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84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p>
            <a:endParaRPr lang="en-US"/>
          </a:p>
        </p:txBody>
      </p:sp>
      <p:sp>
        <p:nvSpPr>
          <p:cNvPr id="1048842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p:transition>
    <p:cut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/>
        </p:spPr>
        <p:txBody>
          <a:bodyPr anchor="ctr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7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8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/>
        </p:spPr>
        <p:txBody>
          <a:bodyPr anchor="ctr" vert="horz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Rectangle 6"/>
          <p:cNvSpPr/>
          <p:nvPr/>
        </p:nvSpPr>
        <p:spPr bwMode="white">
          <a:xfrm>
            <a:off x="0" y="1234440"/>
            <a:ext cx="9144000" cy="320040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1" name="Rectangle 7"/>
          <p:cNvSpPr/>
          <p:nvPr/>
        </p:nvSpPr>
        <p:spPr>
          <a:xfrm>
            <a:off x="0" y="1280160"/>
            <a:ext cx="533400" cy="22860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2" name="Rectangle 8"/>
          <p:cNvSpPr/>
          <p:nvPr/>
        </p:nvSpPr>
        <p:spPr>
          <a:xfrm>
            <a:off x="590550" y="1280160"/>
            <a:ext cx="8553450" cy="228600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/>
        </p:spPr>
        <p:txBody>
          <a:bodyPr anchor="ctr" anchorCtr="0" vert="horz">
            <a:normAutofit/>
          </a:bodyPr>
          <a:lstStyle>
            <a:lvl1pPr algn="ctr" eaLnBrk="1" hangingPunct="1" latinLnBrk="0">
              <a:defRPr b="1" sz="1400" kumimoji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l" eaLnBrk="1" hangingPunct="1" latinLnBrk="0" rtl="0">
        <a:spcBef>
          <a:spcPct val="0"/>
        </a:spcBef>
        <a:buNone/>
        <a:defRPr sz="44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gif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gif"/><Relationship Id="rId3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gif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gif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slideLayout" Target="../slideLayouts/slideLayout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gif"/><Relationship Id="rId3" Type="http://schemas.openxmlformats.org/officeDocument/2006/relationships/image" Target="../media/image15.gif"/><Relationship Id="rId4" Type="http://schemas.openxmlformats.org/officeDocument/2006/relationships/image" Target="../media/image59.gif"/><Relationship Id="rId5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gif"/><Relationship Id="rId3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gif"/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15.gif"/><Relationship Id="rId7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png"/><Relationship Id="rId14" Type="http://schemas.openxmlformats.org/officeDocument/2006/relationships/image" Target="../media/image30.jpeg"/><Relationship Id="rId15" Type="http://schemas.openxmlformats.org/officeDocument/2006/relationships/slideLayout" Target="../slideLayouts/slideLayout6.xml"/><Relationship Id="rId16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image" Target="../media/image32.gif"/><Relationship Id="rId3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C99FF"/>
          </a:solidFill>
        </p:spPr>
        <p:txBody>
          <a:bodyPr/>
          <a:p>
            <a:endParaRPr dirty="0" lang="en-US"/>
          </a:p>
        </p:txBody>
      </p:sp>
      <p:pic>
        <p:nvPicPr>
          <p:cNvPr id="209715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1" y="0"/>
            <a:ext cx="9113519" cy="6858000"/>
          </a:xfrm>
          <a:prstGeom prst="rect"/>
        </p:spPr>
      </p:pic>
      <p:sp>
        <p:nvSpPr>
          <p:cNvPr id="1048589" name="Oval 10"/>
          <p:cNvSpPr/>
          <p:nvPr/>
        </p:nvSpPr>
        <p:spPr>
          <a:xfrm>
            <a:off x="2743200" y="0"/>
            <a:ext cx="3352800" cy="68580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0" name="16-Point Star 2"/>
          <p:cNvSpPr/>
          <p:nvPr/>
        </p:nvSpPr>
        <p:spPr>
          <a:xfrm>
            <a:off x="1752600" y="2438400"/>
            <a:ext cx="5410200" cy="1653540"/>
          </a:xfrm>
          <a:prstGeom prst="star16">
            <a:avLst>
              <a:gd name="adj" fmla="val 364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7200" lang="bn-BD" smtClean="0">
                <a:solidFill>
                  <a:srgbClr val="66FF9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সুস্বাগতম</a:t>
            </a:r>
            <a:r>
              <a:rPr b="1" dirty="0" sz="7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7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87239" y="0"/>
            <a:ext cx="4632961" cy="6827520"/>
          </a:xfrm>
          <a:prstGeom prst="rect"/>
        </p:spPr>
      </p:pic>
      <p:pic>
        <p:nvPicPr>
          <p:cNvPr id="209715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-30480" y="0"/>
            <a:ext cx="4617719" cy="6858000"/>
          </a:xfrm>
          <a:prstGeom prst="rect"/>
        </p:spPr>
      </p:pic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3264 -0.0044 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32" y="-23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3333 -0.02222 " pathEditMode="relative" rAng="0" ptsTypes="AA">
                                      <p:cBhvr>
                                        <p:cTn dur="2000" fill="hold" id="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US"/>
          </a:p>
        </p:txBody>
      </p:sp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/>
        </p:spPr>
      </p:pic>
      <p:sp>
        <p:nvSpPr>
          <p:cNvPr id="1048678" name="Plaque 3"/>
          <p:cNvSpPr/>
          <p:nvPr/>
        </p:nvSpPr>
        <p:spPr>
          <a:xfrm>
            <a:off x="1828800" y="838200"/>
            <a:ext cx="4876800" cy="4191000"/>
          </a:xfrm>
          <a:prstGeom prst="plaque"/>
          <a:solidFill>
            <a:srgbClr val="D9E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48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বাস্তব উপকরণ কলম , কাঠি প্রদর্শন ও  আলোচনা । </a:t>
            </a:r>
            <a:endParaRPr b="1" dirty="0" sz="4800" lang="en-US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-53340" y="-60960"/>
            <a:ext cx="9144000" cy="6858000"/>
          </a:xfrm>
          <a:solidFill>
            <a:srgbClr val="D9E18B"/>
          </a:solidFill>
          <a:ln w="57150">
            <a:solidFill>
              <a:srgbClr val="FFC000"/>
            </a:solidFill>
          </a:ln>
        </p:spPr>
        <p:txBody>
          <a:bodyPr/>
          <a:p>
            <a:endParaRPr dirty="0" lang="en-US"/>
          </a:p>
        </p:txBody>
      </p:sp>
      <p:sp>
        <p:nvSpPr>
          <p:cNvPr id="1048680" name="Oval 2"/>
          <p:cNvSpPr/>
          <p:nvPr/>
        </p:nvSpPr>
        <p:spPr>
          <a:xfrm>
            <a:off x="1828800" y="3017520"/>
            <a:ext cx="5410200" cy="381000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1" name="Oval 3"/>
          <p:cNvSpPr/>
          <p:nvPr/>
        </p:nvSpPr>
        <p:spPr>
          <a:xfrm>
            <a:off x="0" y="0"/>
            <a:ext cx="2743200" cy="320040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2" name="Oval 4"/>
          <p:cNvSpPr/>
          <p:nvPr/>
        </p:nvSpPr>
        <p:spPr>
          <a:xfrm>
            <a:off x="3055620" y="0"/>
            <a:ext cx="2743200" cy="301752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3" name="Oval 5"/>
          <p:cNvSpPr/>
          <p:nvPr/>
        </p:nvSpPr>
        <p:spPr>
          <a:xfrm>
            <a:off x="6400800" y="38100"/>
            <a:ext cx="2743200" cy="320040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4" name="Oval 6"/>
          <p:cNvSpPr/>
          <p:nvPr/>
        </p:nvSpPr>
        <p:spPr>
          <a:xfrm>
            <a:off x="1104900" y="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5" name="Oval 7"/>
          <p:cNvSpPr/>
          <p:nvPr/>
        </p:nvSpPr>
        <p:spPr>
          <a:xfrm>
            <a:off x="1181100" y="34290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6" name="Oval 8"/>
          <p:cNvSpPr/>
          <p:nvPr/>
        </p:nvSpPr>
        <p:spPr>
          <a:xfrm>
            <a:off x="4556760" y="22479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7" name="Oval 9"/>
          <p:cNvSpPr/>
          <p:nvPr/>
        </p:nvSpPr>
        <p:spPr>
          <a:xfrm>
            <a:off x="4023360" y="34290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8" name="Oval 10"/>
          <p:cNvSpPr/>
          <p:nvPr/>
        </p:nvSpPr>
        <p:spPr>
          <a:xfrm>
            <a:off x="3581400" y="27432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9" name="Oval 11"/>
          <p:cNvSpPr/>
          <p:nvPr/>
        </p:nvSpPr>
        <p:spPr>
          <a:xfrm>
            <a:off x="7520940" y="49149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0" name="Oval 12"/>
          <p:cNvSpPr/>
          <p:nvPr/>
        </p:nvSpPr>
        <p:spPr>
          <a:xfrm>
            <a:off x="7947660" y="11049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1" name="Oval 13"/>
          <p:cNvSpPr/>
          <p:nvPr/>
        </p:nvSpPr>
        <p:spPr>
          <a:xfrm>
            <a:off x="7239000" y="34290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2" name="Oval 14"/>
          <p:cNvSpPr/>
          <p:nvPr/>
        </p:nvSpPr>
        <p:spPr>
          <a:xfrm>
            <a:off x="6736080" y="25146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3" name="Oval 15"/>
          <p:cNvSpPr/>
          <p:nvPr/>
        </p:nvSpPr>
        <p:spPr>
          <a:xfrm>
            <a:off x="647700" y="37719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4" name="Oval 16"/>
          <p:cNvSpPr/>
          <p:nvPr/>
        </p:nvSpPr>
        <p:spPr>
          <a:xfrm>
            <a:off x="1638300" y="11049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5" name="Oval 17"/>
          <p:cNvSpPr/>
          <p:nvPr/>
        </p:nvSpPr>
        <p:spPr>
          <a:xfrm>
            <a:off x="381000" y="342900"/>
            <a:ext cx="533400" cy="12573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6" name="Oval 18"/>
          <p:cNvSpPr/>
          <p:nvPr/>
        </p:nvSpPr>
        <p:spPr>
          <a:xfrm>
            <a:off x="381000" y="2209800"/>
            <a:ext cx="1790700" cy="807720"/>
          </a:xfrm>
          <a:prstGeom prst="ellipse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৫টি আম 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Oval 19"/>
          <p:cNvSpPr/>
          <p:nvPr/>
        </p:nvSpPr>
        <p:spPr>
          <a:xfrm>
            <a:off x="3581400" y="2110740"/>
            <a:ext cx="1790700" cy="807720"/>
          </a:xfrm>
          <a:prstGeom prst="ellipse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 টি আম  </a:t>
            </a:r>
            <a:endParaRPr b="1" dirty="0" sz="28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8" name="Oval 20"/>
          <p:cNvSpPr/>
          <p:nvPr/>
        </p:nvSpPr>
        <p:spPr>
          <a:xfrm>
            <a:off x="6892290" y="2392680"/>
            <a:ext cx="1790700" cy="807720"/>
          </a:xfrm>
          <a:prstGeom prst="ellipse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 টিআম  </a:t>
            </a:r>
            <a:endParaRPr b="1" dirty="0" sz="32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Rounded Rectangle 21"/>
          <p:cNvSpPr/>
          <p:nvPr/>
        </p:nvSpPr>
        <p:spPr>
          <a:xfrm>
            <a:off x="3128010" y="5638800"/>
            <a:ext cx="2598420" cy="838200"/>
          </a:xfrm>
          <a:prstGeom prst="roundRect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একত্রে ১২ টি আম   </a:t>
            </a:r>
            <a:endParaRPr b="1" dirty="0" sz="32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0" name="Oval 22"/>
          <p:cNvSpPr/>
          <p:nvPr/>
        </p:nvSpPr>
        <p:spPr>
          <a:xfrm>
            <a:off x="7505700" y="3657600"/>
            <a:ext cx="1409700" cy="2819400"/>
          </a:xfrm>
          <a:prstGeom prst="ellipse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accent3">
                    <a:lumMod val="50000"/>
                  </a:schemeClr>
                </a:solidFill>
              </a:rPr>
              <a:t>৫</a:t>
            </a:r>
          </a:p>
          <a:p>
            <a:pPr algn="ctr"/>
            <a:r>
              <a:rPr b="1" dirty="0" sz="2800" lang="bn-BD" smtClean="0">
                <a:solidFill>
                  <a:schemeClr val="accent3">
                    <a:lumMod val="50000"/>
                  </a:schemeClr>
                </a:solidFill>
              </a:rPr>
              <a:t>৩</a:t>
            </a:r>
          </a:p>
          <a:p>
            <a:pPr algn="ctr"/>
            <a:r>
              <a:rPr b="1" dirty="0" sz="2800" lang="bn-BD" smtClean="0">
                <a:solidFill>
                  <a:schemeClr val="accent3">
                    <a:lumMod val="50000"/>
                  </a:schemeClr>
                </a:solidFill>
              </a:rPr>
              <a:t>৪</a:t>
            </a:r>
          </a:p>
          <a:p>
            <a:pPr algn="ctr"/>
            <a:endParaRPr b="1" dirty="0" sz="2800" lang="bn-BD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b="1" dirty="0" sz="2800" lang="bn-BD" smtClean="0">
                <a:solidFill>
                  <a:schemeClr val="accent3">
                    <a:lumMod val="50000"/>
                  </a:schemeClr>
                </a:solidFill>
              </a:rPr>
              <a:t>১২ </a:t>
            </a:r>
            <a:endParaRPr b="1" dirty="0" sz="2800" lang="en-US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45728" name="Straight Connector 24"/>
          <p:cNvCxnSpPr>
            <a:cxnSpLocks/>
          </p:cNvCxnSpPr>
          <p:nvPr/>
        </p:nvCxnSpPr>
        <p:spPr>
          <a:xfrm>
            <a:off x="7669530" y="5356860"/>
            <a:ext cx="868680" cy="0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8701" name="Rectangle 25"/>
          <p:cNvSpPr/>
          <p:nvPr/>
        </p:nvSpPr>
        <p:spPr>
          <a:xfrm>
            <a:off x="7520940" y="4495800"/>
            <a:ext cx="426720" cy="79248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dirty="0" lang="bn-BD" smtClean="0"/>
              <a:t> </a:t>
            </a:r>
            <a:endParaRPr dirty="0"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6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9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7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3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6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1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4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7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3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8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3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8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3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78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19167 0.51944 " pathEditMode="relative" rAng="0" ptsTypes="AA">
                                      <p:cBhvr>
                                        <p:cTn dur="2000" fill="hold" id="79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59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167 0.45833 " pathEditMode="relative" rAng="0" ptsTypes="AA">
                                      <p:cBhvr>
                                        <p:cTn dur="2000" fill="hold" id="81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229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0833 0.47546 " pathEditMode="relative" rAng="0" ptsTypes="AA">
                                      <p:cBhvr>
                                        <p:cTn dur="2000" fill="hold" id="83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377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8334 0.39213 " pathEditMode="relative" rAng="0" ptsTypes="AA">
                                      <p:cBhvr>
                                        <p:cTn dur="2000" fill="hold" id="85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96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375 0.525 " pathEditMode="relative" rAng="0" ptsTypes="AA">
                                      <p:cBhvr>
                                        <p:cTn dur="2000" fill="hold" id="87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90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441 0.43102 " pathEditMode="relative" rAng="0" ptsTypes="AA">
                                      <p:cBhvr>
                                        <p:cTn dur="2000" fill="hold" id="91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155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02743 0.39166 " pathEditMode="relative" rAng="0" ptsTypes="AA">
                                      <p:cBhvr>
                                        <p:cTn dur="2000" fill="hold" id="93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958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416 0.50162 " pathEditMode="relative" rAng="0" ptsTypes="AA">
                                      <p:cBhvr>
                                        <p:cTn dur="2000" fill="hold" id="95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98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27674 0.44768 " pathEditMode="relative" rAng="0" ptsTypes="AA">
                                      <p:cBhvr>
                                        <p:cTn dur="2000" fill="hold" id="99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2238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26493 0.52546 " pathEditMode="relative" rAng="0" ptsTypes="AA">
                                      <p:cBhvr>
                                        <p:cTn dur="2000" fill="hold" id="101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2627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9583 0.45833 " pathEditMode="relative" rAng="0" ptsTypes="AA">
                                      <p:cBhvr>
                                        <p:cTn dur="2000" fill="hold" id="103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229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2408 0.42732 " pathEditMode="relative" rAng="0" ptsTypes="AA">
                                      <p:cBhvr>
                                        <p:cTn dur="2000" fill="hold" id="105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17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3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animBg="1"/>
      <p:bldP spid="1048681" grpId="0" animBg="1"/>
      <p:bldP spid="1048682" grpId="0" animBg="1"/>
      <p:bldP spid="1048683" grpId="0" animBg="1"/>
      <p:bldP spid="1048684" grpId="0" animBg="1"/>
      <p:bldP spid="1048684" grpId="1" animBg="1"/>
      <p:bldP spid="1048685" grpId="0" animBg="1"/>
      <p:bldP spid="1048685" grpId="1" animBg="1"/>
      <p:bldP spid="1048686" grpId="0" animBg="1"/>
      <p:bldP spid="1048686" grpId="1" animBg="1"/>
      <p:bldP spid="1048687" grpId="0" animBg="1"/>
      <p:bldP spid="1048687" grpId="1" animBg="1"/>
      <p:bldP spid="1048688" grpId="0" animBg="1"/>
      <p:bldP spid="1048688" grpId="1" animBg="1"/>
      <p:bldP spid="1048689" grpId="0" animBg="1"/>
      <p:bldP spid="1048689" grpId="1" animBg="1"/>
      <p:bldP spid="1048690" grpId="0" animBg="1"/>
      <p:bldP spid="1048690" grpId="1" animBg="1"/>
      <p:bldP spid="1048691" grpId="0" animBg="1"/>
      <p:bldP spid="1048691" grpId="1" animBg="1"/>
      <p:bldP spid="1048692" grpId="0" animBg="1"/>
      <p:bldP spid="1048692" grpId="1" animBg="1"/>
      <p:bldP spid="1048693" grpId="0" animBg="1"/>
      <p:bldP spid="1048693" grpId="1" animBg="1"/>
      <p:bldP spid="1048694" grpId="0" animBg="1"/>
      <p:bldP spid="1048694" grpId="1" animBg="1"/>
      <p:bldP spid="1048695" grpId="0" animBg="1"/>
      <p:bldP spid="1048695" grpId="1" animBg="1"/>
      <p:bldP spid="1048696" grpId="0" animBg="1"/>
      <p:bldP spid="1048697" grpId="0" animBg="1"/>
      <p:bldP spid="1048698" grpId="0" animBg="1"/>
      <p:bldP spid="1048699" grpId="0" animBg="1"/>
      <p:bldP spid="1048700" grpId="0"/>
      <p:bldP spid="10487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79DCFF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p>
            <a:endParaRPr dirty="0" lang="en-US"/>
          </a:p>
        </p:txBody>
      </p:sp>
      <p:sp>
        <p:nvSpPr>
          <p:cNvPr id="1048703" name="Oval 16"/>
          <p:cNvSpPr/>
          <p:nvPr/>
        </p:nvSpPr>
        <p:spPr>
          <a:xfrm>
            <a:off x="129540" y="327660"/>
            <a:ext cx="2438400" cy="247269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4" name="Oval 17"/>
          <p:cNvSpPr/>
          <p:nvPr/>
        </p:nvSpPr>
        <p:spPr>
          <a:xfrm>
            <a:off x="3272790" y="38100"/>
            <a:ext cx="2438400" cy="241554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5" name="Oval 19"/>
          <p:cNvSpPr/>
          <p:nvPr/>
        </p:nvSpPr>
        <p:spPr>
          <a:xfrm>
            <a:off x="6356985" y="497205"/>
            <a:ext cx="2438400" cy="213360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6" name="Oval 20"/>
          <p:cNvSpPr/>
          <p:nvPr/>
        </p:nvSpPr>
        <p:spPr>
          <a:xfrm>
            <a:off x="1524000" y="2453640"/>
            <a:ext cx="5410199" cy="3825239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7" name="Rounded Rectangle 22"/>
          <p:cNvSpPr/>
          <p:nvPr/>
        </p:nvSpPr>
        <p:spPr>
          <a:xfrm>
            <a:off x="3169920" y="4648200"/>
            <a:ext cx="2442210" cy="914400"/>
          </a:xfrm>
          <a:prstGeom prst="roundRect"/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১২ টি আম </a:t>
            </a:r>
            <a:endParaRPr b="1" dirty="0" sz="4800" lang="en-US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8" name="Oval 23"/>
          <p:cNvSpPr/>
          <p:nvPr/>
        </p:nvSpPr>
        <p:spPr>
          <a:xfrm>
            <a:off x="2569845" y="263080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9" name="Oval 24"/>
          <p:cNvSpPr/>
          <p:nvPr/>
        </p:nvSpPr>
        <p:spPr>
          <a:xfrm>
            <a:off x="3017520" y="278320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0" name="Oval 25"/>
          <p:cNvSpPr/>
          <p:nvPr/>
        </p:nvSpPr>
        <p:spPr>
          <a:xfrm>
            <a:off x="2874645" y="2293619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1" name="Oval 26"/>
          <p:cNvSpPr/>
          <p:nvPr/>
        </p:nvSpPr>
        <p:spPr>
          <a:xfrm>
            <a:off x="4341495" y="215455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2" name="Oval 27"/>
          <p:cNvSpPr/>
          <p:nvPr/>
        </p:nvSpPr>
        <p:spPr>
          <a:xfrm>
            <a:off x="3493770" y="2817494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3" name="Oval 28"/>
          <p:cNvSpPr/>
          <p:nvPr/>
        </p:nvSpPr>
        <p:spPr>
          <a:xfrm>
            <a:off x="5116830" y="264604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4" name="Oval 29"/>
          <p:cNvSpPr/>
          <p:nvPr/>
        </p:nvSpPr>
        <p:spPr>
          <a:xfrm>
            <a:off x="3922395" y="279082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5" name="Oval 30"/>
          <p:cNvSpPr/>
          <p:nvPr/>
        </p:nvSpPr>
        <p:spPr>
          <a:xfrm>
            <a:off x="2034540" y="263080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6" name="Oval 31"/>
          <p:cNvSpPr/>
          <p:nvPr/>
        </p:nvSpPr>
        <p:spPr>
          <a:xfrm>
            <a:off x="3789045" y="215455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7" name="Oval 32"/>
          <p:cNvSpPr/>
          <p:nvPr/>
        </p:nvSpPr>
        <p:spPr>
          <a:xfrm>
            <a:off x="4341495" y="278320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8" name="Oval 33"/>
          <p:cNvSpPr/>
          <p:nvPr/>
        </p:nvSpPr>
        <p:spPr>
          <a:xfrm>
            <a:off x="4825365" y="2306955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9" name="Oval 34"/>
          <p:cNvSpPr/>
          <p:nvPr/>
        </p:nvSpPr>
        <p:spPr>
          <a:xfrm>
            <a:off x="5415915" y="2438400"/>
            <a:ext cx="590550" cy="15621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0" name="Division 36"/>
          <p:cNvSpPr/>
          <p:nvPr/>
        </p:nvSpPr>
        <p:spPr>
          <a:xfrm>
            <a:off x="914400" y="6061708"/>
            <a:ext cx="434340" cy="434339"/>
          </a:xfrm>
          <a:prstGeom prst="mathDivid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1" name="Rounded Rectangle 37"/>
          <p:cNvSpPr/>
          <p:nvPr/>
        </p:nvSpPr>
        <p:spPr>
          <a:xfrm>
            <a:off x="91440" y="6061709"/>
            <a:ext cx="784860" cy="434339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chemeClr val="bg2">
                    <a:lumMod val="10000"/>
                  </a:schemeClr>
                </a:solidFill>
              </a:rPr>
              <a:t>১২  </a:t>
            </a:r>
            <a:r>
              <a:rPr b="1" dirty="0" sz="3200" lang="bn-BD" smtClean="0">
                <a:solidFill>
                  <a:srgbClr val="C00000"/>
                </a:solidFill>
              </a:rPr>
              <a:t>  </a:t>
            </a:r>
            <a:endParaRPr b="1" dirty="0" sz="3200" lang="en-US">
              <a:solidFill>
                <a:srgbClr val="C00000"/>
              </a:solidFill>
            </a:endParaRPr>
          </a:p>
        </p:txBody>
      </p:sp>
      <p:sp>
        <p:nvSpPr>
          <p:cNvPr id="1048722" name="Rounded Rectangle 39"/>
          <p:cNvSpPr/>
          <p:nvPr/>
        </p:nvSpPr>
        <p:spPr>
          <a:xfrm>
            <a:off x="1495425" y="6061708"/>
            <a:ext cx="539115" cy="461007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rgbClr val="9900CC"/>
                </a:solidFill>
              </a:rPr>
              <a:t>৩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723" name="Rounded Rectangle 40"/>
          <p:cNvSpPr/>
          <p:nvPr/>
        </p:nvSpPr>
        <p:spPr>
          <a:xfrm>
            <a:off x="2034540" y="6061708"/>
            <a:ext cx="535305" cy="461007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= </a:t>
            </a:r>
            <a:endParaRPr b="1" dirty="0" sz="280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24" name="Rounded Rectangle 41"/>
          <p:cNvSpPr/>
          <p:nvPr/>
        </p:nvSpPr>
        <p:spPr>
          <a:xfrm>
            <a:off x="2625090" y="6061708"/>
            <a:ext cx="647700" cy="434339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chemeClr val="accent2">
                    <a:lumMod val="50000"/>
                  </a:schemeClr>
                </a:solidFill>
              </a:rPr>
              <a:t>৪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725" name="Rounded Rectangle 42"/>
          <p:cNvSpPr/>
          <p:nvPr/>
        </p:nvSpPr>
        <p:spPr>
          <a:xfrm>
            <a:off x="6941819" y="2935605"/>
            <a:ext cx="2209801" cy="3922395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ঝুড়ি গুলোতে </a:t>
            </a:r>
          </a:p>
          <a:p>
            <a:pPr algn="ctr"/>
            <a:r>
              <a:rPr b="1" dirty="0" sz="4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গড়ে ৪ টি </a:t>
            </a:r>
          </a:p>
          <a:p>
            <a:pPr algn="ctr"/>
            <a:r>
              <a:rPr b="1" dirty="0" sz="4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  রয়েছে</a:t>
            </a:r>
            <a:r>
              <a:rPr dirty="0" lang="bn-BD" smtClean="0"/>
              <a:t> </a:t>
            </a:r>
            <a:endParaRPr dirty="0"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3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6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9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22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25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28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31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34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37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4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43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8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55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6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65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68" nodeType="click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2217 -0.41967 " pathEditMode="relative" rAng="0" ptsTypes="AA">
                                      <p:cBhvr>
                                        <p:cTn dur="2000" fill="hold" id="69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099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0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17066 -0.39746 " pathEditMode="relative" rAng="0" ptsTypes="AA">
                                      <p:cBhvr>
                                        <p:cTn dur="2000" fill="hold" id="71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988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2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21337 -0.35949 " pathEditMode="relative" rAng="0" ptsTypes="AA">
                                      <p:cBhvr>
                                        <p:cTn dur="2000" fill="hold" id="73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798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4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7621 -0.30579 " pathEditMode="relative" rAng="0" ptsTypes="AA">
                                      <p:cBhvr>
                                        <p:cTn dur="2000" fill="hold" id="75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530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6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06059 -0.46921 " pathEditMode="relative" rAng="0" ptsTypes="AA">
                                      <p:cBhvr>
                                        <p:cTn dur="2000" fill="hold" id="77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234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8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30816 -0.36644 " pathEditMode="relative" rAng="0" ptsTypes="AA">
                                      <p:cBhvr>
                                        <p:cTn dur="2000" fill="hold" id="79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-1833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0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4705 -0.42083 " pathEditMode="relative" rAng="0" ptsTypes="AA">
                                      <p:cBhvr>
                                        <p:cTn dur="2000" fill="hold" id="81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2104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2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17153 -0.35301 " pathEditMode="relative" rAng="0" ptsTypes="AA">
                                      <p:cBhvr>
                                        <p:cTn dur="2000" fill="hold" id="83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766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4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1337 -0.33912 " pathEditMode="relative" rAng="0" ptsTypes="AA">
                                      <p:cBhvr>
                                        <p:cTn dur="2000" fill="hold" id="85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6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4288 -0.46412 " pathEditMode="relative" rAng="0" ptsTypes="AA">
                                      <p:cBhvr>
                                        <p:cTn dur="2000" fill="hold" id="87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2321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8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27326 -0.36134 " pathEditMode="relative" rAng="0" ptsTypes="AA">
                                      <p:cBhvr>
                                        <p:cTn dur="2000" fill="hold" id="89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1807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0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24202 -0.36944 " pathEditMode="relative" rAng="0" ptsTypes="AA">
                                      <p:cBhvr>
                                        <p:cTn dur="2000" fill="hold" id="91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6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01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06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1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6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3"/>
                                        <p:tgtEl>
                                          <p:spTgt spid="104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6"/>
                                        <p:tgtEl>
                                          <p:spTgt spid="104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9"/>
                                        <p:tgtEl>
                                          <p:spTgt spid="104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 animBg="1"/>
      <p:bldP spid="1048708" grpId="1" animBg="1"/>
      <p:bldP spid="1048709" grpId="0" animBg="1"/>
      <p:bldP spid="1048709" grpId="1" animBg="1"/>
      <p:bldP spid="1048710" grpId="0" animBg="1"/>
      <p:bldP spid="1048710" grpId="1" animBg="1"/>
      <p:bldP spid="1048711" grpId="0" animBg="1"/>
      <p:bldP spid="1048711" grpId="1" animBg="1"/>
      <p:bldP spid="1048712" grpId="0" animBg="1"/>
      <p:bldP spid="1048712" grpId="1" animBg="1"/>
      <p:bldP spid="1048713" grpId="0" animBg="1"/>
      <p:bldP spid="1048713" grpId="1" animBg="1"/>
      <p:bldP spid="1048714" grpId="0" animBg="1"/>
      <p:bldP spid="1048714" grpId="1" animBg="1"/>
      <p:bldP spid="1048715" grpId="0" animBg="1"/>
      <p:bldP spid="1048715" grpId="1" animBg="1"/>
      <p:bldP spid="1048716" grpId="0" animBg="1"/>
      <p:bldP spid="1048716" grpId="1" animBg="1"/>
      <p:bldP spid="1048717" grpId="0" animBg="1"/>
      <p:bldP spid="1048717" grpId="1" animBg="1"/>
      <p:bldP spid="1048718" grpId="0" animBg="1"/>
      <p:bldP spid="1048718" grpId="1" animBg="1"/>
      <p:bldP spid="1048719" grpId="0" animBg="1"/>
      <p:bldP spid="1048719" grpId="1" animBg="1"/>
      <p:bldP spid="1048720" grpId="0" animBg="1"/>
      <p:bldP spid="1048721" grpId="0"/>
      <p:bldP spid="1048722" grpId="0"/>
      <p:bldP spid="1048723" grpId="0"/>
      <p:bldP spid="10487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/>
          <a:p>
            <a:endParaRPr dirty="0" lang="en-US"/>
          </a:p>
        </p:txBody>
      </p:sp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9144000" cy="6858000"/>
          </a:xfrm>
          <a:prstGeom prst="rect"/>
          <a:solidFill>
            <a:srgbClr val="FFC000"/>
          </a:solidFill>
          <a:ln w="57150">
            <a:solidFill>
              <a:srgbClr val="FFC000"/>
            </a:solidFill>
          </a:ln>
        </p:spPr>
      </p:pic>
      <p:sp>
        <p:nvSpPr>
          <p:cNvPr id="1048727" name="Rounded Rectangle 3"/>
          <p:cNvSpPr/>
          <p:nvPr/>
        </p:nvSpPr>
        <p:spPr>
          <a:xfrm>
            <a:off x="1" y="228600"/>
            <a:ext cx="9143999" cy="16002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44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ঝুড়ি গুলোর আমের গড় সংখ্যা কীভাবে বের হল? </a:t>
            </a:r>
            <a:endParaRPr b="1" dirty="0" sz="4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8" name="Rounded Rectangle 4"/>
          <p:cNvSpPr/>
          <p:nvPr/>
        </p:nvSpPr>
        <p:spPr>
          <a:xfrm>
            <a:off x="175260" y="2209800"/>
            <a:ext cx="7292340" cy="2514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3600" lang="bn-BD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ঝুড়ি গুলোর  আমের</a:t>
            </a:r>
            <a:r>
              <a:rPr b="1" dirty="0" sz="3600" lang="en-US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 সংখ্যাকে ঝুড়ির </a:t>
            </a:r>
          </a:p>
          <a:p>
            <a:pPr algn="ctr"/>
            <a:r>
              <a:rPr b="1" dirty="0" sz="3600" lang="bn-BD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দিয়ে ভাগ করে । </a:t>
            </a:r>
            <a:endParaRPr b="1" dirty="0" sz="3600" lang="en-US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9" name="Can 6"/>
          <p:cNvSpPr/>
          <p:nvPr/>
        </p:nvSpPr>
        <p:spPr>
          <a:xfrm>
            <a:off x="6400800" y="3886200"/>
            <a:ext cx="2743200" cy="2926080"/>
          </a:xfrm>
          <a:prstGeom prst="can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 tmFilter="0,0; .5, 1; 1, 1"/>
                                        <p:tgtEl>
                                          <p:spTgt spid="104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 tmFilter="0,0; .5, 1; 1, 1"/>
                                        <p:tgtEl>
                                          <p:spTgt spid="104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-30480" y="-38100"/>
            <a:ext cx="9144000" cy="6858000"/>
          </a:xfrm>
          <a:gradFill>
            <a:gsLst>
              <a:gs pos="0">
                <a:srgbClr val="FFCCCC"/>
              </a:gs>
              <a:gs pos="50000">
                <a:srgbClr val="99CCFF"/>
              </a:gs>
              <a:gs pos="100000">
                <a:srgbClr val="FFCCCC"/>
              </a:gs>
            </a:gsLst>
            <a:lin ang="5400000" scaled="0"/>
          </a:gradFill>
          <a:ln w="57150">
            <a:solidFill>
              <a:srgbClr val="C00000"/>
            </a:solidFill>
          </a:ln>
        </p:spPr>
        <p:txBody>
          <a:bodyPr>
            <a:normAutofit/>
          </a:bodyPr>
          <a:p>
            <a:r>
              <a:rPr b="1" dirty="0" sz="4800" lang="bn-BD" smtClean="0">
                <a:latin typeface="NikoshBAN" pitchFamily="2" charset="0"/>
                <a:cs typeface="NikoshBAN" pitchFamily="2" charset="0"/>
              </a:rPr>
              <a:t>  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1" name="Rounded Rectangle 2"/>
          <p:cNvSpPr/>
          <p:nvPr/>
        </p:nvSpPr>
        <p:spPr>
          <a:xfrm>
            <a:off x="762000" y="457200"/>
            <a:ext cx="7772400" cy="16002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88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গড় নির্ণয়ের সুত্র – </a:t>
            </a:r>
            <a:endParaRPr b="1" dirty="0" sz="8800" lang="en-US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2" name="Rectangle 4"/>
          <p:cNvSpPr/>
          <p:nvPr/>
        </p:nvSpPr>
        <p:spPr>
          <a:xfrm>
            <a:off x="0" y="2209800"/>
            <a:ext cx="9144000" cy="23622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3" name="Rectangle 3"/>
          <p:cNvSpPr/>
          <p:nvPr/>
        </p:nvSpPr>
        <p:spPr>
          <a:xfrm>
            <a:off x="76200" y="3390900"/>
            <a:ext cx="9144000" cy="12192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 = রাশিগুলোর যোগফল        রাশির সংখ্যা  </a:t>
            </a:r>
            <a:endParaRPr b="1" dirty="0" sz="48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4" name="Division 6"/>
          <p:cNvSpPr/>
          <p:nvPr/>
        </p:nvSpPr>
        <p:spPr>
          <a:xfrm>
            <a:off x="5410200" y="3676650"/>
            <a:ext cx="762000" cy="647700"/>
          </a:xfrm>
          <a:prstGeom prst="mathDivide"/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5" name="Rectangle 5"/>
          <p:cNvSpPr/>
          <p:nvPr/>
        </p:nvSpPr>
        <p:spPr>
          <a:xfrm>
            <a:off x="0" y="5562600"/>
            <a:ext cx="9144000" cy="1295400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737" name="Rounded Rectangle 2"/>
          <p:cNvSpPr/>
          <p:nvPr/>
        </p:nvSpPr>
        <p:spPr>
          <a:xfrm>
            <a:off x="0" y="1143000"/>
            <a:ext cx="3139440" cy="3962400"/>
          </a:xfrm>
          <a:prstGeom prst="round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8" name="Rounded Rectangle 3"/>
          <p:cNvSpPr/>
          <p:nvPr/>
        </p:nvSpPr>
        <p:spPr>
          <a:xfrm>
            <a:off x="3139440" y="1143000"/>
            <a:ext cx="2956560" cy="3962400"/>
          </a:xfrm>
          <a:prstGeom prst="roundRect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9" name="Rounded Rectangle 4"/>
          <p:cNvSpPr/>
          <p:nvPr/>
        </p:nvSpPr>
        <p:spPr>
          <a:xfrm>
            <a:off x="6096000" y="1135380"/>
            <a:ext cx="3048000" cy="3962400"/>
          </a:xfrm>
          <a:prstGeom prst="roundRect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0" name="Rounded Rectangle 5"/>
          <p:cNvSpPr/>
          <p:nvPr/>
        </p:nvSpPr>
        <p:spPr>
          <a:xfrm>
            <a:off x="0" y="0"/>
            <a:ext cx="9144000" cy="990600"/>
          </a:xfrm>
          <a:prstGeom prst="roundRect"/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কানার হাট মডেল স </a:t>
            </a:r>
            <a:r>
              <a:rPr b="1" dirty="0" sz="3600" lang="en-US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b="1" dirty="0" sz="3600" lang="bn-BD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 </a:t>
            </a:r>
            <a:r>
              <a:rPr b="1" dirty="0" sz="3600" lang="en-US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b="1" dirty="0" sz="3600" lang="bn-BD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বিদ্যালয়ে ৩য় -৫ম শ্রেণি  </a:t>
            </a:r>
          </a:p>
          <a:p>
            <a:pPr algn="ctr"/>
            <a:r>
              <a:rPr b="1" dirty="0" sz="3600" lang="bn-BD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পর্যন্ত শিক্ষার্থী সংখ্যা নিন্মরূপ -- </a:t>
            </a:r>
            <a:endParaRPr b="1" dirty="0" sz="3600" lang="en-US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1" name="Oval 6"/>
          <p:cNvSpPr/>
          <p:nvPr/>
        </p:nvSpPr>
        <p:spPr>
          <a:xfrm>
            <a:off x="533400" y="5105400"/>
            <a:ext cx="2362200" cy="762000"/>
          </a:xfrm>
          <a:prstGeom prst="ellipse"/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>
                <a:solidFill>
                  <a:srgbClr val="F30DD8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b="1" dirty="0" sz="3600" lang="bn-BD" smtClean="0">
                <a:solidFill>
                  <a:srgbClr val="F30DD8"/>
                </a:solidFill>
                <a:latin typeface="NikoshBAN" pitchFamily="2" charset="0"/>
                <a:cs typeface="NikoshBAN" pitchFamily="2" charset="0"/>
              </a:rPr>
              <a:t>৫ জন </a:t>
            </a:r>
            <a:endParaRPr b="1" dirty="0" sz="3600" lang="en-US">
              <a:solidFill>
                <a:srgbClr val="F30D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2" name="Oval 7"/>
          <p:cNvSpPr/>
          <p:nvPr/>
        </p:nvSpPr>
        <p:spPr>
          <a:xfrm>
            <a:off x="3589020" y="5097780"/>
            <a:ext cx="2057400" cy="769620"/>
          </a:xfrm>
          <a:prstGeom prst="ellipse"/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৭৫ জন </a:t>
            </a:r>
            <a:endParaRPr b="1" dirty="0" sz="36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3" name="Oval 8"/>
          <p:cNvSpPr/>
          <p:nvPr/>
        </p:nvSpPr>
        <p:spPr>
          <a:xfrm>
            <a:off x="6781800" y="5177790"/>
            <a:ext cx="1600200" cy="689610"/>
          </a:xfrm>
          <a:prstGeom prst="ellipse"/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rgbClr val="F30DD8"/>
                </a:solidFill>
                <a:latin typeface="NikoshBAN" pitchFamily="2" charset="0"/>
                <a:cs typeface="NikoshBAN" pitchFamily="2" charset="0"/>
              </a:rPr>
              <a:t>৬৭ জন </a:t>
            </a:r>
            <a:endParaRPr b="1" dirty="0" sz="2800" lang="en-US">
              <a:solidFill>
                <a:srgbClr val="F30D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4" name="Rounded Rectangle 9"/>
          <p:cNvSpPr/>
          <p:nvPr/>
        </p:nvSpPr>
        <p:spPr>
          <a:xfrm>
            <a:off x="0" y="5867400"/>
            <a:ext cx="9144000" cy="990600"/>
          </a:xfrm>
          <a:prstGeom prst="roundRect"/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ঐ বিদ্যালয়ে ৩ টি শ্রেণিতে গড়ে কতজন শিক্ষার্থী রয়েছে ?  </a:t>
            </a:r>
            <a:endParaRPr b="1" dirty="0" sz="4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5" name="Rectangle 10"/>
          <p:cNvSpPr/>
          <p:nvPr/>
        </p:nvSpPr>
        <p:spPr>
          <a:xfrm>
            <a:off x="533400" y="1135380"/>
            <a:ext cx="1752600" cy="541020"/>
          </a:xfrm>
          <a:prstGeom prst="rect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৩য় শ্রেণি </a:t>
            </a:r>
            <a:endParaRPr b="1" dirty="0" sz="32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6" name="Rectangle 11"/>
          <p:cNvSpPr/>
          <p:nvPr/>
        </p:nvSpPr>
        <p:spPr>
          <a:xfrm>
            <a:off x="3589020" y="1143000"/>
            <a:ext cx="1821180" cy="533400"/>
          </a:xfrm>
          <a:prstGeom prst="rect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latin typeface="NikoshBAN" pitchFamily="2" charset="0"/>
                <a:cs typeface="NikoshBAN" pitchFamily="2" charset="0"/>
              </a:rPr>
              <a:t>৪র্থ শ্রেণি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7" name="Rectangle 12"/>
          <p:cNvSpPr/>
          <p:nvPr/>
        </p:nvSpPr>
        <p:spPr>
          <a:xfrm>
            <a:off x="6781800" y="1143000"/>
            <a:ext cx="1600200" cy="533400"/>
          </a:xfrm>
          <a:prstGeom prst="rect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৫ম শ্রেণি 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12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9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4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6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1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6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63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 animBg="1"/>
      <p:bldP spid="1048738" grpId="0" animBg="1"/>
      <p:bldP spid="1048739" grpId="0" animBg="1"/>
      <p:bldP spid="1048740" grpId="0" animBg="1"/>
      <p:bldP spid="1048741" grpId="0" animBg="1"/>
      <p:bldP spid="1048742" grpId="0" animBg="1"/>
      <p:bldP spid="1048743" grpId="0" animBg="1"/>
      <p:bldP spid="1048744" grpId="0" animBg="1"/>
      <p:bldP spid="1048745" grpId="0" animBg="1"/>
      <p:bldP spid="1048746" grpId="0" animBg="1"/>
      <p:bldP spid="10487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DCFF8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p>
            <a:endParaRPr dirty="0" lang="en-US"/>
          </a:p>
        </p:txBody>
      </p:sp>
      <p:sp>
        <p:nvSpPr>
          <p:cNvPr id="1048749" name="Rounded Rectangle 2"/>
          <p:cNvSpPr/>
          <p:nvPr/>
        </p:nvSpPr>
        <p:spPr>
          <a:xfrm>
            <a:off x="152400" y="0"/>
            <a:ext cx="2667000" cy="11430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54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 কর --</a:t>
            </a:r>
            <a:r>
              <a:rPr b="1" dirty="0" sz="5400" lang="bn-BD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5400" lang="en-US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0" name="Rounded Rectangle 3"/>
          <p:cNvSpPr/>
          <p:nvPr/>
        </p:nvSpPr>
        <p:spPr>
          <a:xfrm>
            <a:off x="0" y="990600"/>
            <a:ext cx="8839200" cy="2133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4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 টি শ্রেণির মোট শিক্ষার্থী  সংখ্যা- </a:t>
            </a:r>
          </a:p>
          <a:p>
            <a:pPr algn="ctr"/>
            <a:r>
              <a:rPr b="1" dirty="0" sz="4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 ৯৫ + ৭৫ + ৬৭ ) জন  =২৩৭  জন  </a:t>
            </a:r>
            <a:endParaRPr b="1" dirty="0" sz="48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1" name="Rounded Rectangle 4"/>
          <p:cNvSpPr/>
          <p:nvPr/>
        </p:nvSpPr>
        <p:spPr>
          <a:xfrm>
            <a:off x="152400" y="2057400"/>
            <a:ext cx="8534400" cy="4800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 সংখ্যা  ৩</a:t>
            </a:r>
          </a:p>
          <a:p>
            <a:pPr algn="ctr"/>
            <a:r>
              <a:rPr b="1" dirty="0" sz="66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66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2" name="Oval 5"/>
          <p:cNvSpPr/>
          <p:nvPr/>
        </p:nvSpPr>
        <p:spPr>
          <a:xfrm rot="10800000" flipV="1">
            <a:off x="883920" y="4389120"/>
            <a:ext cx="990600" cy="982980"/>
          </a:xfrm>
          <a:prstGeom prst="ellipse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dirty="0" sz="9600"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753" name="Oval 6"/>
          <p:cNvSpPr/>
          <p:nvPr/>
        </p:nvSpPr>
        <p:spPr>
          <a:xfrm>
            <a:off x="281940" y="4320540"/>
            <a:ext cx="914400" cy="914400"/>
          </a:xfrm>
          <a:prstGeom prst="ellipse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1500"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dirty="0" sz="11500"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754" name="Oval 7"/>
          <p:cNvSpPr/>
          <p:nvPr/>
        </p:nvSpPr>
        <p:spPr>
          <a:xfrm>
            <a:off x="685800" y="4000500"/>
            <a:ext cx="914400" cy="914400"/>
          </a:xfrm>
          <a:prstGeom prst="ellipse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dirty="0" sz="9600"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8755" name="Rounded Rectangle 8"/>
          <p:cNvSpPr/>
          <p:nvPr/>
        </p:nvSpPr>
        <p:spPr>
          <a:xfrm>
            <a:off x="1379220" y="4594860"/>
            <a:ext cx="7459980" cy="188214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>
              <a:avLst>
                <a:gd fmla="val 50382" name="adj"/>
              </a:avLst>
            </a:prstTxWarp>
          </a:bodyPr>
          <a:p>
            <a:pPr algn="ctr"/>
            <a:r>
              <a:rPr b="1" dirty="0" sz="4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 শিক্ষার্থী = ( ২৩৭         </a:t>
            </a:r>
            <a:r>
              <a:rPr b="1" dirty="0" sz="44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 জন </a:t>
            </a:r>
          </a:p>
          <a:p>
            <a:pPr algn="ctr"/>
            <a:r>
              <a:rPr b="1" dirty="0" sz="44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= ৭৯ জন   </a:t>
            </a:r>
            <a:endParaRPr b="1" dirty="0" sz="44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6" name="Division 9"/>
          <p:cNvSpPr/>
          <p:nvPr/>
        </p:nvSpPr>
        <p:spPr>
          <a:xfrm>
            <a:off x="6309360" y="4914900"/>
            <a:ext cx="853440" cy="594360"/>
          </a:xfrm>
          <a:prstGeom prst="mathDivid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3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6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9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2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5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8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9" grpId="0"/>
      <p:bldP spid="1048750" grpId="0"/>
      <p:bldP spid="1048751" grpId="0"/>
      <p:bldP spid="1048752" grpId="0"/>
      <p:bldP spid="1048753" grpId="0"/>
      <p:bldP spid="1048754" grpId="0"/>
      <p:bldP spid="1048755" grpId="0"/>
      <p:bldP spid="10487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EDCD"/>
              </a:gs>
              <a:gs pos="28744">
                <a:srgbClr val="FEECFB"/>
              </a:gs>
              <a:gs pos="51000">
                <a:srgbClr val="CCECFF"/>
              </a:gs>
              <a:gs pos="64999">
                <a:srgbClr val="F0EBD5"/>
              </a:gs>
              <a:gs pos="100000">
                <a:srgbClr val="C6FEF3"/>
              </a:gs>
            </a:gsLst>
            <a:lin ang="5400000" scaled="0"/>
          </a:gradFill>
        </p:spPr>
        <p:txBody>
          <a:bodyPr/>
          <a:p>
            <a:endParaRPr dirty="0" lang="en-US"/>
          </a:p>
        </p:txBody>
      </p:sp>
      <p:sp>
        <p:nvSpPr>
          <p:cNvPr id="1048758" name="Rounded Rectangle 2"/>
          <p:cNvSpPr/>
          <p:nvPr/>
        </p:nvSpPr>
        <p:spPr>
          <a:xfrm>
            <a:off x="6743700" y="2819400"/>
            <a:ext cx="2400300" cy="3810000"/>
          </a:xfrm>
          <a:prstGeom prst="round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59" name="Rectangle 3"/>
          <p:cNvSpPr/>
          <p:nvPr/>
        </p:nvSpPr>
        <p:spPr>
          <a:xfrm>
            <a:off x="7162800" y="3352800"/>
            <a:ext cx="1295400" cy="762000"/>
          </a:xfrm>
          <a:prstGeom prst="rect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1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১ম শ্রেণিতে  </a:t>
            </a:r>
            <a:endParaRPr b="1" dirty="0" sz="11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0" name="Rectangle 4"/>
          <p:cNvSpPr/>
          <p:nvPr/>
        </p:nvSpPr>
        <p:spPr>
          <a:xfrm>
            <a:off x="0" y="228600"/>
            <a:ext cx="9144000" cy="19812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 বিদ্যালয়ে ১ম থেকে ৫ম শ্রেণি</a:t>
            </a:r>
            <a:endParaRPr b="1" dirty="0" sz="4800" lang="en-US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4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পর্যন্ত গড়ে কতজন শিক্ষার্থী রয়েছে ? </a:t>
            </a:r>
          </a:p>
          <a:p>
            <a:pPr algn="ctr"/>
            <a:r>
              <a:rPr b="1" dirty="0" sz="4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 ব্যবহার করে সমাধান কর । </a:t>
            </a:r>
            <a:endParaRPr b="1" dirty="0" sz="4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1" name="Flowchart: Sequential Access Storage 5"/>
          <p:cNvSpPr/>
          <p:nvPr/>
        </p:nvSpPr>
        <p:spPr>
          <a:xfrm>
            <a:off x="1066800" y="2514600"/>
            <a:ext cx="5029200" cy="3581400"/>
          </a:xfrm>
          <a:prstGeom prst="flowChartMagneticTape"/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Chevron"/>
            <a:noAutofit/>
          </a:bodyPr>
          <a:p>
            <a:pPr algn="ctr"/>
            <a:r>
              <a:rPr b="1" dirty="0" sz="2800" lang="bn-BD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শিক্ষার্থীরা আমার সহযোগিতায়</a:t>
            </a:r>
          </a:p>
          <a:p>
            <a:pPr algn="ctr"/>
            <a:r>
              <a:rPr b="1" dirty="0" sz="2800" lang="bn-BD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চক বোর্ডে সমাধান করবে ।   </a:t>
            </a:r>
            <a:endParaRPr b="1" dirty="0" sz="2800" lang="en-US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0"/>
                                        <p:tgtEl>
                                          <p:spTgt spid="1048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3"/>
                                        <p:tgtEl>
                                          <p:spTgt spid="1048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/>
          <a:p>
            <a:endParaRPr dirty="0" lang="en-US"/>
          </a:p>
        </p:txBody>
      </p:sp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763" name="Plaque 3"/>
          <p:cNvSpPr/>
          <p:nvPr/>
        </p:nvSpPr>
        <p:spPr>
          <a:xfrm>
            <a:off x="2971800" y="1066800"/>
            <a:ext cx="5105400" cy="3352800"/>
          </a:xfrm>
          <a:prstGeom prst="plaque"/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bn-BD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বইয়ের ২২ও২৩ পৃষ্ঠা খোল এবং ভালভাবে দেখো । </a:t>
            </a:r>
            <a:endParaRPr b="1" dirty="0" sz="6000" lang="en-US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US"/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765" name="Plaque 5"/>
          <p:cNvSpPr/>
          <p:nvPr/>
        </p:nvSpPr>
        <p:spPr>
          <a:xfrm>
            <a:off x="1752600" y="1219200"/>
            <a:ext cx="5791200" cy="3886200"/>
          </a:xfrm>
          <a:prstGeom prst="plaque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3800" lang="bn-BD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b="1" dirty="0" sz="13800" lang="en-US">
              <a:solidFill>
                <a:srgbClr val="66FF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US"/>
          </a:p>
        </p:txBody>
      </p:sp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592" name="Flowchart: Terminator 6"/>
          <p:cNvSpPr/>
          <p:nvPr/>
        </p:nvSpPr>
        <p:spPr>
          <a:xfrm>
            <a:off x="1528119" y="781050"/>
            <a:ext cx="5867400" cy="5295900"/>
          </a:xfrm>
          <a:prstGeom prst="flowChartTerminator"/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5400" lang="bn-BD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প্রভাত</a:t>
            </a:r>
            <a:r>
              <a:rPr altLang="bn-BD" b="1" dirty="0" sz="54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5400"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b="1" dirty="0" sz="5400"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b="1" dirty="0" sz="54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b="1" dirty="0" sz="5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পশ্চিমডাংগী</a:t>
            </a:r>
            <a:r>
              <a:rPr b="1" dirty="0" sz="5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b="1" dirty="0" sz="5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b="1" dirty="0" sz="5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b="1" dirty="0" sz="54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altLang="en-US" lang="zh-CN"/>
          </a:p>
          <a:p>
            <a:r>
              <a:rPr b="1" dirty="0" sz="54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বালিয়াডাংগি</a:t>
            </a:r>
            <a:r>
              <a:rPr altLang="bn-BD" b="1" dirty="0" sz="54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altLang="en-US" b="1" dirty="0" sz="54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altLang="en-US" b="1" dirty="0" sz="54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54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altLang="en-US" lang="zh-CN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6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dur="20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4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8"/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22"/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048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26"/>
                                        <p:tgtEl>
                                          <p:spTgt spid="1048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9FECE"/>
          </a:solidFill>
        </p:spPr>
        <p:txBody>
          <a:bodyPr/>
          <a:p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767" name="Rounded Rectangle 2"/>
          <p:cNvSpPr/>
          <p:nvPr/>
        </p:nvSpPr>
        <p:spPr>
          <a:xfrm>
            <a:off x="0" y="1516380"/>
            <a:ext cx="2362200" cy="3733800"/>
          </a:xfrm>
          <a:prstGeom prst="round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68" name="Rounded Rectangle 3"/>
          <p:cNvSpPr/>
          <p:nvPr/>
        </p:nvSpPr>
        <p:spPr>
          <a:xfrm>
            <a:off x="2385060" y="1562100"/>
            <a:ext cx="2362200" cy="3756660"/>
          </a:xfrm>
          <a:prstGeom prst="roundRect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769" name="Rounded Rectangle 4"/>
          <p:cNvSpPr/>
          <p:nvPr/>
        </p:nvSpPr>
        <p:spPr>
          <a:xfrm>
            <a:off x="7010400" y="1562100"/>
            <a:ext cx="2133600" cy="3733800"/>
          </a:xfrm>
          <a:prstGeom prst="roundRect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70" name="Rounded Rectangle 5"/>
          <p:cNvSpPr/>
          <p:nvPr/>
        </p:nvSpPr>
        <p:spPr>
          <a:xfrm>
            <a:off x="4724400" y="1524000"/>
            <a:ext cx="2286000" cy="3756660"/>
          </a:xfrm>
          <a:prstGeom prst="roundRect"/>
          <a:blipFill rotWithShape="1" dpi="0">
            <a:blip xmlns:r="http://schemas.openxmlformats.org/officeDocument/2006/relationships"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71" name="Rectangle 6"/>
          <p:cNvSpPr/>
          <p:nvPr/>
        </p:nvSpPr>
        <p:spPr>
          <a:xfrm>
            <a:off x="0" y="647700"/>
            <a:ext cx="9144000" cy="838200"/>
          </a:xfrm>
          <a:prstGeom prst="rect"/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BD" smtClean="0">
                <a:solidFill>
                  <a:srgbClr val="66FF9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 চার জন বালকের বয়স দেওয়া হল - </a:t>
            </a:r>
            <a:endParaRPr b="1" dirty="0" sz="5400" lang="en-US">
              <a:solidFill>
                <a:srgbClr val="66FF99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2" name="Oval 7"/>
          <p:cNvSpPr/>
          <p:nvPr/>
        </p:nvSpPr>
        <p:spPr>
          <a:xfrm>
            <a:off x="266700" y="5303520"/>
            <a:ext cx="1828800" cy="609600"/>
          </a:xfrm>
          <a:prstGeom prst="ellipse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  বছর </a:t>
            </a:r>
            <a:endParaRPr b="1" dirty="0" sz="32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3" name="Oval 8"/>
          <p:cNvSpPr/>
          <p:nvPr/>
        </p:nvSpPr>
        <p:spPr>
          <a:xfrm>
            <a:off x="2606040" y="5303520"/>
            <a:ext cx="1828800" cy="609600"/>
          </a:xfrm>
          <a:prstGeom prst="ellipse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১২ বছর </a:t>
            </a:r>
            <a:endParaRPr b="1" dirty="0" sz="32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4" name="Oval 9"/>
          <p:cNvSpPr/>
          <p:nvPr/>
        </p:nvSpPr>
        <p:spPr>
          <a:xfrm>
            <a:off x="4953000" y="5303520"/>
            <a:ext cx="1828800" cy="609600"/>
          </a:xfrm>
          <a:prstGeom prst="ellipse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 বছর </a:t>
            </a:r>
            <a:endParaRPr b="1" dirty="0" sz="3600" lang="en-US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5" name="Oval 10"/>
          <p:cNvSpPr/>
          <p:nvPr/>
        </p:nvSpPr>
        <p:spPr>
          <a:xfrm>
            <a:off x="7010400" y="5295900"/>
            <a:ext cx="1828800" cy="609600"/>
          </a:xfrm>
          <a:prstGeom prst="ellipse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 বছর </a:t>
            </a:r>
            <a:endParaRPr b="1" dirty="0" sz="3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6" name="Rounded Rectangle 11"/>
          <p:cNvSpPr/>
          <p:nvPr/>
        </p:nvSpPr>
        <p:spPr>
          <a:xfrm>
            <a:off x="0" y="5943600"/>
            <a:ext cx="9144000" cy="9144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বালকদের গড় বয়স কত ? </a:t>
            </a:r>
            <a:endParaRPr b="1" dirty="0" sz="8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7" name="Rectangle 12"/>
          <p:cNvSpPr/>
          <p:nvPr/>
        </p:nvSpPr>
        <p:spPr>
          <a:xfrm>
            <a:off x="0" y="0"/>
            <a:ext cx="9144000" cy="647700"/>
          </a:xfrm>
          <a:prstGeom prst="rect"/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685800" marL="685800">
              <a:buFont typeface="Wingdings" pitchFamily="2" charset="2"/>
              <a:buChar char="Ø"/>
            </a:pPr>
            <a:r>
              <a:rPr b="1" dirty="0" sz="5400" lang="bn-BD" smtClean="0">
                <a:solidFill>
                  <a:srgbClr val="00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 নির্ণয়ের সূত্রটি কি ? </a:t>
            </a:r>
            <a:endParaRPr b="1" dirty="0" sz="5400" lang="en-US">
              <a:solidFill>
                <a:srgbClr val="00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7" grpId="0" animBg="1"/>
      <p:bldP spid="1048768" grpId="0" animBg="1"/>
      <p:bldP spid="1048769" grpId="0" animBg="1"/>
      <p:bldP spid="1048770" grpId="0" animBg="1"/>
      <p:bldP spid="1048771" grpId="0" animBg="1"/>
      <p:bldP spid="1048772" grpId="0" animBg="1"/>
      <p:bldP spid="1048773" grpId="0" animBg="1"/>
      <p:bldP spid="1048774" grpId="0" animBg="1"/>
      <p:bldP spid="1048775" grpId="0" animBg="1"/>
      <p:bldP spid="1048776" grpId="0"/>
      <p:bldP spid="10487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BFDD8"/>
          </a:solidFill>
        </p:spPr>
        <p:txBody>
          <a:bodyPr/>
          <a:p>
            <a:r>
              <a:rPr dirty="0" lang="bn-BD" smtClean="0"/>
              <a:t>  </a:t>
            </a:r>
            <a:endParaRPr dirty="0" lang="en-US"/>
          </a:p>
        </p:txBody>
      </p:sp>
      <p:sp>
        <p:nvSpPr>
          <p:cNvPr id="1048779" name="Rounded Rectangle 2"/>
          <p:cNvSpPr/>
          <p:nvPr/>
        </p:nvSpPr>
        <p:spPr>
          <a:xfrm>
            <a:off x="152400" y="1760220"/>
            <a:ext cx="1905000" cy="3505200"/>
          </a:xfrm>
          <a:prstGeom prst="round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0" name="Rounded Rectangle 3"/>
          <p:cNvSpPr/>
          <p:nvPr/>
        </p:nvSpPr>
        <p:spPr>
          <a:xfrm>
            <a:off x="2453640" y="1710690"/>
            <a:ext cx="1981200" cy="3505200"/>
          </a:xfrm>
          <a:prstGeom prst="roundRect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/>
              <a:t>  </a:t>
            </a:r>
            <a:endParaRPr dirty="0" lang="en-US"/>
          </a:p>
        </p:txBody>
      </p:sp>
      <p:sp>
        <p:nvSpPr>
          <p:cNvPr id="1048781" name="Rounded Rectangle 4"/>
          <p:cNvSpPr/>
          <p:nvPr/>
        </p:nvSpPr>
        <p:spPr>
          <a:xfrm>
            <a:off x="4678680" y="1752600"/>
            <a:ext cx="1874520" cy="3505200"/>
          </a:xfrm>
          <a:prstGeom prst="roundRect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2" name="Rounded Rectangle 5"/>
          <p:cNvSpPr/>
          <p:nvPr/>
        </p:nvSpPr>
        <p:spPr>
          <a:xfrm>
            <a:off x="6888480" y="1752600"/>
            <a:ext cx="1950720" cy="3463290"/>
          </a:xfrm>
          <a:prstGeom prst="roundRect"/>
          <a:blipFill rotWithShape="1" dpi="0">
            <a:blip xmlns:r="http://schemas.openxmlformats.org/officeDocument/2006/relationships"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3" name="Rounded Rectangle 6"/>
          <p:cNvSpPr/>
          <p:nvPr/>
        </p:nvSpPr>
        <p:spPr>
          <a:xfrm>
            <a:off x="0" y="0"/>
            <a:ext cx="9128760" cy="990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নীচে চারটি সড়কের দূরত্ব দেওয়া হল । </a:t>
            </a:r>
            <a:endParaRPr b="1" dirty="0" sz="60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4" name="Rounded Rectangle 7"/>
          <p:cNvSpPr/>
          <p:nvPr/>
        </p:nvSpPr>
        <p:spPr>
          <a:xfrm>
            <a:off x="0" y="5791200"/>
            <a:ext cx="9128760" cy="9144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bn-BD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সড়ক গুলোর গড়  দূরত্ব কত ? </a:t>
            </a:r>
            <a:endParaRPr b="1" dirty="0" sz="7200" lang="en-US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5" name="Oval 8"/>
          <p:cNvSpPr/>
          <p:nvPr/>
        </p:nvSpPr>
        <p:spPr>
          <a:xfrm>
            <a:off x="152400" y="5307330"/>
            <a:ext cx="1981200" cy="525780"/>
          </a:xfrm>
          <a:prstGeom prst="ellipse"/>
          <a:solidFill>
            <a:srgbClr val="FD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bn-BD">
                <a:solidFill>
                  <a:srgbClr val="C00000"/>
                </a:solidFill>
              </a:rPr>
              <a:t>৩</a:t>
            </a:r>
            <a:r>
              <a:rPr b="1" dirty="0" lang="bn-BD" smtClean="0">
                <a:solidFill>
                  <a:srgbClr val="C00000"/>
                </a:solidFill>
              </a:rPr>
              <a:t>৫০ কি</a:t>
            </a:r>
            <a:r>
              <a:rPr b="1" dirty="0" lang="en-US" smtClean="0">
                <a:solidFill>
                  <a:srgbClr val="C00000"/>
                </a:solidFill>
              </a:rPr>
              <a:t>.</a:t>
            </a:r>
            <a:r>
              <a:rPr b="1" dirty="0" lang="bn-BD" smtClean="0">
                <a:solidFill>
                  <a:srgbClr val="C00000"/>
                </a:solidFill>
              </a:rPr>
              <a:t>মি</a:t>
            </a:r>
            <a:r>
              <a:rPr dirty="0" lang="en-US" smtClean="0"/>
              <a:t>.</a:t>
            </a:r>
            <a:endParaRPr dirty="0" lang="en-US"/>
          </a:p>
        </p:txBody>
      </p:sp>
      <p:sp>
        <p:nvSpPr>
          <p:cNvPr id="1048786" name="Oval 9"/>
          <p:cNvSpPr/>
          <p:nvPr/>
        </p:nvSpPr>
        <p:spPr>
          <a:xfrm>
            <a:off x="2583180" y="5307330"/>
            <a:ext cx="1981200" cy="525780"/>
          </a:xfrm>
          <a:prstGeom prst="ellipse"/>
          <a:solidFill>
            <a:srgbClr val="FD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bn-BD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২৫০ কি </a:t>
            </a:r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b="1" dirty="0" lang="bn-BD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মি</a:t>
            </a:r>
            <a:r>
              <a:rPr dirty="0" lang="en-US" smtClean="0"/>
              <a:t>.</a:t>
            </a:r>
            <a:endParaRPr dirty="0" lang="en-US"/>
          </a:p>
        </p:txBody>
      </p:sp>
      <p:sp>
        <p:nvSpPr>
          <p:cNvPr id="1048787" name="Oval 10"/>
          <p:cNvSpPr/>
          <p:nvPr/>
        </p:nvSpPr>
        <p:spPr>
          <a:xfrm>
            <a:off x="4792980" y="5307330"/>
            <a:ext cx="1981200" cy="525780"/>
          </a:xfrm>
          <a:prstGeom prst="ellipse"/>
          <a:solidFill>
            <a:srgbClr val="FD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bn-BD">
                <a:solidFill>
                  <a:srgbClr val="C00000"/>
                </a:solidFill>
              </a:rPr>
              <a:t>২</a:t>
            </a:r>
            <a:r>
              <a:rPr b="1" dirty="0" lang="bn-BD" smtClean="0">
                <a:solidFill>
                  <a:srgbClr val="C00000"/>
                </a:solidFill>
              </a:rPr>
              <a:t>২০ কি</a:t>
            </a:r>
            <a:r>
              <a:rPr b="1" dirty="0" lang="en-US" smtClean="0">
                <a:solidFill>
                  <a:srgbClr val="C00000"/>
                </a:solidFill>
              </a:rPr>
              <a:t>.</a:t>
            </a:r>
            <a:r>
              <a:rPr b="1" dirty="0" lang="bn-BD" smtClean="0">
                <a:solidFill>
                  <a:srgbClr val="C00000"/>
                </a:solidFill>
              </a:rPr>
              <a:t>মি </a:t>
            </a:r>
            <a:r>
              <a:rPr dirty="0" lang="en-US" smtClean="0"/>
              <a:t>.</a:t>
            </a:r>
            <a:endParaRPr dirty="0" lang="en-US"/>
          </a:p>
        </p:txBody>
      </p:sp>
      <p:sp>
        <p:nvSpPr>
          <p:cNvPr id="1048788" name="Oval 11"/>
          <p:cNvSpPr/>
          <p:nvPr/>
        </p:nvSpPr>
        <p:spPr>
          <a:xfrm>
            <a:off x="7056120" y="5307330"/>
            <a:ext cx="1981200" cy="525780"/>
          </a:xfrm>
          <a:prstGeom prst="ellipse"/>
          <a:solidFill>
            <a:srgbClr val="FD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600" lang="bn-BD" smtClean="0">
                <a:solidFill>
                  <a:srgbClr val="002060"/>
                </a:solidFill>
              </a:rPr>
              <a:t>১৮০ কি </a:t>
            </a:r>
            <a:r>
              <a:rPr b="1" dirty="0" sz="1600" lang="en-US" smtClean="0">
                <a:solidFill>
                  <a:srgbClr val="002060"/>
                </a:solidFill>
              </a:rPr>
              <a:t>.</a:t>
            </a:r>
            <a:r>
              <a:rPr b="1" dirty="0" sz="1600" lang="bn-BD" smtClean="0">
                <a:solidFill>
                  <a:srgbClr val="002060"/>
                </a:solidFill>
              </a:rPr>
              <a:t>মি 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9" grpId="0" animBg="1"/>
      <p:bldP spid="1048780" grpId="0" animBg="1"/>
      <p:bldP spid="1048781" grpId="0" animBg="1"/>
      <p:bldP spid="1048782" grpId="0" animBg="1"/>
      <p:bldP spid="1048783" grpId="0"/>
      <p:bldP spid="1048784" grpId="0"/>
      <p:bldP spid="1048785" grpId="0" animBg="1"/>
      <p:bldP spid="1048786" grpId="0" animBg="1"/>
      <p:bldP spid="1048787" grpId="0" animBg="1"/>
      <p:bldP spid="10487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US"/>
          </a:p>
        </p:txBody>
      </p:sp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790" name="Cloud 3"/>
          <p:cNvSpPr/>
          <p:nvPr/>
        </p:nvSpPr>
        <p:spPr>
          <a:xfrm>
            <a:off x="1371600" y="533400"/>
            <a:ext cx="6781800" cy="5029200"/>
          </a:xfrm>
          <a:prstGeom prst="cloud"/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9FECE"/>
              </a:gs>
              <a:gs pos="100000">
                <a:srgbClr val="66FF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4000" lang="bn-BD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- </a:t>
            </a:r>
          </a:p>
          <a:p>
            <a:pPr algn="ctr"/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পরিবারের সদস্যদের গড় বয়স কত ? 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9" name="Straight Connector 5"/>
          <p:cNvCxnSpPr>
            <a:cxnSpLocks/>
          </p:cNvCxnSpPr>
          <p:nvPr/>
        </p:nvCxnSpPr>
        <p:spPr>
          <a:xfrm>
            <a:off x="3345180" y="2209800"/>
            <a:ext cx="2133600" cy="0"/>
          </a:xfrm>
          <a:prstGeom prst="line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US"/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5930899"/>
            <a:ext cx="9144000" cy="927101"/>
          </a:xfrm>
          <a:prstGeom prst="rect"/>
        </p:spPr>
      </p:pic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860" y="0"/>
            <a:ext cx="9144000" cy="927101"/>
          </a:xfrm>
          <a:prstGeom prst="rect"/>
        </p:spPr>
      </p:pic>
      <p:pic>
        <p:nvPicPr>
          <p:cNvPr id="209716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2860" y="761997"/>
            <a:ext cx="819150" cy="5168903"/>
          </a:xfrm>
          <a:prstGeom prst="rect"/>
        </p:spPr>
      </p:pic>
      <p:pic>
        <p:nvPicPr>
          <p:cNvPr id="2097168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572500" y="844548"/>
            <a:ext cx="838200" cy="5168903"/>
          </a:xfrm>
          <a:prstGeom prst="rect"/>
        </p:spPr>
      </p:pic>
      <p:sp>
        <p:nvSpPr>
          <p:cNvPr id="1048792" name="Rectangle 14"/>
          <p:cNvSpPr/>
          <p:nvPr/>
        </p:nvSpPr>
        <p:spPr>
          <a:xfrm>
            <a:off x="769620" y="463550"/>
            <a:ext cx="2887980" cy="142367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endParaRPr b="1" dirty="0" sz="4800" lang="en-US">
              <a:solidFill>
                <a:srgbClr val="66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3" name="32-Point Star 5"/>
          <p:cNvSpPr/>
          <p:nvPr/>
        </p:nvSpPr>
        <p:spPr>
          <a:xfrm>
            <a:off x="1752600" y="844548"/>
            <a:ext cx="5867400" cy="5002529"/>
          </a:xfrm>
          <a:prstGeom prst="star32"/>
          <a:blipFill rotWithShape="1" dpi="0">
            <a:blip xmlns:r="http://schemas.openxmlformats.org/officeDocument/2006/relationships"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94" name="Rounded Rectangle 6"/>
          <p:cNvSpPr/>
          <p:nvPr/>
        </p:nvSpPr>
        <p:spPr>
          <a:xfrm>
            <a:off x="3429000" y="2743200"/>
            <a:ext cx="2438400" cy="10668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dirty="0" sz="66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dirty="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dirty="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10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1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5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6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3" grpId="0" animBg="1"/>
      <p:bldP spid="1048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US"/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0480" y="0"/>
            <a:ext cx="9144000" cy="6858000"/>
          </a:xfrm>
          <a:prstGeom prst="rect"/>
        </p:spPr>
      </p:pic>
      <p:sp>
        <p:nvSpPr>
          <p:cNvPr id="1048594" name="Plaque 5"/>
          <p:cNvSpPr/>
          <p:nvPr/>
        </p:nvSpPr>
        <p:spPr>
          <a:xfrm>
            <a:off x="2438400" y="861060"/>
            <a:ext cx="5715000" cy="4572000"/>
          </a:xfrm>
          <a:prstGeom prst="plaque"/>
          <a:solidFill>
            <a:srgbClr val="DE9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bn-BD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শ্রেণি- ৫ম  </a:t>
            </a:r>
            <a:r>
              <a:rPr b="1" dirty="0" sz="66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বিষয়- গণিত</a:t>
            </a:r>
          </a:p>
          <a:p>
            <a:pPr algn="ctr"/>
            <a:r>
              <a:rPr b="1" dirty="0" sz="6600" lang="bn-BD" smtClean="0">
                <a:solidFill>
                  <a:srgbClr val="86FAA4"/>
                </a:solidFill>
                <a:latin typeface="NikoshBAN" pitchFamily="2" charset="0"/>
                <a:cs typeface="NikoshBAN" pitchFamily="2" charset="0"/>
              </a:rPr>
              <a:t>বিষয়বস্তু – গড়</a:t>
            </a:r>
            <a:endParaRPr altLang="en-US" lang="zh-CN"/>
          </a:p>
          <a:p>
            <a:pPr algn="ctr"/>
            <a:r>
              <a:rPr b="1" dirty="0" sz="66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সময়–৪০মি </a:t>
            </a:r>
            <a:r>
              <a:rPr b="1" dirty="0" sz="66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6600" lang="en-US" smtClean="0">
              <a:solidFill>
                <a:srgbClr val="86FAA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dirty="0" lang="en-US"/>
          </a:p>
        </p:txBody>
      </p:sp>
      <p:sp>
        <p:nvSpPr>
          <p:cNvPr id="1048595" name="Oval 3"/>
          <p:cNvSpPr/>
          <p:nvPr/>
        </p:nvSpPr>
        <p:spPr>
          <a:xfrm flipH="1">
            <a:off x="15240" y="4038600"/>
            <a:ext cx="1981199" cy="27432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926740" y="587889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p>
            <a:r>
              <a:rPr b="1" dirty="0" sz="6000" lang="bn-BD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গড় নির্ণয়ের সূত্র বলতে পারবে। </a:t>
            </a:r>
            <a:br>
              <a:rPr b="1" dirty="0" sz="6000" lang="bn-BD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b="1" dirty="0" sz="6000" lang="bn-BD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সুত্র ব্যবহার করে একই জাতীয় </a:t>
            </a:r>
            <a:br>
              <a:rPr b="1" dirty="0" sz="6000" lang="bn-BD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b="1" dirty="0" sz="6000" lang="bn-BD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একাধিক রাশির গড় নির্ণয় করতে পারবে । </a:t>
            </a:r>
            <a:endParaRPr b="1" dirty="0" sz="6000" lang="en-US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Rectangle 3"/>
          <p:cNvSpPr/>
          <p:nvPr/>
        </p:nvSpPr>
        <p:spPr>
          <a:xfrm>
            <a:off x="0" y="5257800"/>
            <a:ext cx="9144000" cy="1600200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8" name="Rectangle 4"/>
          <p:cNvSpPr/>
          <p:nvPr/>
        </p:nvSpPr>
        <p:spPr>
          <a:xfrm rot="10800000">
            <a:off x="0" y="22860"/>
            <a:ext cx="9144000" cy="1600200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9FECE"/>
          </a:solidFill>
        </p:spPr>
        <p:txBody>
          <a:bodyPr/>
          <a:p>
            <a:endParaRPr dirty="0" lang="en-US"/>
          </a:p>
        </p:txBody>
      </p:sp>
      <p:sp>
        <p:nvSpPr>
          <p:cNvPr id="1048600" name="Rounded Rectangle 2"/>
          <p:cNvSpPr/>
          <p:nvPr/>
        </p:nvSpPr>
        <p:spPr>
          <a:xfrm>
            <a:off x="2133600" y="68580"/>
            <a:ext cx="4724400" cy="6858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এসো সুরে সুরে বলি </a:t>
            </a:r>
            <a:endParaRPr b="1" dirty="0" sz="44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Rounded Rectangle 3"/>
          <p:cNvSpPr/>
          <p:nvPr/>
        </p:nvSpPr>
        <p:spPr>
          <a:xfrm>
            <a:off x="2362200" y="1066800"/>
            <a:ext cx="4724400" cy="5615940"/>
          </a:xfrm>
          <a:prstGeom prst="roundRect">
            <a:avLst>
              <a:gd name="adj" fmla="val 186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BD" smtClean="0">
                <a:latin typeface="NikoshBAN" pitchFamily="2" charset="0"/>
                <a:cs typeface="NikoshBAN" pitchFamily="2" charset="0"/>
              </a:rPr>
              <a:t>       </a:t>
            </a:r>
            <a:r>
              <a:rPr b="1" dirty="0" sz="28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গণিতের সমস্যা থাকবে </a:t>
            </a:r>
          </a:p>
          <a:p>
            <a:r>
              <a:rPr b="1" dirty="0" sz="28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তবুও সমাধান করতে হবে </a:t>
            </a:r>
          </a:p>
          <a:p>
            <a:r>
              <a:rPr b="1" dirty="0" sz="28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বারে বারে চেষ্টা না করে </a:t>
            </a:r>
          </a:p>
          <a:p>
            <a:r>
              <a:rPr b="1" dirty="0" sz="28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অঙ্ক শিখেছে কে কবে ।</a:t>
            </a:r>
            <a:r>
              <a:rPr b="1" dirty="0" sz="2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b="1" dirty="0" sz="2400" lang="bn-BD" smtClean="0">
              <a:latin typeface="NikoshBAN" pitchFamily="2" charset="0"/>
              <a:cs typeface="NikoshBAN" pitchFamily="2" charset="0"/>
            </a:endParaRPr>
          </a:p>
          <a:p>
            <a:r>
              <a:rPr b="1" dirty="0" sz="2800" lang="bn-BD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কোনটা কঠিন কোনটা সহজ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ভাবছ কেন মিছে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সব সমাধান করতে হবে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রইবো নাক বসে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অঙ্ক শেখার এইতো সময়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করব নাক সময় অপচয়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সময় শেষে এমন সুযোগ </a:t>
            </a:r>
          </a:p>
          <a:p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কখন বল কে পাবে ।। </a:t>
            </a:r>
          </a:p>
          <a:p>
            <a:pPr algn="ctr"/>
            <a:endParaRPr dirty="0" lang="bn-BD">
              <a:solidFill>
                <a:srgbClr val="00FFFF"/>
              </a:solidFill>
            </a:endParaRPr>
          </a:p>
          <a:p>
            <a:pPr algn="ctr"/>
            <a:endParaRPr dirty="0" lang="en-US"/>
          </a:p>
        </p:txBody>
      </p:sp>
      <p:sp>
        <p:nvSpPr>
          <p:cNvPr id="1048602" name="Oval 4"/>
          <p:cNvSpPr/>
          <p:nvPr/>
        </p:nvSpPr>
        <p:spPr>
          <a:xfrm>
            <a:off x="1074420" y="4122420"/>
            <a:ext cx="1981200" cy="230124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Oval 5"/>
          <p:cNvSpPr/>
          <p:nvPr/>
        </p:nvSpPr>
        <p:spPr>
          <a:xfrm>
            <a:off x="990600" y="125730"/>
            <a:ext cx="1905000" cy="19812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4" name="Oval 6"/>
          <p:cNvSpPr/>
          <p:nvPr/>
        </p:nvSpPr>
        <p:spPr>
          <a:xfrm>
            <a:off x="6387465" y="4152900"/>
            <a:ext cx="2080260" cy="2301240"/>
          </a:xfrm>
          <a:prstGeom prst="ellipse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5" name="Oval 7"/>
          <p:cNvSpPr/>
          <p:nvPr/>
        </p:nvSpPr>
        <p:spPr>
          <a:xfrm>
            <a:off x="6486525" y="156210"/>
            <a:ext cx="1855470" cy="2004060"/>
          </a:xfrm>
          <a:prstGeom prst="ellipse"/>
          <a:blipFill rotWithShape="1" dpi="0">
            <a:blip xmlns:r="http://schemas.openxmlformats.org/officeDocument/2006/relationships"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6" name="Rounded Rectangle 8"/>
          <p:cNvSpPr/>
          <p:nvPr/>
        </p:nvSpPr>
        <p:spPr>
          <a:xfrm>
            <a:off x="1074420" y="2266950"/>
            <a:ext cx="1828800" cy="1684020"/>
          </a:xfrm>
          <a:prstGeom prst="roundRect"/>
          <a:blipFill rotWithShape="1" dpi="0">
            <a:blip xmlns:r="http://schemas.openxmlformats.org/officeDocument/2006/relationships"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Rounded Rectangle 9"/>
          <p:cNvSpPr/>
          <p:nvPr/>
        </p:nvSpPr>
        <p:spPr>
          <a:xfrm>
            <a:off x="6513195" y="2358390"/>
            <a:ext cx="1828800" cy="1684020"/>
          </a:xfrm>
          <a:prstGeom prst="roundRect"/>
          <a:blipFill rotWithShape="1" dpi="0">
            <a:blip xmlns:r="http://schemas.openxmlformats.org/officeDocument/2006/relationships"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Rectangle 10"/>
          <p:cNvSpPr/>
          <p:nvPr/>
        </p:nvSpPr>
        <p:spPr>
          <a:xfrm>
            <a:off x="0" y="0"/>
            <a:ext cx="838200" cy="6858000"/>
          </a:xfrm>
          <a:prstGeom prst="rect"/>
          <a:blipFill rotWithShape="1" dpi="0">
            <a:blip xmlns:r="http://schemas.openxmlformats.org/officeDocument/2006/relationships"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9" name="Rectangle 11"/>
          <p:cNvSpPr/>
          <p:nvPr/>
        </p:nvSpPr>
        <p:spPr>
          <a:xfrm>
            <a:off x="8467724" y="0"/>
            <a:ext cx="676275" cy="6858000"/>
          </a:xfrm>
          <a:prstGeom prst="rect"/>
          <a:blipFill rotWithShape="1" dpi="0">
            <a:blip xmlns:r="http://schemas.openxmlformats.org/officeDocument/2006/relationships"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8"/>
                                        <p:tgtEl>
                                          <p:spTgt spid="1048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1"/>
                                        <p:tgtEl>
                                          <p:spTgt spid="1048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4"/>
                                        <p:tgtEl>
                                          <p:spTgt spid="1048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7"/>
                                        <p:tgtEl>
                                          <p:spTgt spid="1048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0"/>
                                        <p:tgtEl>
                                          <p:spTgt spid="1048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3"/>
                                        <p:tgtEl>
                                          <p:spTgt spid="1048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6"/>
                                        <p:tgtEl>
                                          <p:spTgt spid="1048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0144" cy="688685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endParaRPr dirty="0" lang="en-US"/>
          </a:p>
        </p:txBody>
      </p:sp>
      <p:sp>
        <p:nvSpPr>
          <p:cNvPr id="1048611" name="Oval 7"/>
          <p:cNvSpPr/>
          <p:nvPr/>
        </p:nvSpPr>
        <p:spPr>
          <a:xfrm>
            <a:off x="1391218" y="3093816"/>
            <a:ext cx="6096000" cy="3750163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Oval 8"/>
          <p:cNvSpPr/>
          <p:nvPr/>
        </p:nvSpPr>
        <p:spPr>
          <a:xfrm>
            <a:off x="15311" y="98085"/>
            <a:ext cx="2751814" cy="2467024"/>
          </a:xfrm>
          <a:prstGeom prst="ellipse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Oval 9"/>
          <p:cNvSpPr/>
          <p:nvPr/>
        </p:nvSpPr>
        <p:spPr>
          <a:xfrm>
            <a:off x="2868095" y="12105"/>
            <a:ext cx="3513501" cy="2238657"/>
          </a:xfrm>
          <a:prstGeom prst="ellipse"/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Oval 10"/>
          <p:cNvSpPr/>
          <p:nvPr/>
        </p:nvSpPr>
        <p:spPr>
          <a:xfrm>
            <a:off x="6381596" y="98085"/>
            <a:ext cx="2762404" cy="2252303"/>
          </a:xfrm>
          <a:prstGeom prst="ellipse"/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5" name="Oval 12"/>
          <p:cNvSpPr/>
          <p:nvPr/>
        </p:nvSpPr>
        <p:spPr>
          <a:xfrm>
            <a:off x="3232212" y="293234"/>
            <a:ext cx="973299" cy="8382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Oval 13"/>
          <p:cNvSpPr/>
          <p:nvPr/>
        </p:nvSpPr>
        <p:spPr>
          <a:xfrm>
            <a:off x="4315175" y="26534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Oval 14"/>
          <p:cNvSpPr/>
          <p:nvPr/>
        </p:nvSpPr>
        <p:spPr>
          <a:xfrm>
            <a:off x="4061418" y="645797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Right Arrow 2"/>
          <p:cNvSpPr/>
          <p:nvPr/>
        </p:nvSpPr>
        <p:spPr>
          <a:xfrm rot="2872639">
            <a:off x="1787648" y="2819346"/>
            <a:ext cx="1129415" cy="548941"/>
          </a:xfrm>
          <a:prstGeom prst="rightArrow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9" name="Down Arrow 3"/>
          <p:cNvSpPr/>
          <p:nvPr/>
        </p:nvSpPr>
        <p:spPr>
          <a:xfrm>
            <a:off x="4439218" y="2819399"/>
            <a:ext cx="371257" cy="993168"/>
          </a:xfrm>
          <a:prstGeom prst="downArrow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0" name="Down Arrow 4"/>
          <p:cNvSpPr/>
          <p:nvPr/>
        </p:nvSpPr>
        <p:spPr>
          <a:xfrm rot="2075829">
            <a:off x="6524843" y="2253601"/>
            <a:ext cx="500001" cy="1266024"/>
          </a:xfrm>
          <a:prstGeom prst="downArrow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1" name="Rounded Rectangle 5"/>
          <p:cNvSpPr/>
          <p:nvPr/>
        </p:nvSpPr>
        <p:spPr>
          <a:xfrm>
            <a:off x="152400" y="2878324"/>
            <a:ext cx="1803640" cy="474476"/>
          </a:xfrm>
          <a:prstGeom prst="roundRect"/>
          <a:solidFill>
            <a:srgbClr val="D9E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b="1" dirty="0" sz="2800" lang="en-US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b="1" dirty="0" sz="2800" lang="en-US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2800" lang="bn-BD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মার্বেল </a:t>
            </a:r>
            <a:r>
              <a:rPr b="1" dirty="0" sz="2800" lang="en-US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800" lang="en-US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Rectangle 6"/>
          <p:cNvSpPr/>
          <p:nvPr/>
        </p:nvSpPr>
        <p:spPr>
          <a:xfrm>
            <a:off x="4196861" y="2138912"/>
            <a:ext cx="1311037" cy="545622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টি  মার্বেল </a:t>
            </a:r>
            <a:endParaRPr b="1" dirty="0" sz="20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Rounded Rectangle 11"/>
          <p:cNvSpPr/>
          <p:nvPr/>
        </p:nvSpPr>
        <p:spPr>
          <a:xfrm>
            <a:off x="7086601" y="2565109"/>
            <a:ext cx="1720674" cy="587515"/>
          </a:xfrm>
          <a:prstGeom prst="roundRect"/>
          <a:solidFill>
            <a:srgbClr val="86F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৫ টি মার্বেল  </a:t>
            </a:r>
            <a:endParaRPr b="1" dirty="0" sz="2400" lang="en-US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Rounded Rectangle 15"/>
          <p:cNvSpPr/>
          <p:nvPr/>
        </p:nvSpPr>
        <p:spPr>
          <a:xfrm>
            <a:off x="152400" y="5791200"/>
            <a:ext cx="1803640" cy="845576"/>
          </a:xfrm>
          <a:prstGeom prst="roundRect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একত্রে ১৮ টি </a:t>
            </a:r>
            <a:endParaRPr b="1" dirty="0" sz="2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Bent Arrow 16"/>
          <p:cNvSpPr/>
          <p:nvPr/>
        </p:nvSpPr>
        <p:spPr>
          <a:xfrm>
            <a:off x="914400" y="4693920"/>
            <a:ext cx="953636" cy="1097280"/>
          </a:xfrm>
          <a:prstGeom prst="bentArrow"/>
          <a:solidFill>
            <a:srgbClr val="86F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26" name="Oval 17"/>
          <p:cNvSpPr/>
          <p:nvPr/>
        </p:nvSpPr>
        <p:spPr>
          <a:xfrm rot="469242">
            <a:off x="5012598" y="1329078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Oval 18"/>
          <p:cNvSpPr/>
          <p:nvPr/>
        </p:nvSpPr>
        <p:spPr>
          <a:xfrm>
            <a:off x="5114538" y="579070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Oval 19"/>
          <p:cNvSpPr/>
          <p:nvPr/>
        </p:nvSpPr>
        <p:spPr>
          <a:xfrm>
            <a:off x="2973153" y="1077779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9" name="Oval 20"/>
          <p:cNvSpPr/>
          <p:nvPr/>
        </p:nvSpPr>
        <p:spPr>
          <a:xfrm>
            <a:off x="618814" y="236170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0" name="Oval 21"/>
          <p:cNvSpPr/>
          <p:nvPr/>
        </p:nvSpPr>
        <p:spPr>
          <a:xfrm>
            <a:off x="7946938" y="889530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Oval 22"/>
          <p:cNvSpPr/>
          <p:nvPr/>
        </p:nvSpPr>
        <p:spPr>
          <a:xfrm>
            <a:off x="7823673" y="1371115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Oval 23"/>
          <p:cNvSpPr/>
          <p:nvPr/>
        </p:nvSpPr>
        <p:spPr>
          <a:xfrm>
            <a:off x="7487218" y="468042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3" name="Oval 24"/>
          <p:cNvSpPr/>
          <p:nvPr/>
        </p:nvSpPr>
        <p:spPr>
          <a:xfrm>
            <a:off x="6729124" y="754942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Oval 25"/>
          <p:cNvSpPr/>
          <p:nvPr/>
        </p:nvSpPr>
        <p:spPr>
          <a:xfrm>
            <a:off x="6847592" y="1435969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Oval 26"/>
          <p:cNvSpPr/>
          <p:nvPr/>
        </p:nvSpPr>
        <p:spPr>
          <a:xfrm>
            <a:off x="17756" y="839970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Oval 27"/>
          <p:cNvSpPr/>
          <p:nvPr/>
        </p:nvSpPr>
        <p:spPr>
          <a:xfrm>
            <a:off x="3819876" y="1283759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7" name="Oval 28"/>
          <p:cNvSpPr/>
          <p:nvPr/>
        </p:nvSpPr>
        <p:spPr>
          <a:xfrm>
            <a:off x="400619" y="1626659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Oval 29"/>
          <p:cNvSpPr/>
          <p:nvPr/>
        </p:nvSpPr>
        <p:spPr>
          <a:xfrm>
            <a:off x="1477114" y="1525770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Oval 30"/>
          <p:cNvSpPr/>
          <p:nvPr/>
        </p:nvSpPr>
        <p:spPr>
          <a:xfrm>
            <a:off x="965439" y="1028215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Oval 31"/>
          <p:cNvSpPr/>
          <p:nvPr/>
        </p:nvSpPr>
        <p:spPr>
          <a:xfrm>
            <a:off x="1634449" y="546145"/>
            <a:ext cx="990599" cy="6858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3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6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9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5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8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1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6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9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2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5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8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1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6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1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86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91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96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1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4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106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109" nodeType="click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2698 0.5044 " pathEditMode="relative" rAng="0" ptsTypes="AA">
                                      <p:cBhvr>
                                        <p:cTn dur="2000" fill="hold" id="110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520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1" nodeType="with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0417 0.5125 " pathEditMode="relative" rAng="0" ptsTypes="AA">
                                      <p:cBhvr>
                                        <p:cTn dur="2000" fill="hold" id="112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562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3" nodeType="with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1667 0.5 " pathEditMode="relative" rAng="0" ptsTypes="AA">
                                      <p:cBhvr>
                                        <p:cTn dur="2000" fill="hold" id="114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5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5" nodeType="with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L 0.1257 0.39236 " pathEditMode="relative" rAng="0" ptsTypes="AA">
                                      <p:cBhvr>
                                        <p:cTn dur="2000" fill="hold" id="116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1963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7" nodeType="with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3195 0.62222 " pathEditMode="relative" rAng="0" ptsTypes="AA">
                                      <p:cBhvr>
                                        <p:cTn dur="2000" fill="hold" id="11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3111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9" nodeType="with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5868 0.55926 " pathEditMode="relative" rAng="0" ptsTypes="AA">
                                      <p:cBhvr>
                                        <p:cTn dur="2000" fill="hold" id="12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123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434 0.48495 " pathEditMode="relative" rAng="0" ptsTypes="AA">
                                      <p:cBhvr>
                                        <p:cTn dur="2000" fill="hold" id="124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2423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7291 0.66898 " pathEditMode="relative" rAng="0" ptsTypes="AA">
                                      <p:cBhvr>
                                        <p:cTn dur="2000" fill="hold" id="126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334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169 L 0.05764 0.49838 " pathEditMode="relative" rAng="0" ptsTypes="AA">
                                      <p:cBhvr>
                                        <p:cTn dur="2000" fill="hold" id="12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2576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2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93889E-18 L -0.02743 0.53889 " pathEditMode="relative" rAng="0" ptsTypes="AA">
                                      <p:cBhvr>
                                        <p:cTn dur="2000" fill="hold" id="13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269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3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778 0.60995 " pathEditMode="relative" rAng="0" ptsTypes="AA">
                                      <p:cBhvr>
                                        <p:cTn dur="2000" fill="hold" id="13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3048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3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4566 0.51504 " pathEditMode="relative" rAng="0" ptsTypes="AA">
                                      <p:cBhvr>
                                        <p:cTn dur="2000" fill="hold" id="134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2574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4791 0.51898 " pathEditMode="relative" rAng="0" ptsTypes="AA">
                                      <p:cBhvr>
                                        <p:cTn dur="2000" fill="hold" id="136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139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28993 0.60926 " pathEditMode="relative" rAng="0" ptsTypes="AA">
                                      <p:cBhvr>
                                        <p:cTn dur="2000" fill="hold" id="140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3046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4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41805 0.50556 " pathEditMode="relative" rAng="0" ptsTypes="AA">
                                      <p:cBhvr>
                                        <p:cTn dur="2000" fill="hold" id="14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25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4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4792 0.55949 " pathEditMode="relative" rAng="0" ptsTypes="AA">
                                      <p:cBhvr>
                                        <p:cTn dur="2000" fill="hold" id="14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796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4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9843 0.50648 " pathEditMode="relative" rAng="0" ptsTypes="AA">
                                      <p:cBhvr>
                                        <p:cTn dur="2000" fill="hold" id="146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532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4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35295 0.55162 " pathEditMode="relative" rAng="0" ptsTypes="AA">
                                      <p:cBhvr>
                                        <p:cTn dur="2000" fill="hold" id="14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3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8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9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0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5" grpId="1" animBg="1"/>
      <p:bldP spid="1048616" grpId="0" animBg="1"/>
      <p:bldP spid="1048616" grpId="1" animBg="1"/>
      <p:bldP spid="1048617" grpId="0" animBg="1"/>
      <p:bldP spid="1048617" grpId="1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3" grpId="0" animBg="1"/>
      <p:bldP spid="1048624" grpId="0" animBg="1"/>
      <p:bldP spid="1048625" grpId="0" animBg="1"/>
      <p:bldP spid="1048626" grpId="0" animBg="1"/>
      <p:bldP spid="1048626" grpId="1" animBg="1"/>
      <p:bldP spid="1048627" grpId="0" animBg="1"/>
      <p:bldP spid="1048627" grpId="1" animBg="1"/>
      <p:bldP spid="1048628" grpId="0" animBg="1"/>
      <p:bldP spid="1048628" grpId="1" animBg="1"/>
      <p:bldP spid="1048629" grpId="0" animBg="1"/>
      <p:bldP spid="1048629" grpId="1" animBg="1"/>
      <p:bldP spid="1048630" grpId="0" animBg="1"/>
      <p:bldP spid="1048630" grpId="1" animBg="1"/>
      <p:bldP spid="1048631" grpId="0" animBg="1"/>
      <p:bldP spid="1048631" grpId="1" animBg="1"/>
      <p:bldP spid="1048632" grpId="0" animBg="1"/>
      <p:bldP spid="1048632" grpId="1" animBg="1"/>
      <p:bldP spid="1048633" grpId="0" animBg="1"/>
      <p:bldP spid="1048633" grpId="1" animBg="1"/>
      <p:bldP spid="1048634" grpId="0" animBg="1"/>
      <p:bldP spid="1048634" grpId="1" animBg="1"/>
      <p:bldP spid="1048635" grpId="0" animBg="1"/>
      <p:bldP spid="1048635" grpId="1" animBg="1"/>
      <p:bldP spid="1048636" grpId="0" animBg="1"/>
      <p:bldP spid="1048636" grpId="1" animBg="1"/>
      <p:bldP spid="1048637" grpId="0" animBg="1"/>
      <p:bldP spid="1048637" grpId="1" animBg="1"/>
      <p:bldP spid="1048638" grpId="0" animBg="1"/>
      <p:bldP spid="1048638" grpId="1" animBg="1"/>
      <p:bldP spid="1048639" grpId="0" animBg="1"/>
      <p:bldP spid="1048639" grpId="1" animBg="1"/>
      <p:bldP spid="1048640" grpId="0" animBg="1"/>
      <p:bldP spid="10486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7620" y="-97590"/>
            <a:ext cx="9144000" cy="6925326"/>
          </a:xfrm>
          <a:solidFill>
            <a:srgbClr val="CBFDD8"/>
          </a:solidFill>
          <a:ln w="57150">
            <a:solidFill>
              <a:srgbClr val="CC99FF"/>
            </a:solidFill>
          </a:ln>
        </p:spPr>
        <p:txBody>
          <a:bodyPr/>
          <a:p>
            <a:endParaRPr dirty="0" lang="en-US"/>
          </a:p>
        </p:txBody>
      </p:sp>
      <p:sp>
        <p:nvSpPr>
          <p:cNvPr id="1048642" name="Oval 12"/>
          <p:cNvSpPr/>
          <p:nvPr/>
        </p:nvSpPr>
        <p:spPr>
          <a:xfrm>
            <a:off x="6019800" y="-17934"/>
            <a:ext cx="3030071" cy="3277293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3" name="Oval 24"/>
          <p:cNvSpPr/>
          <p:nvPr/>
        </p:nvSpPr>
        <p:spPr>
          <a:xfrm>
            <a:off x="6279776" y="4160736"/>
            <a:ext cx="2770095" cy="266700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4" name="Oval 25"/>
          <p:cNvSpPr/>
          <p:nvPr/>
        </p:nvSpPr>
        <p:spPr>
          <a:xfrm>
            <a:off x="0" y="-124453"/>
            <a:ext cx="2989742" cy="2906874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5" name="Oval 26"/>
          <p:cNvSpPr/>
          <p:nvPr/>
        </p:nvSpPr>
        <p:spPr>
          <a:xfrm>
            <a:off x="2061883" y="762000"/>
            <a:ext cx="4724400" cy="5562599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6" name="Oval 30"/>
          <p:cNvSpPr/>
          <p:nvPr/>
        </p:nvSpPr>
        <p:spPr>
          <a:xfrm>
            <a:off x="3330388" y="3614425"/>
            <a:ext cx="824752" cy="748558"/>
          </a:xfrm>
          <a:prstGeom prst="ellipse"/>
          <a:blipFill rotWithShape="1" dpi="0">
            <a:blip xmlns:r="http://schemas.openxmlformats.org/officeDocument/2006/relationships"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Oval 31"/>
          <p:cNvSpPr/>
          <p:nvPr/>
        </p:nvSpPr>
        <p:spPr>
          <a:xfrm>
            <a:off x="5257823" y="2141514"/>
            <a:ext cx="824752" cy="846732"/>
          </a:xfrm>
          <a:prstGeom prst="ellipse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Oval 32"/>
          <p:cNvSpPr/>
          <p:nvPr/>
        </p:nvSpPr>
        <p:spPr>
          <a:xfrm>
            <a:off x="3550035" y="2357361"/>
            <a:ext cx="824752" cy="850121"/>
          </a:xfrm>
          <a:prstGeom prst="ellipse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Oval 33"/>
          <p:cNvSpPr/>
          <p:nvPr/>
        </p:nvSpPr>
        <p:spPr>
          <a:xfrm>
            <a:off x="4643732" y="1654036"/>
            <a:ext cx="824752" cy="703325"/>
          </a:xfrm>
          <a:prstGeom prst="ellipse"/>
          <a:blipFill rotWithShape="1" dpi="0">
            <a:blip xmlns:r="http://schemas.openxmlformats.org/officeDocument/2006/relationships" r:embed="rId4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Oval 34"/>
          <p:cNvSpPr/>
          <p:nvPr/>
        </p:nvSpPr>
        <p:spPr>
          <a:xfrm>
            <a:off x="4231356" y="3541040"/>
            <a:ext cx="824752" cy="579349"/>
          </a:xfrm>
          <a:prstGeom prst="ellipse"/>
          <a:blipFill rotWithShape="1" dpi="0">
            <a:blip xmlns:r="http://schemas.openxmlformats.org/officeDocument/2006/relationships"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1" name="Oval 35"/>
          <p:cNvSpPr/>
          <p:nvPr/>
        </p:nvSpPr>
        <p:spPr>
          <a:xfrm>
            <a:off x="4155140" y="4258548"/>
            <a:ext cx="824752" cy="681322"/>
          </a:xfrm>
          <a:prstGeom prst="ellipse"/>
          <a:blipFill rotWithShape="1" dpi="0">
            <a:blip xmlns:r="http://schemas.openxmlformats.org/officeDocument/2006/relationships" r:embed="rId6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2" name="Oval 36"/>
          <p:cNvSpPr/>
          <p:nvPr/>
        </p:nvSpPr>
        <p:spPr>
          <a:xfrm>
            <a:off x="5455025" y="3848796"/>
            <a:ext cx="824752" cy="605817"/>
          </a:xfrm>
          <a:prstGeom prst="ellipse"/>
          <a:blipFill rotWithShape="1" dpi="0">
            <a:blip xmlns:r="http://schemas.openxmlformats.org/officeDocument/2006/relationships" r:embed="rId7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3" name="Oval 37"/>
          <p:cNvSpPr/>
          <p:nvPr/>
        </p:nvSpPr>
        <p:spPr>
          <a:xfrm>
            <a:off x="5706043" y="2987447"/>
            <a:ext cx="824752" cy="747711"/>
          </a:xfrm>
          <a:prstGeom prst="ellipse"/>
          <a:blipFill rotWithShape="1" dpi="0">
            <a:blip xmlns:r="http://schemas.openxmlformats.org/officeDocument/2006/relationships"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4" name="Oval 38"/>
          <p:cNvSpPr/>
          <p:nvPr/>
        </p:nvSpPr>
        <p:spPr>
          <a:xfrm>
            <a:off x="2877671" y="2121435"/>
            <a:ext cx="824752" cy="776566"/>
          </a:xfrm>
          <a:prstGeom prst="ellipse"/>
          <a:blipFill rotWithShape="1" dpi="0">
            <a:blip xmlns:r="http://schemas.openxmlformats.org/officeDocument/2006/relationships" r:embed="rId8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5" name="Oval 39"/>
          <p:cNvSpPr/>
          <p:nvPr/>
        </p:nvSpPr>
        <p:spPr>
          <a:xfrm>
            <a:off x="4881291" y="3259360"/>
            <a:ext cx="824752" cy="690281"/>
          </a:xfrm>
          <a:prstGeom prst="ellipse"/>
          <a:blipFill rotWithShape="1" dpi="0">
            <a:blip xmlns:r="http://schemas.openxmlformats.org/officeDocument/2006/relationships" r:embed="rId9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6" name="Oval 40"/>
          <p:cNvSpPr/>
          <p:nvPr/>
        </p:nvSpPr>
        <p:spPr>
          <a:xfrm>
            <a:off x="2532559" y="2888943"/>
            <a:ext cx="824752" cy="684249"/>
          </a:xfrm>
          <a:prstGeom prst="ellipse"/>
          <a:blipFill rotWithShape="1" dpi="0">
            <a:blip xmlns:r="http://schemas.openxmlformats.org/officeDocument/2006/relationships" r:embed="rId10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7" name="Oval 41"/>
          <p:cNvSpPr/>
          <p:nvPr/>
        </p:nvSpPr>
        <p:spPr>
          <a:xfrm>
            <a:off x="3411085" y="3099449"/>
            <a:ext cx="824752" cy="463923"/>
          </a:xfrm>
          <a:prstGeom prst="ellipse"/>
          <a:blipFill rotWithShape="1" dpi="0">
            <a:blip xmlns:r="http://schemas.openxmlformats.org/officeDocument/2006/relationships" r:embed="rId11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8" name="Oval 42"/>
          <p:cNvSpPr/>
          <p:nvPr/>
        </p:nvSpPr>
        <p:spPr>
          <a:xfrm>
            <a:off x="2586333" y="3522740"/>
            <a:ext cx="824752" cy="463923"/>
          </a:xfrm>
          <a:prstGeom prst="ellipse"/>
          <a:blipFill rotWithShape="1" dpi="0">
            <a:blip xmlns:r="http://schemas.openxmlformats.org/officeDocument/2006/relationships" r:embed="rId11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9" name="Oval 43"/>
          <p:cNvSpPr/>
          <p:nvPr/>
        </p:nvSpPr>
        <p:spPr>
          <a:xfrm>
            <a:off x="4285155" y="2693438"/>
            <a:ext cx="824752" cy="667865"/>
          </a:xfrm>
          <a:prstGeom prst="ellipse"/>
          <a:blipFill rotWithShape="1" dpi="0">
            <a:blip xmlns:r="http://schemas.openxmlformats.org/officeDocument/2006/relationships" r:embed="rId1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0" name="Oval 44"/>
          <p:cNvSpPr/>
          <p:nvPr/>
        </p:nvSpPr>
        <p:spPr>
          <a:xfrm>
            <a:off x="3290047" y="4247276"/>
            <a:ext cx="824752" cy="463923"/>
          </a:xfrm>
          <a:prstGeom prst="ellipse"/>
          <a:blipFill rotWithShape="1" dpi="0">
            <a:blip xmlns:r="http://schemas.openxmlformats.org/officeDocument/2006/relationships" r:embed="rId11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1" name="Oval 45"/>
          <p:cNvSpPr/>
          <p:nvPr/>
        </p:nvSpPr>
        <p:spPr>
          <a:xfrm>
            <a:off x="2698390" y="3879891"/>
            <a:ext cx="824752" cy="582710"/>
          </a:xfrm>
          <a:prstGeom prst="ellipse"/>
          <a:blipFill rotWithShape="1" dpi="0">
            <a:blip xmlns:r="http://schemas.openxmlformats.org/officeDocument/2006/relationships" r:embed="rId1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2" name="Oval 46"/>
          <p:cNvSpPr/>
          <p:nvPr/>
        </p:nvSpPr>
        <p:spPr>
          <a:xfrm>
            <a:off x="4787164" y="4224534"/>
            <a:ext cx="824752" cy="608482"/>
          </a:xfrm>
          <a:prstGeom prst="ellipse"/>
          <a:blipFill rotWithShape="1" dpi="0">
            <a:blip xmlns:r="http://schemas.openxmlformats.org/officeDocument/2006/relationships" r:embed="rId7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3" name="Oval 47"/>
          <p:cNvSpPr/>
          <p:nvPr/>
        </p:nvSpPr>
        <p:spPr>
          <a:xfrm>
            <a:off x="3818966" y="1629725"/>
            <a:ext cx="672365" cy="648468"/>
          </a:xfrm>
          <a:prstGeom prst="ellipse"/>
          <a:blipFill rotWithShape="1" dpi="0">
            <a:blip xmlns:r="http://schemas.openxmlformats.org/officeDocument/2006/relationships" r:embed="rId14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4" name="Rectangle 2"/>
          <p:cNvSpPr/>
          <p:nvPr/>
        </p:nvSpPr>
        <p:spPr>
          <a:xfrm>
            <a:off x="304799" y="5494236"/>
            <a:ext cx="4186531" cy="1058964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 smtClean="0">
                <a:solidFill>
                  <a:srgbClr val="C00000"/>
                </a:solidFill>
              </a:rPr>
              <a:t>১৮    ৩ = ৬ </a:t>
            </a:r>
            <a:endParaRPr b="1" dirty="0" sz="4400" lang="en-US">
              <a:solidFill>
                <a:srgbClr val="C00000"/>
              </a:solidFill>
            </a:endParaRPr>
          </a:p>
        </p:txBody>
      </p:sp>
      <p:sp>
        <p:nvSpPr>
          <p:cNvPr id="1048665" name="Division 3"/>
          <p:cNvSpPr/>
          <p:nvPr/>
        </p:nvSpPr>
        <p:spPr>
          <a:xfrm>
            <a:off x="1712038" y="5738076"/>
            <a:ext cx="617215" cy="457200"/>
          </a:xfrm>
          <a:prstGeom prst="mathDivide">
            <a:avLst>
              <a:gd name="adj1" fmla="val 23520"/>
              <a:gd name="adj2" fmla="val 5880"/>
              <a:gd name="adj3" fmla="val 9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6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9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8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1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4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7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3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6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9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2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5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8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61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66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1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6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79" nodeType="click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5347 -0.51273 " pathEditMode="relative" rAng="0" ptsTypes="AA">
                                      <p:cBhvr>
                                        <p:cTn dur="2000" fill="hold" id="8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-256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1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25 -0.25 " pathEditMode="relative" rAng="0" ptsTypes="AA">
                                      <p:cBhvr>
                                        <p:cTn dur="2000" fill="hold" id="82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3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8334 -0.18334 " pathEditMode="relative" rAng="0" ptsTypes="AA">
                                      <p:cBhvr>
                                        <p:cTn dur="2000" fill="hold" id="84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916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25538 -0.15903 " pathEditMode="relative" rAng="0" ptsTypes="AA">
                                      <p:cBhvr>
                                        <p:cTn dur="2000" fill="hold" id="86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796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7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5781 -0.39189 " pathEditMode="relative" rAng="0" ptsTypes="AA">
                                      <p:cBhvr>
                                        <p:cTn dur="2000" fill="hold" id="8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-196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9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30052 0.09607 " pathEditMode="relative" rAng="0" ptsTypes="AA">
                                      <p:cBhvr>
                                        <p:cTn dur="2000" fill="hold" id="90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47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6666 0.15024 " pathEditMode="relative" rAng="0" ptsTypes="AA">
                                      <p:cBhvr>
                                        <p:cTn dur="2000" fill="hold" id="92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7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3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7309 0.31944 " pathEditMode="relative" rAng="0" ptsTypes="AA">
                                      <p:cBhvr>
                                        <p:cTn dur="2000" fill="hold" id="94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59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27639 -0.22153 " pathEditMode="relative" rAng="0" ptsTypes="AA">
                                      <p:cBhvr>
                                        <p:cTn dur="2000" fill="hold" id="96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108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7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35451 0.29676 " pathEditMode="relative" rAng="0" ptsTypes="AA">
                                      <p:cBhvr>
                                        <p:cTn dur="2000" fill="hold" id="9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1483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99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26372 -0.27106 " pathEditMode="relative" rAng="0" ptsTypes="AA">
                                      <p:cBhvr>
                                        <p:cTn dur="2000" fill="hold" id="100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1356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1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47361 -0.24121 " pathEditMode="relative" rAng="0" ptsTypes="AA">
                                      <p:cBhvr>
                                        <p:cTn dur="2000" fill="hold" id="102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-1206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3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8628 -0.40301 " pathEditMode="relative" rAng="0" ptsTypes="AA">
                                      <p:cBhvr>
                                        <p:cTn dur="2000" fill="hold" id="104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016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25295 -0.30811 " pathEditMode="relative" rAng="0" ptsTypes="AA">
                                      <p:cBhvr>
                                        <p:cTn dur="2000" fill="hold" id="106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154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7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2847 -0.41273 " pathEditMode="relative" rAng="0" ptsTypes="AA">
                                      <p:cBhvr>
                                        <p:cTn dur="2000" fill="hold" id="108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06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09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55157 0.25857 " pathEditMode="relative" rAng="0" ptsTypes="AA">
                                      <p:cBhvr>
                                        <p:cTn dur="2000" fill="hold" id="110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129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1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21475 0.18425 " pathEditMode="relative" rAng="0" ptsTypes="AA">
                                      <p:cBhvr>
                                        <p:cTn dur="2000" fill="hold" id="112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21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3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37899 0.02616 " pathEditMode="relative" rAng="0" ptsTypes="AA">
                                      <p:cBhvr>
                                        <p:cTn dur="2000" fill="hold" id="114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9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4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  <p:bldP spid="1048643" grpId="0" animBg="1"/>
      <p:bldP spid="1048644" grpId="0" animBg="1"/>
      <p:bldP spid="1048645" grpId="0" animBg="1"/>
      <p:bldP spid="1048646" grpId="0" animBg="1"/>
      <p:bldP spid="1048646" grpId="1" animBg="1"/>
      <p:bldP spid="1048647" grpId="0" animBg="1"/>
      <p:bldP spid="1048647" grpId="1" animBg="1"/>
      <p:bldP spid="1048648" grpId="0" animBg="1"/>
      <p:bldP spid="1048648" grpId="1" animBg="1"/>
      <p:bldP spid="1048649" grpId="0" animBg="1"/>
      <p:bldP spid="1048649" grpId="1" animBg="1"/>
      <p:bldP spid="1048650" grpId="0" animBg="1"/>
      <p:bldP spid="1048650" grpId="1" animBg="1"/>
      <p:bldP spid="1048651" grpId="0" animBg="1"/>
      <p:bldP spid="1048651" grpId="1" animBg="1"/>
      <p:bldP spid="1048652" grpId="0" animBg="1"/>
      <p:bldP spid="1048652" grpId="1" animBg="1"/>
      <p:bldP spid="1048653" grpId="0" animBg="1"/>
      <p:bldP spid="1048653" grpId="1" animBg="1"/>
      <p:bldP spid="1048654" grpId="0" animBg="1"/>
      <p:bldP spid="1048654" grpId="1" animBg="1"/>
      <p:bldP spid="1048655" grpId="0" animBg="1"/>
      <p:bldP spid="1048655" grpId="1" animBg="1"/>
      <p:bldP spid="1048656" grpId="0" animBg="1"/>
      <p:bldP spid="1048656" grpId="1" animBg="1"/>
      <p:bldP spid="1048657" grpId="0" animBg="1"/>
      <p:bldP spid="1048657" grpId="1" animBg="1"/>
      <p:bldP spid="1048658" grpId="0" animBg="1"/>
      <p:bldP spid="1048658" grpId="1" animBg="1"/>
      <p:bldP spid="1048659" grpId="0" animBg="1"/>
      <p:bldP spid="1048659" grpId="1" animBg="1"/>
      <p:bldP spid="1048660" grpId="0" animBg="1"/>
      <p:bldP spid="1048660" grpId="1" animBg="1"/>
      <p:bldP spid="1048661" grpId="0" animBg="1"/>
      <p:bldP spid="1048661" grpId="1" animBg="1"/>
      <p:bldP spid="1048662" grpId="0" animBg="1"/>
      <p:bldP spid="1048662" grpId="1" animBg="1"/>
      <p:bldP spid="1048663" grpId="0" animBg="1"/>
      <p:bldP spid="1048663" grpId="1" animBg="1"/>
      <p:bldP spid="1048664" grpId="0"/>
      <p:bldP spid="10486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rgbClr val="92D050"/>
              </a:gs>
              <a:gs pos="81000">
                <a:schemeClr val="accent2">
                  <a:lumMod val="40000"/>
                  <a:lumOff val="60000"/>
                </a:schemeClr>
              </a:gs>
              <a:gs pos="97083">
                <a:srgbClr val="79DCFF"/>
              </a:gs>
            </a:gsLst>
            <a:path path="circle">
              <a:fillToRect l="50000" t="50000" r="50000" b="50000"/>
            </a:path>
          </a:gradFill>
          <a:ln w="38100">
            <a:solidFill>
              <a:srgbClr val="00B0F0"/>
            </a:solidFill>
          </a:ln>
        </p:spPr>
        <p:txBody>
          <a:bodyPr/>
          <a:p>
            <a:endParaRPr dirty="0" lang="en-US"/>
          </a:p>
        </p:txBody>
      </p:sp>
      <p:sp>
        <p:nvSpPr>
          <p:cNvPr id="1048670" name="Left-Right Arrow 4"/>
          <p:cNvSpPr/>
          <p:nvPr/>
        </p:nvSpPr>
        <p:spPr>
          <a:xfrm rot="18458809">
            <a:off x="-550167" y="686560"/>
            <a:ext cx="3959670" cy="1751960"/>
          </a:xfrm>
          <a:prstGeom prst="leftRightArrow"/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b="1" dirty="0" sz="4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1" name="7-Point Star 5"/>
          <p:cNvSpPr/>
          <p:nvPr/>
        </p:nvSpPr>
        <p:spPr>
          <a:xfrm>
            <a:off x="6705600" y="533839"/>
            <a:ext cx="2171700" cy="2057400"/>
          </a:xfrm>
          <a:prstGeom prst="star7"/>
          <a:solidFill>
            <a:srgbClr val="86F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bn-BD" smtClean="0">
                <a:solidFill>
                  <a:srgbClr val="A82AA2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72" name="Oval 6"/>
          <p:cNvSpPr/>
          <p:nvPr/>
        </p:nvSpPr>
        <p:spPr>
          <a:xfrm>
            <a:off x="2209800" y="914400"/>
            <a:ext cx="4495800" cy="4342961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3" name="Oval 3"/>
          <p:cNvSpPr/>
          <p:nvPr/>
        </p:nvSpPr>
        <p:spPr>
          <a:xfrm>
            <a:off x="541020" y="4495800"/>
            <a:ext cx="1295400" cy="21336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4" name="Oval 7"/>
          <p:cNvSpPr/>
          <p:nvPr/>
        </p:nvSpPr>
        <p:spPr>
          <a:xfrm>
            <a:off x="7525668" y="4495800"/>
            <a:ext cx="1295400" cy="2133600"/>
          </a:xfrm>
          <a:prstGeom prst="ellipse"/>
          <a:blipFill rotWithShape="1" dpi="0">
            <a:blip xmlns:r="http://schemas.openxmlformats.org/officeDocument/2006/relationships"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endParaRPr dirty="0" lang="en-US"/>
          </a:p>
        </p:txBody>
      </p:sp>
      <p:sp>
        <p:nvSpPr>
          <p:cNvPr id="1048676" name="Rectangle 5"/>
          <p:cNvSpPr/>
          <p:nvPr/>
        </p:nvSpPr>
        <p:spPr>
          <a:xfrm>
            <a:off x="3429000" y="0"/>
            <a:ext cx="1981200" cy="6705600"/>
          </a:xfrm>
          <a:prstGeom prst="rect"/>
          <a:solidFill>
            <a:srgbClr val="FD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88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 </a:t>
            </a:r>
          </a:p>
          <a:p>
            <a:pPr algn="ctr"/>
            <a:r>
              <a:rPr b="1" dirty="0" sz="88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 </a:t>
            </a:r>
          </a:p>
          <a:p>
            <a:pPr algn="ctr"/>
            <a:r>
              <a:rPr b="1" dirty="0" sz="88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 </a:t>
            </a:r>
          </a:p>
          <a:p>
            <a:pPr algn="ctr"/>
            <a:r>
              <a:rPr b="1" dirty="0" sz="88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b="1" dirty="0" sz="88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 </a:t>
            </a:r>
            <a:endParaRPr b="1" dirty="0" sz="88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3429000" cy="6858000"/>
          </a:xfrm>
          <a:prstGeom prst="rect"/>
        </p:spPr>
      </p:pic>
      <p:pic>
        <p:nvPicPr>
          <p:cNvPr id="209715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10200" y="0"/>
            <a:ext cx="3703320" cy="6858000"/>
          </a:xfrm>
          <a:prstGeom prst="rect"/>
        </p:spPr>
      </p:pic>
    </p:spTree>
  </p:cSld>
  <p:clrMapOvr>
    <a:masterClrMapping/>
  </p:clrMapOvr>
  <p:transition>
    <p:cut/>
  </p:transition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algn="tl" flip="none" sx="100000" sy="100000" tx="0" ty="0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ARNAB</dc:creator>
  <cp:lastModifiedBy>ARNAB</cp:lastModifiedBy>
  <dcterms:created xsi:type="dcterms:W3CDTF">2006-08-15T00:00:00Z</dcterms:created>
  <dcterms:modified xsi:type="dcterms:W3CDTF">2017-05-09T14:38:06Z</dcterms:modified>
</cp:coreProperties>
</file>