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63" r:id="rId10"/>
    <p:sldId id="264" r:id="rId11"/>
    <p:sldId id="265" r:id="rId12"/>
    <p:sldId id="271" r:id="rId13"/>
    <p:sldId id="272"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88" y="-4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A4301D-D384-4C3B-88CC-A4BB1374BB30}"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65924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4301D-D384-4C3B-88CC-A4BB1374BB30}"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3526192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4301D-D384-4C3B-88CC-A4BB1374BB30}"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270091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4301D-D384-4C3B-88CC-A4BB1374BB30}"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3341239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4301D-D384-4C3B-88CC-A4BB1374BB30}" type="datetimeFigureOut">
              <a:rPr lang="en-US" smtClean="0"/>
              <a:t>5/4/2017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3477625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A4301D-D384-4C3B-88CC-A4BB1374BB30}"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153007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A4301D-D384-4C3B-88CC-A4BB1374BB30}" type="datetimeFigureOut">
              <a:rPr lang="en-US" smtClean="0"/>
              <a:t>5/4/2017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200035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A4301D-D384-4C3B-88CC-A4BB1374BB30}" type="datetimeFigureOut">
              <a:rPr lang="en-US" smtClean="0"/>
              <a:t>5/4/2017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171435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4301D-D384-4C3B-88CC-A4BB1374BB30}" type="datetimeFigureOut">
              <a:rPr lang="en-US" smtClean="0"/>
              <a:t>5/4/2017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210220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4301D-D384-4C3B-88CC-A4BB1374BB30}"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29451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4301D-D384-4C3B-88CC-A4BB1374BB30}" type="datetimeFigureOut">
              <a:rPr lang="en-US" smtClean="0"/>
              <a:t>5/4/2017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CC3FF-5338-46E8-822B-E55CC9476E15}" type="slidenum">
              <a:rPr lang="en-US" smtClean="0"/>
              <a:t>‹#›</a:t>
            </a:fld>
            <a:endParaRPr lang="en-US"/>
          </a:p>
        </p:txBody>
      </p:sp>
    </p:spTree>
    <p:extLst>
      <p:ext uri="{BB962C8B-B14F-4D97-AF65-F5344CB8AC3E}">
        <p14:creationId xmlns:p14="http://schemas.microsoft.com/office/powerpoint/2010/main" val="136162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4301D-D384-4C3B-88CC-A4BB1374BB30}" type="datetimeFigureOut">
              <a:rPr lang="en-US" smtClean="0"/>
              <a:t>5/4/2017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CC3FF-5338-46E8-822B-E55CC9476E15}" type="slidenum">
              <a:rPr lang="en-US" smtClean="0"/>
              <a:t>‹#›</a:t>
            </a:fld>
            <a:endParaRPr lang="en-US"/>
          </a:p>
        </p:txBody>
      </p:sp>
    </p:spTree>
    <p:extLst>
      <p:ext uri="{BB962C8B-B14F-4D97-AF65-F5344CB8AC3E}">
        <p14:creationId xmlns:p14="http://schemas.microsoft.com/office/powerpoint/2010/main" val="166513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62267" y="343478"/>
            <a:ext cx="4103605" cy="3785652"/>
          </a:xfrm>
          <a:prstGeom prst="rect">
            <a:avLst/>
          </a:prstGeom>
        </p:spPr>
        <p:txBody>
          <a:bodyPr wrap="square">
            <a:spAutoFit/>
          </a:bodyPr>
          <a:lstStyle/>
          <a:p>
            <a:pPr algn="ctr"/>
            <a:r>
              <a:rPr lang="bn-BD" sz="8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ভূগোল ক্লাশে </a:t>
            </a:r>
          </a:p>
          <a:p>
            <a:pPr algn="ctr"/>
            <a:r>
              <a:rPr lang="bn-BD" sz="8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সবাইকে </a:t>
            </a:r>
          </a:p>
          <a:p>
            <a:pPr algn="ctr"/>
            <a:r>
              <a:rPr lang="bn-BD" sz="8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স্বাগতম।</a:t>
            </a:r>
            <a:endParaRPr lang="en-US" sz="2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304" y="104230"/>
            <a:ext cx="7767963" cy="6548820"/>
          </a:xfrm>
          <a:prstGeom prst="rect">
            <a:avLst/>
          </a:prstGeom>
        </p:spPr>
      </p:pic>
    </p:spTree>
    <p:extLst>
      <p:ext uri="{BB962C8B-B14F-4D97-AF65-F5344CB8AC3E}">
        <p14:creationId xmlns:p14="http://schemas.microsoft.com/office/powerpoint/2010/main" val="141214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42231" y="19495"/>
            <a:ext cx="5365536" cy="6863417"/>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মহাকাশে অনেক সময় তারা ছুটে আসা দেখা যায়। এইগুলোকে উল্কা বলে। এরা গ্যসিয় জড় পিন্ড, আর আছে ধুলিকণা। এরা পৃথিবীর আকষনে আসলে সেকেন্ডে ৩কিমি: গতিতে ছুটে আসে এবং বায়ুর সংস্পর্শে এসে আগুন ধরে তখন এটিকে তারা ছুটি বলে।</a:t>
            </a:r>
          </a:p>
        </p:txBody>
      </p:sp>
      <p:sp>
        <p:nvSpPr>
          <p:cNvPr id="5" name="Rectangle 4"/>
          <p:cNvSpPr/>
          <p:nvPr/>
        </p:nvSpPr>
        <p:spPr>
          <a:xfrm>
            <a:off x="1381288" y="5546098"/>
            <a:ext cx="3873176" cy="923330"/>
          </a:xfrm>
          <a:prstGeom prst="rect">
            <a:avLst/>
          </a:prstGeom>
        </p:spPr>
        <p:txBody>
          <a:bodyPr wrap="none">
            <a:spAutoFit/>
          </a:bodyPr>
          <a:lstStyle/>
          <a:p>
            <a:r>
              <a:rPr lang="bn-BD" sz="5400" dirty="0" smtClean="0">
                <a:latin typeface="NikoshBAN" panose="02000000000000000000" pitchFamily="2" charset="0"/>
                <a:cs typeface="NikoshBAN" panose="02000000000000000000" pitchFamily="2" charset="0"/>
              </a:rPr>
              <a:t>একটি উল্কার ছবি</a:t>
            </a:r>
            <a:r>
              <a:rPr lang="bn-BD" sz="4400" dirty="0">
                <a:latin typeface="NikoshBAN" panose="02000000000000000000" pitchFamily="2" charset="0"/>
                <a:cs typeface="NikoshBAN" panose="02000000000000000000" pitchFamily="2" charset="0"/>
              </a:rPr>
              <a: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157"/>
            <a:ext cx="6746418" cy="5368941"/>
          </a:xfrm>
          <a:prstGeom prst="rect">
            <a:avLst/>
          </a:prstGeom>
        </p:spPr>
      </p:pic>
    </p:spTree>
    <p:extLst>
      <p:ext uri="{BB962C8B-B14F-4D97-AF65-F5344CB8AC3E}">
        <p14:creationId xmlns:p14="http://schemas.microsoft.com/office/powerpoint/2010/main" val="176722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483241"/>
            <a:ext cx="12192000" cy="2277547"/>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ধুমকেতু্ একটি বিশ্ময়কর জোতিক্স। এটি সূর্যের অনেক দুর দিয়ে প্রদক্ষিণ করে। ফলে অনেক বছর পর পর দেখা যায়। হেলির ধুমকেতু ৭৫বছর পর পর দেখা যায়। এটি সূর্যের যত কাছে আসে ততই লেচ লম্বা হয়</a:t>
            </a:r>
            <a:r>
              <a:rPr lang="bn-BD" sz="5400" dirty="0" smtClean="0">
                <a:solidFill>
                  <a:srgbClr val="002060"/>
                </a:solidFill>
                <a:latin typeface="NikoshBAN" panose="02000000000000000000" pitchFamily="2" charset="0"/>
                <a:cs typeface="NikoshBAN" panose="02000000000000000000" pitchFamily="2" charset="0"/>
              </a:rPr>
              <a:t>।</a:t>
            </a:r>
            <a:endParaRPr lang="bn-BD" dirty="0">
              <a:solidFill>
                <a:srgbClr val="00206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16" y="237303"/>
            <a:ext cx="11927601" cy="4099251"/>
          </a:xfrm>
          <a:prstGeom prst="rect">
            <a:avLst/>
          </a:prstGeom>
        </p:spPr>
      </p:pic>
    </p:spTree>
    <p:extLst>
      <p:ext uri="{BB962C8B-B14F-4D97-AF65-F5344CB8AC3E}">
        <p14:creationId xmlns:p14="http://schemas.microsoft.com/office/powerpoint/2010/main" val="56764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2231" y="602816"/>
            <a:ext cx="5365536" cy="5509200"/>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মহাকাশে অনেক জোতিক্স আছে যাদের কোন আলো নেই। এরা সূর্যের চারদিকে পরিক্রমণ করে। এদেরকে গ্রহ বলে। এরা মাটি, পানি, গ্যাস দিয়ে তৈরী। এগুলো হল ৮টি, যথাক্রমে- বুধ, শুক্র, পৃথিবী, মঙ্গল, বৃহস্পতি, শনি, ইউরেনাস ও নেপচুন।</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96" y="805460"/>
            <a:ext cx="6589987" cy="5076728"/>
          </a:xfrm>
          <a:prstGeom prst="rect">
            <a:avLst/>
          </a:prstGeom>
        </p:spPr>
      </p:pic>
    </p:spTree>
    <p:extLst>
      <p:ext uri="{BB962C8B-B14F-4D97-AF65-F5344CB8AC3E}">
        <p14:creationId xmlns:p14="http://schemas.microsoft.com/office/powerpoint/2010/main" val="306783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2231" y="602816"/>
            <a:ext cx="5365536" cy="4832092"/>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মহাকাশে অনেক জোতিক্স আছে যাদের কোন আলো নেই। এরা গ্রহের চারদিকে পরিক্রমণ করে। এদেরকে উপগ্রহ বলে। এরাও মাটি, পানি, গ্যাস দিয়ে তৈরী। এগুলোর মধ্যে চাঁদ হল একটি।</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70443"/>
            <a:ext cx="6597935" cy="4942083"/>
          </a:xfrm>
          <a:prstGeom prst="rect">
            <a:avLst/>
          </a:prstGeom>
        </p:spPr>
      </p:pic>
    </p:spTree>
    <p:extLst>
      <p:ext uri="{BB962C8B-B14F-4D97-AF65-F5344CB8AC3E}">
        <p14:creationId xmlns:p14="http://schemas.microsoft.com/office/powerpoint/2010/main" val="186215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435" y="538316"/>
            <a:ext cx="11288109" cy="2308324"/>
          </a:xfrm>
          <a:prstGeom prst="rect">
            <a:avLst/>
          </a:prstGeom>
        </p:spPr>
        <p:txBody>
          <a:bodyPr wrap="square">
            <a:spAutoFit/>
          </a:bodyPr>
          <a:lstStyle/>
          <a:p>
            <a:r>
              <a:rPr lang="bn-BD" sz="5400" dirty="0" smtClean="0">
                <a:solidFill>
                  <a:srgbClr val="002060"/>
                </a:solidFill>
                <a:latin typeface="NikoshBAN" panose="02000000000000000000" pitchFamily="2" charset="0"/>
                <a:cs typeface="NikoshBAN" panose="02000000000000000000" pitchFamily="2" charset="0"/>
              </a:rPr>
              <a:t>নিচের প্রশ্নগুলোর উত্তর দাও-</a:t>
            </a:r>
            <a:endParaRPr lang="bn-BD" sz="5400" dirty="0">
              <a:solidFill>
                <a:srgbClr val="002060"/>
              </a:solidFill>
              <a:latin typeface="NikoshBAN" panose="02000000000000000000" pitchFamily="2" charset="0"/>
              <a:cs typeface="NikoshBAN" panose="02000000000000000000" pitchFamily="2" charset="0"/>
            </a:endParaRPr>
          </a:p>
          <a:p>
            <a:endParaRPr lang="bn-BD" sz="3600" dirty="0">
              <a:solidFill>
                <a:srgbClr val="002060"/>
              </a:solidFill>
              <a:latin typeface="NikoshBAN" panose="02000000000000000000" pitchFamily="2" charset="0"/>
              <a:cs typeface="NikoshBAN" panose="02000000000000000000" pitchFamily="2" charset="0"/>
            </a:endParaRPr>
          </a:p>
          <a:p>
            <a:r>
              <a:rPr lang="bn-BD" sz="5400" dirty="0">
                <a:solidFill>
                  <a:srgbClr val="002060"/>
                </a:solidFill>
                <a:latin typeface="NikoshBAN" panose="02000000000000000000" pitchFamily="2" charset="0"/>
                <a:cs typeface="NikoshBAN" panose="02000000000000000000" pitchFamily="2" charset="0"/>
              </a:rPr>
              <a:t> </a:t>
            </a:r>
            <a:r>
              <a:rPr lang="bn-BD" sz="5400" dirty="0" smtClean="0">
                <a:solidFill>
                  <a:srgbClr val="002060"/>
                </a:solidFill>
                <a:latin typeface="NikoshBAN" panose="02000000000000000000" pitchFamily="2" charset="0"/>
                <a:cs typeface="NikoshBAN" panose="02000000000000000000" pitchFamily="2" charset="0"/>
              </a:rPr>
              <a:t>   ক) গ্যালাক্সি কি ?</a:t>
            </a:r>
            <a:endParaRPr lang="bn-BD" sz="5400" dirty="0">
              <a:solidFill>
                <a:srgbClr val="002060"/>
              </a:solidFill>
              <a:latin typeface="NikoshBAN" panose="02000000000000000000" pitchFamily="2" charset="0"/>
              <a:cs typeface="NikoshBAN" panose="02000000000000000000" pitchFamily="2" charset="0"/>
            </a:endParaRPr>
          </a:p>
        </p:txBody>
      </p:sp>
      <p:sp>
        <p:nvSpPr>
          <p:cNvPr id="3" name="Rectangle 2"/>
          <p:cNvSpPr/>
          <p:nvPr/>
        </p:nvSpPr>
        <p:spPr>
          <a:xfrm>
            <a:off x="1233802" y="3168862"/>
            <a:ext cx="5466548" cy="830997"/>
          </a:xfrm>
          <a:prstGeom prst="rect">
            <a:avLst/>
          </a:prstGeom>
        </p:spPr>
        <p:txBody>
          <a:bodyPr wrap="square">
            <a:spAutoFit/>
          </a:bodyPr>
          <a:lstStyle/>
          <a:p>
            <a:r>
              <a:rPr lang="bn-BD" sz="4800" dirty="0" smtClean="0">
                <a:solidFill>
                  <a:srgbClr val="002060"/>
                </a:solidFill>
                <a:latin typeface="NikoshBAN" panose="02000000000000000000" pitchFamily="2" charset="0"/>
                <a:cs typeface="NikoshBAN" panose="02000000000000000000" pitchFamily="2" charset="0"/>
              </a:rPr>
              <a:t>খ) নীহারিকা কি?</a:t>
            </a:r>
            <a:endParaRPr lang="bn-BD" sz="4800" dirty="0">
              <a:solidFill>
                <a:srgbClr val="002060"/>
              </a:solidFill>
              <a:latin typeface="NikoshBAN" panose="02000000000000000000" pitchFamily="2" charset="0"/>
              <a:cs typeface="NikoshBAN" panose="02000000000000000000" pitchFamily="2" charset="0"/>
            </a:endParaRPr>
          </a:p>
        </p:txBody>
      </p:sp>
      <p:sp>
        <p:nvSpPr>
          <p:cNvPr id="4" name="Rectangle 3"/>
          <p:cNvSpPr/>
          <p:nvPr/>
        </p:nvSpPr>
        <p:spPr>
          <a:xfrm>
            <a:off x="1233802" y="4297335"/>
            <a:ext cx="5466548" cy="830997"/>
          </a:xfrm>
          <a:prstGeom prst="rect">
            <a:avLst/>
          </a:prstGeom>
        </p:spPr>
        <p:txBody>
          <a:bodyPr wrap="square">
            <a:spAutoFit/>
          </a:bodyPr>
          <a:lstStyle/>
          <a:p>
            <a:r>
              <a:rPr lang="bn-BD" sz="4800" dirty="0" smtClean="0">
                <a:solidFill>
                  <a:srgbClr val="002060"/>
                </a:solidFill>
                <a:latin typeface="NikoshBAN" panose="02000000000000000000" pitchFamily="2" charset="0"/>
                <a:cs typeface="NikoshBAN" panose="02000000000000000000" pitchFamily="2" charset="0"/>
              </a:rPr>
              <a:t>গ) ছায়াপথ কি?</a:t>
            </a:r>
            <a:endParaRPr lang="bn-BD" sz="4800" dirty="0">
              <a:solidFill>
                <a:srgbClr val="002060"/>
              </a:solidFill>
              <a:latin typeface="NikoshBAN" panose="02000000000000000000" pitchFamily="2" charset="0"/>
              <a:cs typeface="NikoshBAN" panose="02000000000000000000" pitchFamily="2" charset="0"/>
            </a:endParaRPr>
          </a:p>
        </p:txBody>
      </p:sp>
      <p:sp>
        <p:nvSpPr>
          <p:cNvPr id="5" name="Rectangle 4"/>
          <p:cNvSpPr/>
          <p:nvPr/>
        </p:nvSpPr>
        <p:spPr>
          <a:xfrm>
            <a:off x="1233802" y="5349056"/>
            <a:ext cx="9139908" cy="830997"/>
          </a:xfrm>
          <a:prstGeom prst="rect">
            <a:avLst/>
          </a:prstGeom>
        </p:spPr>
        <p:txBody>
          <a:bodyPr wrap="square">
            <a:spAutoFit/>
          </a:bodyPr>
          <a:lstStyle/>
          <a:p>
            <a:r>
              <a:rPr lang="bn-BD" sz="4800" dirty="0" smtClean="0">
                <a:solidFill>
                  <a:srgbClr val="002060"/>
                </a:solidFill>
                <a:latin typeface="NikoshBAN" panose="02000000000000000000" pitchFamily="2" charset="0"/>
                <a:cs typeface="NikoshBAN" panose="02000000000000000000" pitchFamily="2" charset="0"/>
              </a:rPr>
              <a:t>ঘ) রাতের আকাশে কিভাবে উল্কা চেনা যায়?</a:t>
            </a:r>
            <a:endParaRPr lang="bn-BD" sz="48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1615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5068" y="1439208"/>
            <a:ext cx="11084322" cy="2677656"/>
          </a:xfrm>
          <a:prstGeom prst="rect">
            <a:avLst/>
          </a:prstGeom>
        </p:spPr>
        <p:txBody>
          <a:bodyPr wrap="square">
            <a:spAutoFit/>
          </a:bodyPr>
          <a:lstStyle/>
          <a:p>
            <a:r>
              <a:rPr lang="bn-BD" sz="6000" dirty="0" smtClean="0">
                <a:solidFill>
                  <a:srgbClr val="002060"/>
                </a:solidFill>
                <a:latin typeface="NikoshBAN" panose="02000000000000000000" pitchFamily="2" charset="0"/>
                <a:cs typeface="NikoshBAN" panose="02000000000000000000" pitchFamily="2" charset="0"/>
              </a:rPr>
              <a:t>দলে বিভক্ত হও এবং প্রশ্নের উত্তর দাও-</a:t>
            </a:r>
          </a:p>
          <a:p>
            <a:endParaRPr lang="bn-BD" sz="5400" dirty="0" smtClean="0">
              <a:solidFill>
                <a:srgbClr val="002060"/>
              </a:solidFill>
              <a:latin typeface="NikoshBAN" panose="02000000000000000000" pitchFamily="2" charset="0"/>
              <a:cs typeface="NikoshBAN" panose="02000000000000000000" pitchFamily="2" charset="0"/>
            </a:endParaRPr>
          </a:p>
          <a:p>
            <a:r>
              <a:rPr lang="bn-BD" sz="5400" dirty="0" smtClean="0">
                <a:solidFill>
                  <a:srgbClr val="002060"/>
                </a:solidFill>
                <a:latin typeface="NikoshBAN" panose="02000000000000000000" pitchFamily="2" charset="0"/>
                <a:cs typeface="NikoshBAN" panose="02000000000000000000" pitchFamily="2" charset="0"/>
              </a:rPr>
              <a:t>ধুমকেতু ও উল্কার এর মধ্য পার্থক্য লিখ?</a:t>
            </a:r>
            <a:endParaRPr lang="bn-BD" sz="54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790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9714" y="725209"/>
            <a:ext cx="10892860" cy="4146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sz="6000" dirty="0" smtClean="0">
              <a:solidFill>
                <a:srgbClr val="002060"/>
              </a:solidFill>
              <a:latin typeface="NikoshBAN" panose="02000000000000000000" pitchFamily="2" charset="0"/>
              <a:cs typeface="NikoshBAN" panose="02000000000000000000" pitchFamily="2" charset="0"/>
            </a:endParaRPr>
          </a:p>
          <a:p>
            <a:endParaRPr lang="bn-BD" sz="6000" dirty="0" smtClean="0">
              <a:solidFill>
                <a:srgbClr val="002060"/>
              </a:solidFill>
              <a:latin typeface="NikoshBAN" panose="02000000000000000000" pitchFamily="2" charset="0"/>
              <a:cs typeface="NikoshBAN" panose="02000000000000000000" pitchFamily="2" charset="0"/>
            </a:endParaRPr>
          </a:p>
          <a:p>
            <a:endParaRPr lang="bn-BD" sz="6000" dirty="0">
              <a:solidFill>
                <a:srgbClr val="002060"/>
              </a:solidFill>
              <a:latin typeface="NikoshBAN" panose="02000000000000000000" pitchFamily="2" charset="0"/>
              <a:cs typeface="NikoshBAN" panose="02000000000000000000" pitchFamily="2" charset="0"/>
            </a:endParaRPr>
          </a:p>
          <a:p>
            <a:r>
              <a:rPr lang="bn-BD" sz="6000" dirty="0" smtClean="0">
                <a:solidFill>
                  <a:srgbClr val="002060"/>
                </a:solidFill>
                <a:latin typeface="NikoshBAN" panose="02000000000000000000" pitchFamily="2" charset="0"/>
                <a:cs typeface="NikoshBAN" panose="02000000000000000000" pitchFamily="2" charset="0"/>
              </a:rPr>
              <a:t>“বাড়ীর কাজ”</a:t>
            </a:r>
          </a:p>
          <a:p>
            <a:endParaRPr lang="bn-BD" sz="4000" dirty="0">
              <a:solidFill>
                <a:srgbClr val="002060"/>
              </a:solidFill>
              <a:latin typeface="NikoshBAN" panose="02000000000000000000" pitchFamily="2" charset="0"/>
              <a:cs typeface="NikoshBAN" panose="02000000000000000000" pitchFamily="2" charset="0"/>
            </a:endParaRPr>
          </a:p>
          <a:p>
            <a:endParaRPr lang="bn-BD" sz="6000" dirty="0" smtClean="0">
              <a:solidFill>
                <a:srgbClr val="002060"/>
              </a:solidFill>
              <a:latin typeface="NikoshBAN" panose="02000000000000000000" pitchFamily="2" charset="0"/>
              <a:cs typeface="NikoshBAN" panose="02000000000000000000" pitchFamily="2" charset="0"/>
            </a:endParaRPr>
          </a:p>
          <a:p>
            <a:endParaRPr lang="bn-BD" sz="6000" dirty="0">
              <a:solidFill>
                <a:srgbClr val="002060"/>
              </a:solidFill>
              <a:latin typeface="NikoshBAN" panose="02000000000000000000" pitchFamily="2" charset="0"/>
              <a:cs typeface="NikoshBAN" panose="02000000000000000000" pitchFamily="2" charset="0"/>
            </a:endParaRPr>
          </a:p>
          <a:p>
            <a:r>
              <a:rPr lang="bn-BD" sz="5400" dirty="0" smtClean="0">
                <a:solidFill>
                  <a:srgbClr val="002060"/>
                </a:solidFill>
                <a:latin typeface="NikoshBAN" panose="02000000000000000000" pitchFamily="2" charset="0"/>
                <a:cs typeface="NikoshBAN" panose="02000000000000000000" pitchFamily="2" charset="0"/>
              </a:rPr>
              <a:t>ছায়াপথ কি কোন জোতিক্স? তোমার মতামতের   স্ব-পক্ষে যুক্তি দেখাও</a:t>
            </a:r>
            <a:r>
              <a:rPr lang="bn-BD" sz="6000" dirty="0" smtClean="0">
                <a:solidFill>
                  <a:srgbClr val="002060"/>
                </a:solidFill>
                <a:latin typeface="NikoshBAN" panose="02000000000000000000" pitchFamily="2" charset="0"/>
                <a:cs typeface="NikoshBAN" panose="02000000000000000000" pitchFamily="2" charset="0"/>
              </a:rPr>
              <a:t>।</a:t>
            </a:r>
            <a:endParaRPr lang="en-US" sz="6000" dirty="0">
              <a:solidFill>
                <a:srgbClr val="00206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311" y="5360"/>
            <a:ext cx="7336263" cy="4850420"/>
          </a:xfrm>
          <a:prstGeom prst="rect">
            <a:avLst/>
          </a:prstGeom>
        </p:spPr>
      </p:pic>
    </p:spTree>
    <p:extLst>
      <p:ext uri="{BB962C8B-B14F-4D97-AF65-F5344CB8AC3E}">
        <p14:creationId xmlns:p14="http://schemas.microsoft.com/office/powerpoint/2010/main" val="149199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98304" y="343478"/>
            <a:ext cx="3578092" cy="5016758"/>
          </a:xfrm>
          <a:prstGeom prst="rect">
            <a:avLst/>
          </a:prstGeom>
        </p:spPr>
        <p:txBody>
          <a:bodyPr wrap="square">
            <a:spAutoFit/>
          </a:bodyPr>
          <a:lstStyle/>
          <a:p>
            <a:pPr algn="ctr"/>
            <a:r>
              <a:rPr lang="bn-BD" sz="8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আজ এই পর্যন্তই,</a:t>
            </a:r>
            <a:endParaRPr lang="bn-BD" sz="8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BD" sz="8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সবাই </a:t>
            </a:r>
          </a:p>
          <a:p>
            <a:pPr algn="ctr"/>
            <a:r>
              <a:rPr lang="bn-BD" sz="8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ভাল থাক।</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517" y="181303"/>
            <a:ext cx="8479221" cy="6676697"/>
          </a:xfrm>
          <a:prstGeom prst="rect">
            <a:avLst/>
          </a:prstGeom>
        </p:spPr>
      </p:pic>
    </p:spTree>
    <p:extLst>
      <p:ext uri="{BB962C8B-B14F-4D97-AF65-F5344CB8AC3E}">
        <p14:creationId xmlns:p14="http://schemas.microsoft.com/office/powerpoint/2010/main" val="282676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sz="8800" b="1" smtClean="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শিক্ষক ও পাঠ পরিচিতি</a:t>
            </a:r>
            <a:endParaRPr lang="en-US" sz="5400" b="1" dirty="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endParaRPr>
          </a:p>
        </p:txBody>
      </p:sp>
      <p:sp>
        <p:nvSpPr>
          <p:cNvPr id="3" name="Content Placeholder 2"/>
          <p:cNvSpPr txBox="1">
            <a:spLocks/>
          </p:cNvSpPr>
          <p:nvPr/>
        </p:nvSpPr>
        <p:spPr>
          <a:xfrm>
            <a:off x="0" y="2740029"/>
            <a:ext cx="6019800" cy="2714844"/>
          </a:xfrm>
          <a:prstGeom prst="rect">
            <a:avLst/>
          </a:prstGeom>
          <a:noFill/>
        </p:spPr>
        <p:style>
          <a:lnRef idx="0">
            <a:schemeClr val="accent3"/>
          </a:lnRef>
          <a:fillRef idx="3">
            <a:schemeClr val="accent3"/>
          </a:fillRef>
          <a:effectRef idx="3">
            <a:schemeClr val="accent3"/>
          </a:effectRef>
          <a:fontRef idx="minor">
            <a:schemeClr val="lt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bn-BD"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 ভূগোল।</a:t>
            </a:r>
          </a:p>
          <a:p>
            <a:pPr marL="0" indent="0" algn="ctr">
              <a:buFont typeface="Arial" panose="020B0604020202020204" pitchFamily="34" charset="0"/>
              <a:buNone/>
            </a:pPr>
            <a:r>
              <a:rPr lang="bn-BD"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শ্রেনিঃ 9ম।</a:t>
            </a:r>
          </a:p>
          <a:p>
            <a:pPr marL="0" indent="0" algn="ctr">
              <a:buFont typeface="Arial" panose="020B0604020202020204" pitchFamily="34" charset="0"/>
              <a:buNone/>
            </a:pPr>
            <a:r>
              <a:rPr lang="bn-BD" sz="5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পৃ্ষ্ঠাঃ 9।</a:t>
            </a:r>
            <a:endParaRPr lang="en-US" sz="5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4" name="Content Placeholder 3"/>
          <p:cNvSpPr txBox="1">
            <a:spLocks/>
          </p:cNvSpPr>
          <p:nvPr/>
        </p:nvSpPr>
        <p:spPr>
          <a:xfrm>
            <a:off x="6172199" y="2771558"/>
            <a:ext cx="5888421" cy="31878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BD" sz="4400" dirty="0" smtClean="0">
                <a:latin typeface="NikoshBAN" panose="02000000000000000000" pitchFamily="2" charset="0"/>
                <a:cs typeface="NikoshBAN" panose="02000000000000000000" pitchFamily="2" charset="0"/>
              </a:rPr>
              <a:t>শিক্ষক- মোঃ </a:t>
            </a:r>
            <a:r>
              <a:rPr lang="bn-BD" sz="4400" dirty="0" smtClean="0">
                <a:latin typeface="NikoshBAN" panose="02000000000000000000" pitchFamily="2" charset="0"/>
                <a:cs typeface="NikoshBAN" panose="02000000000000000000" pitchFamily="2" charset="0"/>
              </a:rPr>
              <a:t>সাইদুর রহমান</a:t>
            </a:r>
            <a:r>
              <a:rPr lang="bn-BD" sz="4400" dirty="0" smtClean="0">
                <a:latin typeface="NikoshBAN" panose="02000000000000000000" pitchFamily="2" charset="0"/>
                <a:cs typeface="NikoshBAN" panose="02000000000000000000" pitchFamily="2" charset="0"/>
              </a:rPr>
              <a:t>।</a:t>
            </a:r>
            <a:endParaRPr lang="bn-BD" sz="4400" dirty="0" smtClean="0">
              <a:latin typeface="NikoshBAN" panose="02000000000000000000" pitchFamily="2" charset="0"/>
              <a:cs typeface="NikoshBAN" panose="02000000000000000000" pitchFamily="2" charset="0"/>
            </a:endParaRPr>
          </a:p>
          <a:p>
            <a:pPr marL="0" indent="0">
              <a:buFont typeface="Arial" panose="020B0604020202020204" pitchFamily="34" charset="0"/>
              <a:buNone/>
            </a:pPr>
            <a:r>
              <a:rPr lang="bn-BD" sz="4400" dirty="0" smtClean="0">
                <a:latin typeface="NikoshBAN" panose="02000000000000000000" pitchFamily="2" charset="0"/>
                <a:cs typeface="NikoshBAN" panose="02000000000000000000" pitchFamily="2" charset="0"/>
              </a:rPr>
              <a:t>সহকারী </a:t>
            </a:r>
            <a:r>
              <a:rPr lang="bn-BD" sz="4400" dirty="0" smtClean="0">
                <a:latin typeface="NikoshBAN" panose="02000000000000000000" pitchFamily="2" charset="0"/>
                <a:cs typeface="NikoshBAN" panose="02000000000000000000" pitchFamily="2" charset="0"/>
              </a:rPr>
              <a:t>শিক্ষক</a:t>
            </a:r>
          </a:p>
          <a:p>
            <a:pPr marL="0" indent="0">
              <a:buFont typeface="Arial" panose="020B0604020202020204" pitchFamily="34" charset="0"/>
              <a:buNone/>
            </a:pPr>
            <a:r>
              <a:rPr lang="bn-BD" sz="4400" dirty="0" smtClean="0">
                <a:latin typeface="NikoshBAN" panose="02000000000000000000" pitchFamily="2" charset="0"/>
                <a:cs typeface="NikoshBAN" panose="02000000000000000000" pitchFamily="2" charset="0"/>
              </a:rPr>
              <a:t>আমি্রাবাদ মাধ্যমিক বিদ্যালয়।</a:t>
            </a:r>
          </a:p>
          <a:p>
            <a:pPr marL="0" indent="0">
              <a:buFont typeface="Arial" panose="020B0604020202020204" pitchFamily="34" charset="0"/>
              <a:buNone/>
            </a:pPr>
            <a:r>
              <a:rPr lang="bn-BD" sz="4400" dirty="0" smtClean="0">
                <a:latin typeface="NikoshBAN" panose="02000000000000000000" pitchFamily="2" charset="0"/>
                <a:cs typeface="NikoshBAN" panose="02000000000000000000" pitchFamily="2" charset="0"/>
              </a:rPr>
              <a:t>নলছিটি, ঝালকাঠী</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7157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39" y="394136"/>
            <a:ext cx="8625290" cy="6148553"/>
          </a:xfrm>
          <a:prstGeom prst="rect">
            <a:avLst/>
          </a:prstGeom>
        </p:spPr>
      </p:pic>
      <p:sp>
        <p:nvSpPr>
          <p:cNvPr id="3" name="Rectangle 2"/>
          <p:cNvSpPr/>
          <p:nvPr/>
        </p:nvSpPr>
        <p:spPr>
          <a:xfrm>
            <a:off x="8713746" y="1951563"/>
            <a:ext cx="3435556" cy="830997"/>
          </a:xfrm>
          <a:prstGeom prst="rect">
            <a:avLst/>
          </a:prstGeom>
        </p:spPr>
        <p:txBody>
          <a:bodyPr wrap="none">
            <a:spAutoFit/>
          </a:bodyPr>
          <a:lstStyle/>
          <a:p>
            <a:pPr algn="ctr"/>
            <a:r>
              <a:rPr lang="bn-BD" sz="4800" dirty="0" smtClean="0">
                <a:latin typeface="NikoshBAN" panose="02000000000000000000" pitchFamily="2" charset="0"/>
                <a:cs typeface="NikoshBAN" panose="02000000000000000000" pitchFamily="2" charset="0"/>
              </a:rPr>
              <a:t>এটি কিসের ছবি?</a:t>
            </a:r>
            <a:endParaRPr lang="bn-BD"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7836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35126" y="441434"/>
            <a:ext cx="7918322" cy="5959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dirty="0" smtClean="0">
                <a:solidFill>
                  <a:schemeClr val="tx1"/>
                </a:solidFill>
                <a:latin typeface="NikoshBAN" panose="02000000000000000000" pitchFamily="2" charset="0"/>
                <a:cs typeface="NikoshBAN" panose="02000000000000000000" pitchFamily="2" charset="0"/>
              </a:rPr>
              <a:t>আজকের পাঠ </a:t>
            </a:r>
          </a:p>
          <a:p>
            <a:pPr algn="ctr"/>
            <a:endParaRPr lang="bn-BD" sz="3600" dirty="0">
              <a:solidFill>
                <a:schemeClr val="tx1"/>
              </a:solidFill>
              <a:latin typeface="NikoshBAN" panose="02000000000000000000" pitchFamily="2" charset="0"/>
              <a:cs typeface="NikoshBAN" panose="02000000000000000000" pitchFamily="2" charset="0"/>
            </a:endParaRPr>
          </a:p>
          <a:p>
            <a:pPr algn="ctr"/>
            <a:endParaRPr lang="bn-BD" sz="6000" dirty="0" smtClean="0">
              <a:solidFill>
                <a:schemeClr val="tx1"/>
              </a:solidFill>
              <a:latin typeface="NikoshBAN" panose="02000000000000000000" pitchFamily="2" charset="0"/>
              <a:cs typeface="NikoshBAN" panose="02000000000000000000" pitchFamily="2" charset="0"/>
            </a:endParaRPr>
          </a:p>
          <a:p>
            <a:pPr algn="ctr"/>
            <a:r>
              <a:rPr lang="bn-BD" sz="7200" dirty="0" smtClean="0">
                <a:solidFill>
                  <a:schemeClr val="tx1"/>
                </a:solidFill>
                <a:latin typeface="NikoshBAN" panose="02000000000000000000" pitchFamily="2" charset="0"/>
                <a:cs typeface="NikoshBAN" panose="02000000000000000000" pitchFamily="2" charset="0"/>
              </a:rPr>
              <a:t>মহাকাশ ও মহাবিশ্ব</a:t>
            </a:r>
            <a:r>
              <a:rPr lang="bn-BD" sz="6000" dirty="0" smtClean="0">
                <a:solidFill>
                  <a:schemeClr val="tx1"/>
                </a:solidFill>
                <a:latin typeface="NikoshBAN" panose="02000000000000000000" pitchFamily="2" charset="0"/>
                <a:cs typeface="NikoshBAN" panose="02000000000000000000" pitchFamily="2" charset="0"/>
              </a:rPr>
              <a:t>।</a:t>
            </a:r>
            <a:endParaRPr lang="en-US" sz="6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0931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9714" y="126126"/>
            <a:ext cx="10294879" cy="2601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6000" dirty="0" smtClean="0">
                <a:solidFill>
                  <a:srgbClr val="002060"/>
                </a:solidFill>
                <a:latin typeface="NikoshBAN" panose="02000000000000000000" pitchFamily="2" charset="0"/>
                <a:cs typeface="NikoshBAN" panose="02000000000000000000" pitchFamily="2" charset="0"/>
              </a:rPr>
              <a:t>শিক্ষাথীরা এই পাঠে শিখবে-</a:t>
            </a:r>
          </a:p>
          <a:p>
            <a:endParaRPr lang="bn-BD" sz="2800" dirty="0" smtClean="0">
              <a:solidFill>
                <a:srgbClr val="002060"/>
              </a:solidFill>
              <a:latin typeface="NikoshBAN" panose="02000000000000000000" pitchFamily="2" charset="0"/>
              <a:cs typeface="NikoshBAN" panose="02000000000000000000" pitchFamily="2" charset="0"/>
            </a:endParaRPr>
          </a:p>
          <a:p>
            <a:r>
              <a:rPr lang="bn-BD" sz="5400" dirty="0" smtClean="0">
                <a:solidFill>
                  <a:srgbClr val="002060"/>
                </a:solidFill>
                <a:latin typeface="NikoshBAN" panose="02000000000000000000" pitchFamily="2" charset="0"/>
                <a:cs typeface="NikoshBAN" panose="02000000000000000000" pitchFamily="2" charset="0"/>
              </a:rPr>
              <a:t>ক) গ্যালাক্সি কি তা জানতে পারবে ।</a:t>
            </a:r>
          </a:p>
        </p:txBody>
      </p:sp>
      <p:sp>
        <p:nvSpPr>
          <p:cNvPr id="3" name="Rectangle 2"/>
          <p:cNvSpPr/>
          <p:nvPr/>
        </p:nvSpPr>
        <p:spPr>
          <a:xfrm>
            <a:off x="1382417" y="5101391"/>
            <a:ext cx="10243510" cy="923330"/>
          </a:xfrm>
          <a:prstGeom prst="rect">
            <a:avLst/>
          </a:prstGeom>
        </p:spPr>
        <p:txBody>
          <a:bodyPr wrap="none">
            <a:spAutoFit/>
          </a:bodyPr>
          <a:lstStyle/>
          <a:p>
            <a:r>
              <a:rPr lang="bn-BD" sz="5400" dirty="0">
                <a:solidFill>
                  <a:srgbClr val="002060"/>
                </a:solidFill>
                <a:latin typeface="NikoshBAN" panose="02000000000000000000" pitchFamily="2" charset="0"/>
                <a:cs typeface="NikoshBAN" panose="02000000000000000000" pitchFamily="2" charset="0"/>
              </a:rPr>
              <a:t>ঘ) </a:t>
            </a:r>
            <a:r>
              <a:rPr lang="bn-BD" sz="5400" dirty="0" smtClean="0">
                <a:solidFill>
                  <a:srgbClr val="002060"/>
                </a:solidFill>
                <a:latin typeface="NikoshBAN" panose="02000000000000000000" pitchFamily="2" charset="0"/>
                <a:cs typeface="NikoshBAN" panose="02000000000000000000" pitchFamily="2" charset="0"/>
              </a:rPr>
              <a:t>উল্কা, ধুমকেতু, গ্রহ ও উপগ্রহের পরিচয় পাবে।</a:t>
            </a:r>
            <a:endParaRPr lang="en-US" sz="5400" dirty="0">
              <a:solidFill>
                <a:srgbClr val="002060"/>
              </a:solidFill>
              <a:latin typeface="NikoshBAN" panose="02000000000000000000" pitchFamily="2" charset="0"/>
              <a:cs typeface="NikoshBAN" panose="02000000000000000000" pitchFamily="2" charset="0"/>
            </a:endParaRPr>
          </a:p>
        </p:txBody>
      </p:sp>
      <p:sp>
        <p:nvSpPr>
          <p:cNvPr id="4" name="Rectangle 3"/>
          <p:cNvSpPr/>
          <p:nvPr/>
        </p:nvSpPr>
        <p:spPr>
          <a:xfrm>
            <a:off x="1384346" y="4023891"/>
            <a:ext cx="5787162" cy="923330"/>
          </a:xfrm>
          <a:prstGeom prst="rect">
            <a:avLst/>
          </a:prstGeom>
        </p:spPr>
        <p:txBody>
          <a:bodyPr wrap="none">
            <a:spAutoFit/>
          </a:bodyPr>
          <a:lstStyle/>
          <a:p>
            <a:r>
              <a:rPr lang="bn-BD" sz="5400" dirty="0">
                <a:solidFill>
                  <a:srgbClr val="002060"/>
                </a:solidFill>
                <a:latin typeface="NikoshBAN" panose="02000000000000000000" pitchFamily="2" charset="0"/>
                <a:cs typeface="NikoshBAN" panose="02000000000000000000" pitchFamily="2" charset="0"/>
              </a:rPr>
              <a:t>গ) </a:t>
            </a:r>
            <a:r>
              <a:rPr lang="bn-BD" sz="5400" dirty="0" smtClean="0">
                <a:solidFill>
                  <a:srgbClr val="002060"/>
                </a:solidFill>
                <a:latin typeface="NikoshBAN" panose="02000000000000000000" pitchFamily="2" charset="0"/>
                <a:cs typeface="NikoshBAN" panose="02000000000000000000" pitchFamily="2" charset="0"/>
              </a:rPr>
              <a:t>ছায়াপথের ধারণা পাবে</a:t>
            </a:r>
            <a:r>
              <a:rPr lang="bn-BD" sz="5400" dirty="0">
                <a:solidFill>
                  <a:srgbClr val="002060"/>
                </a:solidFill>
                <a:latin typeface="NikoshBAN" panose="02000000000000000000" pitchFamily="2" charset="0"/>
                <a:cs typeface="NikoshBAN" panose="02000000000000000000" pitchFamily="2" charset="0"/>
              </a:rPr>
              <a:t>।</a:t>
            </a:r>
          </a:p>
        </p:txBody>
      </p:sp>
      <p:sp>
        <p:nvSpPr>
          <p:cNvPr id="5" name="Rectangle 4"/>
          <p:cNvSpPr/>
          <p:nvPr/>
        </p:nvSpPr>
        <p:spPr>
          <a:xfrm>
            <a:off x="1309162" y="2823916"/>
            <a:ext cx="7614585" cy="923330"/>
          </a:xfrm>
          <a:prstGeom prst="rect">
            <a:avLst/>
          </a:prstGeom>
        </p:spPr>
        <p:txBody>
          <a:bodyPr wrap="none">
            <a:spAutoFit/>
          </a:bodyPr>
          <a:lstStyle/>
          <a:p>
            <a:r>
              <a:rPr lang="bn-BD" sz="5400" dirty="0">
                <a:solidFill>
                  <a:srgbClr val="002060"/>
                </a:solidFill>
                <a:latin typeface="NikoshBAN" panose="02000000000000000000" pitchFamily="2" charset="0"/>
                <a:cs typeface="NikoshBAN" panose="02000000000000000000" pitchFamily="2" charset="0"/>
              </a:rPr>
              <a:t>খ) </a:t>
            </a:r>
            <a:r>
              <a:rPr lang="bn-BD" sz="5400" dirty="0" smtClean="0">
                <a:solidFill>
                  <a:srgbClr val="002060"/>
                </a:solidFill>
                <a:latin typeface="NikoshBAN" panose="02000000000000000000" pitchFamily="2" charset="0"/>
                <a:cs typeface="NikoshBAN" panose="02000000000000000000" pitchFamily="2" charset="0"/>
              </a:rPr>
              <a:t>নীহারিকা কি তা জানতে পারবে</a:t>
            </a:r>
            <a:r>
              <a:rPr lang="bn-BD" sz="5400" dirty="0">
                <a:solidFill>
                  <a:srgbClr val="002060"/>
                </a:solidFill>
                <a:latin typeface="NikoshBAN" panose="02000000000000000000" pitchFamily="2" charset="0"/>
                <a:cs typeface="NikoshBAN" panose="02000000000000000000" pitchFamily="2" charset="0"/>
              </a:rPr>
              <a:t>।</a:t>
            </a:r>
            <a:endParaRPr lang="bn-BD"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254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950" y="617520"/>
            <a:ext cx="6243148" cy="5562565"/>
          </a:xfrm>
          <a:prstGeom prst="rect">
            <a:avLst/>
          </a:prstGeom>
        </p:spPr>
      </p:pic>
      <p:sp>
        <p:nvSpPr>
          <p:cNvPr id="3" name="Rectangle 2"/>
          <p:cNvSpPr/>
          <p:nvPr/>
        </p:nvSpPr>
        <p:spPr>
          <a:xfrm>
            <a:off x="6574218" y="350578"/>
            <a:ext cx="5586250" cy="6186309"/>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মহাকাশে নক্ষত্রগুলো কোন এলাকায় কম আবার কোন এলাকায় বেশী সংখ্যা অবস্থিত। এই নক্ষত্র গুচ্ছ এলাকাকে নক্ষত্র মন্ডোল বলা হয়। এই মন্ডল গুলোর কাল্পনিক নাম হল:- সপ্তর্ষি</a:t>
            </a:r>
            <a:r>
              <a:rPr lang="bn-BD" sz="4400" smtClean="0">
                <a:latin typeface="NikoshBAN" panose="02000000000000000000" pitchFamily="2" charset="0"/>
                <a:cs typeface="NikoshBAN" panose="02000000000000000000" pitchFamily="2" charset="0"/>
              </a:rPr>
              <a:t>, কালপুরুষ</a:t>
            </a:r>
            <a:r>
              <a:rPr lang="bn-BD" sz="4400" dirty="0" smtClean="0">
                <a:latin typeface="NikoshBAN" panose="02000000000000000000" pitchFamily="2" charset="0"/>
                <a:cs typeface="NikoshBAN" panose="02000000000000000000" pitchFamily="2" charset="0"/>
              </a:rPr>
              <a:t>, ক্যাসিওপিয়া, লঘুসপ্তর্ষি, বৃহৎ কুকুরমন্ডল ইত্যাদি।</a:t>
            </a:r>
          </a:p>
        </p:txBody>
      </p:sp>
    </p:spTree>
    <p:extLst>
      <p:ext uri="{BB962C8B-B14F-4D97-AF65-F5344CB8AC3E}">
        <p14:creationId xmlns:p14="http://schemas.microsoft.com/office/powerpoint/2010/main" val="239613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94022" y="1138860"/>
            <a:ext cx="4288012" cy="4832092"/>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মহাকাশে গ্রহ, নক্ষত্র, ধুলিকণা, ধুমকেতু ও বাস্পকুন্ডের এক বিশাল সমাবেশকে গ্যালাক্সি বা নক্ষত্রজগৎ বলে। মহাকাশে এরকম অসংখ্য জোতিস্ক আছে।</a:t>
            </a:r>
          </a:p>
        </p:txBody>
      </p:sp>
      <p:sp>
        <p:nvSpPr>
          <p:cNvPr id="4" name="Rectangle 3"/>
          <p:cNvSpPr/>
          <p:nvPr/>
        </p:nvSpPr>
        <p:spPr>
          <a:xfrm>
            <a:off x="1333990" y="5861410"/>
            <a:ext cx="2797561" cy="769441"/>
          </a:xfrm>
          <a:prstGeom prst="rect">
            <a:avLst/>
          </a:prstGeom>
        </p:spPr>
        <p:txBody>
          <a:bodyPr wrap="none">
            <a:spAutoFit/>
          </a:bodyPr>
          <a:lstStyle/>
          <a:p>
            <a:r>
              <a:rPr lang="bn-BD" sz="4400" dirty="0" smtClean="0">
                <a:latin typeface="NikoshBAN" panose="02000000000000000000" pitchFamily="2" charset="0"/>
                <a:cs typeface="NikoshBAN" panose="02000000000000000000" pitchFamily="2" charset="0"/>
              </a:rPr>
              <a:t>গ্যালাক্সির ছবি</a:t>
            </a:r>
            <a:r>
              <a:rPr lang="bn-BD" sz="4400" dirty="0">
                <a:latin typeface="NikoshBAN" panose="02000000000000000000" pitchFamily="2" charset="0"/>
                <a:cs typeface="NikoshBAN" panose="02000000000000000000" pitchFamily="2" charset="0"/>
              </a:rPr>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188" y="604428"/>
            <a:ext cx="6869988" cy="5256981"/>
          </a:xfrm>
          <a:prstGeom prst="rect">
            <a:avLst/>
          </a:prstGeom>
        </p:spPr>
      </p:pic>
    </p:spTree>
    <p:extLst>
      <p:ext uri="{BB962C8B-B14F-4D97-AF65-F5344CB8AC3E}">
        <p14:creationId xmlns:p14="http://schemas.microsoft.com/office/powerpoint/2010/main" val="31263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42231" y="177158"/>
            <a:ext cx="5365536" cy="5509200"/>
          </a:xfrm>
          <a:prstGeom prst="rect">
            <a:avLst/>
          </a:prstGeom>
        </p:spPr>
        <p:txBody>
          <a:bodyPr wrap="square">
            <a:spAutoFit/>
          </a:bodyPr>
          <a:lstStyle/>
          <a:p>
            <a:r>
              <a:rPr lang="bn-BD" sz="4400" dirty="0" smtClean="0">
                <a:latin typeface="NikoshBAN" panose="02000000000000000000" pitchFamily="2" charset="0"/>
                <a:cs typeface="NikoshBAN" panose="02000000000000000000" pitchFamily="2" charset="0"/>
              </a:rPr>
              <a:t>মহাকাশে স্বল্প আলোকিত</a:t>
            </a:r>
          </a:p>
          <a:p>
            <a:r>
              <a:rPr lang="bn-BD" sz="4400" dirty="0" smtClean="0">
                <a:latin typeface="NikoshBAN" panose="02000000000000000000" pitchFamily="2" charset="0"/>
                <a:cs typeface="NikoshBAN" panose="02000000000000000000" pitchFamily="2" charset="0"/>
              </a:rPr>
              <a:t>তারকার আস্তরণকে নীহারিকা</a:t>
            </a:r>
          </a:p>
          <a:p>
            <a:r>
              <a:rPr lang="bn-BD" sz="4400" dirty="0" smtClean="0">
                <a:latin typeface="NikoshBAN" panose="02000000000000000000" pitchFamily="2" charset="0"/>
                <a:cs typeface="NikoshBAN" panose="02000000000000000000" pitchFamily="2" charset="0"/>
              </a:rPr>
              <a:t>বলে। চন্দ্র, সূর্য, গ্রহ নক্ষত্র, </a:t>
            </a:r>
          </a:p>
          <a:p>
            <a:r>
              <a:rPr lang="bn-BD" sz="4400" dirty="0" smtClean="0">
                <a:latin typeface="NikoshBAN" panose="02000000000000000000" pitchFamily="2" charset="0"/>
                <a:cs typeface="NikoshBAN" panose="02000000000000000000" pitchFamily="2" charset="0"/>
              </a:rPr>
              <a:t>গ্যলাক্সি ইত্যাদির জন্ম</a:t>
            </a:r>
          </a:p>
          <a:p>
            <a:r>
              <a:rPr lang="bn-BD" sz="4400" dirty="0" smtClean="0">
                <a:latin typeface="NikoshBAN" panose="02000000000000000000" pitchFamily="2" charset="0"/>
                <a:cs typeface="NikoshBAN" panose="02000000000000000000" pitchFamily="2" charset="0"/>
              </a:rPr>
              <a:t>স্থান হল নীহারিকা। এটি</a:t>
            </a:r>
          </a:p>
          <a:p>
            <a:r>
              <a:rPr lang="bn-BD" sz="4400" dirty="0" smtClean="0">
                <a:latin typeface="NikoshBAN" panose="02000000000000000000" pitchFamily="2" charset="0"/>
                <a:cs typeface="NikoshBAN" panose="02000000000000000000" pitchFamily="2" charset="0"/>
              </a:rPr>
              <a:t>একটি গ্যাসিয় পিন্ড, এক</a:t>
            </a:r>
          </a:p>
          <a:p>
            <a:r>
              <a:rPr lang="bn-BD" sz="4400" dirty="0" smtClean="0">
                <a:latin typeface="NikoshBAN" panose="02000000000000000000" pitchFamily="2" charset="0"/>
                <a:cs typeface="NikoshBAN" panose="02000000000000000000" pitchFamily="2" charset="0"/>
              </a:rPr>
              <a:t>একটি নীহারিকার দূরত্ব</a:t>
            </a:r>
          </a:p>
          <a:p>
            <a:r>
              <a:rPr lang="bn-BD" sz="4400" dirty="0" smtClean="0">
                <a:latin typeface="NikoshBAN" panose="02000000000000000000" pitchFamily="2" charset="0"/>
                <a:cs typeface="NikoshBAN" panose="02000000000000000000" pitchFamily="2" charset="0"/>
              </a:rPr>
              <a:t>কোটি কোটি আলক বর্ষ।</a:t>
            </a:r>
            <a:endParaRPr lang="bn-BD" sz="1200" dirty="0">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59" y="39251"/>
            <a:ext cx="6605751" cy="5793990"/>
          </a:xfrm>
          <a:prstGeom prst="rect">
            <a:avLst/>
          </a:prstGeom>
        </p:spPr>
      </p:pic>
      <p:sp>
        <p:nvSpPr>
          <p:cNvPr id="4" name="Rectangle 3"/>
          <p:cNvSpPr/>
          <p:nvPr/>
        </p:nvSpPr>
        <p:spPr>
          <a:xfrm>
            <a:off x="1333990" y="5861410"/>
            <a:ext cx="3902030" cy="769441"/>
          </a:xfrm>
          <a:prstGeom prst="rect">
            <a:avLst/>
          </a:prstGeom>
        </p:spPr>
        <p:txBody>
          <a:bodyPr wrap="none">
            <a:spAutoFit/>
          </a:bodyPr>
          <a:lstStyle/>
          <a:p>
            <a:r>
              <a:rPr lang="bn-BD" sz="4400" dirty="0">
                <a:latin typeface="NikoshBAN" panose="02000000000000000000" pitchFamily="2" charset="0"/>
                <a:cs typeface="NikoshBAN" panose="02000000000000000000" pitchFamily="2" charset="0"/>
              </a:rPr>
              <a:t>ইগল নীহারিকার ছবি।</a:t>
            </a:r>
            <a:endParaRPr lang="en-US" dirty="0"/>
          </a:p>
        </p:txBody>
      </p:sp>
    </p:spTree>
    <p:extLst>
      <p:ext uri="{BB962C8B-B14F-4D97-AF65-F5344CB8AC3E}">
        <p14:creationId xmlns:p14="http://schemas.microsoft.com/office/powerpoint/2010/main" val="290562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6132" y="4541704"/>
            <a:ext cx="11966022" cy="2308324"/>
          </a:xfrm>
          <a:prstGeom prst="rect">
            <a:avLst/>
          </a:prstGeom>
        </p:spPr>
        <p:txBody>
          <a:bodyPr wrap="square">
            <a:spAutoFit/>
          </a:bodyPr>
          <a:lstStyle/>
          <a:p>
            <a:r>
              <a:rPr lang="bn-BD" sz="4800" dirty="0" smtClean="0">
                <a:latin typeface="NikoshBAN" panose="02000000000000000000" pitchFamily="2" charset="0"/>
                <a:cs typeface="NikoshBAN" panose="02000000000000000000" pitchFamily="2" charset="0"/>
              </a:rPr>
              <a:t>গ্যালাক্সির কোন একটি ক্ষুদ্রাংশকে ছায়াপথ বলে যা </a:t>
            </a:r>
            <a:r>
              <a:rPr lang="bn-BD" sz="4800" dirty="0">
                <a:latin typeface="NikoshBAN" panose="02000000000000000000" pitchFamily="2" charset="0"/>
                <a:cs typeface="NikoshBAN" panose="02000000000000000000" pitchFamily="2" charset="0"/>
              </a:rPr>
              <a:t>দেখতে </a:t>
            </a:r>
            <a:r>
              <a:rPr lang="bn-BD" sz="4800" dirty="0" smtClean="0">
                <a:latin typeface="NikoshBAN" panose="02000000000000000000" pitchFamily="2" charset="0"/>
                <a:cs typeface="NikoshBAN" panose="02000000000000000000" pitchFamily="2" charset="0"/>
              </a:rPr>
              <a:t>লম্বা বা উপবৃত্তাকার। আমাদের সৌরজগৎ এরকম একটি ছায়াপথে দক্ষিণ অংশে অবস্থান করছে।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80" y="139401"/>
            <a:ext cx="11751988" cy="3723152"/>
          </a:xfrm>
          <a:prstGeom prst="rect">
            <a:avLst/>
          </a:prstGeom>
        </p:spPr>
      </p:pic>
    </p:spTree>
    <p:extLst>
      <p:ext uri="{BB962C8B-B14F-4D97-AF65-F5344CB8AC3E}">
        <p14:creationId xmlns:p14="http://schemas.microsoft.com/office/powerpoint/2010/main" val="4045151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446</Words>
  <Application>Microsoft Office PowerPoint</Application>
  <PresentationFormat>Custom</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User</cp:lastModifiedBy>
  <cp:revision>44</cp:revision>
  <dcterms:created xsi:type="dcterms:W3CDTF">2015-02-27T09:18:16Z</dcterms:created>
  <dcterms:modified xsi:type="dcterms:W3CDTF">2017-05-04T03:25:12Z</dcterms:modified>
</cp:coreProperties>
</file>