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3" r:id="rId6"/>
    <p:sldId id="264" r:id="rId7"/>
    <p:sldId id="265" r:id="rId8"/>
    <p:sldId id="262" r:id="rId9"/>
    <p:sldId id="276" r:id="rId10"/>
    <p:sldId id="266" r:id="rId11"/>
    <p:sldId id="268" r:id="rId12"/>
    <p:sldId id="269" r:id="rId13"/>
    <p:sldId id="270" r:id="rId14"/>
    <p:sldId id="273" r:id="rId15"/>
    <p:sldId id="267" r:id="rId16"/>
    <p:sldId id="272" r:id="rId17"/>
    <p:sldId id="285" r:id="rId18"/>
    <p:sldId id="274" r:id="rId19"/>
    <p:sldId id="287" r:id="rId20"/>
    <p:sldId id="284" r:id="rId21"/>
    <p:sldId id="278" r:id="rId22"/>
    <p:sldId id="288" r:id="rId23"/>
    <p:sldId id="286" r:id="rId24"/>
    <p:sldId id="275" r:id="rId25"/>
    <p:sldId id="295" r:id="rId26"/>
    <p:sldId id="289" r:id="rId27"/>
    <p:sldId id="294" r:id="rId28"/>
    <p:sldId id="297" r:id="rId29"/>
    <p:sldId id="292" r:id="rId30"/>
    <p:sldId id="293" r:id="rId31"/>
    <p:sldId id="29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80B"/>
    <a:srgbClr val="BC6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56E60C-F12C-4E3D-A92D-6F3B9136845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3849F7-FC85-4464-A247-DEC13039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6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56E60C-F12C-4E3D-A92D-6F3B9136845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3849F7-FC85-4464-A247-DEC13039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3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56E60C-F12C-4E3D-A92D-6F3B9136845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3849F7-FC85-4464-A247-DEC13039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0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56E60C-F12C-4E3D-A92D-6F3B9136845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3849F7-FC85-4464-A247-DEC13039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7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56E60C-F12C-4E3D-A92D-6F3B9136845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3849F7-FC85-4464-A247-DEC13039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2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56E60C-F12C-4E3D-A92D-6F3B9136845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3849F7-FC85-4464-A247-DEC13039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2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56E60C-F12C-4E3D-A92D-6F3B9136845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3849F7-FC85-4464-A247-DEC13039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56E60C-F12C-4E3D-A92D-6F3B9136845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3849F7-FC85-4464-A247-DEC13039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8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56E60C-F12C-4E3D-A92D-6F3B9136845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3849F7-FC85-4464-A247-DEC13039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08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56E60C-F12C-4E3D-A92D-6F3B9136845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3849F7-FC85-4464-A247-DEC13039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6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56E60C-F12C-4E3D-A92D-6F3B9136845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3849F7-FC85-4464-A247-DEC13039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6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EBF3"/>
          </a:solidFill>
          <a:ln w="190500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hlinkClick r:id="" action="ppaction://hlinkshowjump?jump=nextslide" highlightClick="1">
              <a:snd r:embed="rId13" name="click.wav"/>
            </a:hlinkClick>
            <a:hlinkHover r:id="" action="ppaction://noaction" highlightClick="1"/>
          </p:cNvPr>
          <p:cNvSpPr/>
          <p:nvPr userDrawn="1"/>
        </p:nvSpPr>
        <p:spPr>
          <a:xfrm>
            <a:off x="10601987" y="6335885"/>
            <a:ext cx="365760" cy="3657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bg1"/>
                </a:solidFill>
                <a:sym typeface="Webdings" panose="05030102010509060703" pitchFamily="18" charset="2"/>
              </a:rPr>
              <a:t>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9" name="Footer Placeholder 18"/>
          <p:cNvSpPr txBox="1">
            <a:spLocks/>
          </p:cNvSpPr>
          <p:nvPr userDrawn="1"/>
        </p:nvSpPr>
        <p:spPr>
          <a:xfrm>
            <a:off x="609135" y="6352364"/>
            <a:ext cx="6745822" cy="33807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0" i="1" cap="none" spc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Aminul Islam, Asst. Teacher, Dewan Mohammadia Alim Madrasah, Paba, Rajshahi.</a:t>
            </a:r>
            <a:endParaRPr lang="en-US" b="0" i="1" cap="none" spc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hlinkClick r:id="" action="ppaction://hlinkshowjump?jump=endshow" highlightClick="1">
              <a:snd r:embed="rId13" name="click.wav"/>
            </a:hlinkClick>
            <a:hlinkHover r:id="" action="ppaction://noaction" highlightClick="1"/>
          </p:cNvPr>
          <p:cNvSpPr/>
          <p:nvPr userDrawn="1"/>
        </p:nvSpPr>
        <p:spPr>
          <a:xfrm>
            <a:off x="11587256" y="6335885"/>
            <a:ext cx="365760" cy="365760"/>
          </a:xfrm>
          <a:prstGeom prst="ellipse">
            <a:avLst/>
          </a:prstGeom>
          <a:solidFill>
            <a:srgbClr val="FF0909"/>
          </a:solidFill>
          <a:ln>
            <a:solidFill>
              <a:srgbClr val="A236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74428" y="6229300"/>
            <a:ext cx="12043144" cy="10156"/>
          </a:xfrm>
          <a:prstGeom prst="line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11673696" y="6412444"/>
            <a:ext cx="187697" cy="212641"/>
            <a:chOff x="3377701" y="1641792"/>
            <a:chExt cx="305309" cy="340979"/>
          </a:xfrm>
          <a:solidFill>
            <a:srgbClr val="FF0909"/>
          </a:solidFill>
        </p:grpSpPr>
        <p:sp>
          <p:nvSpPr>
            <p:cNvPr id="13" name="Rounded Rectangle 12"/>
            <p:cNvSpPr/>
            <p:nvPr/>
          </p:nvSpPr>
          <p:spPr>
            <a:xfrm>
              <a:off x="3506759" y="1641792"/>
              <a:ext cx="45719" cy="19819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" name="Block Arc 13">
              <a:hlinkClick r:id="" action="ppaction://hlinkshowjump?jump=endshow" highlightClick="1">
                <a:snd r:embed="rId13" name="click.wav"/>
              </a:hlinkClick>
              <a:hlinkHover r:id="" action="ppaction://noaction" highlightClick="1"/>
            </p:cNvPr>
            <p:cNvSpPr/>
            <p:nvPr/>
          </p:nvSpPr>
          <p:spPr>
            <a:xfrm rot="20992175" flipV="1">
              <a:off x="3377701" y="1684107"/>
              <a:ext cx="305309" cy="298664"/>
            </a:xfrm>
            <a:prstGeom prst="blockArc">
              <a:avLst>
                <a:gd name="adj1" fmla="val 7313570"/>
                <a:gd name="adj2" fmla="val 2338524"/>
                <a:gd name="adj3" fmla="val 145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66FFFF"/>
                </a:solidFill>
              </a:endParaRPr>
            </a:p>
          </p:txBody>
        </p:sp>
      </p:grpSp>
      <p:sp>
        <p:nvSpPr>
          <p:cNvPr id="15" name="Oval 14">
            <a:hlinkClick r:id="" action="ppaction://hlinkshowjump?jump=previousslide" highlightClick="1">
              <a:snd r:embed="rId13" name="click.wav"/>
            </a:hlinkClick>
            <a:hlinkHover r:id="" action="ppaction://noaction" highlightClick="1"/>
          </p:cNvPr>
          <p:cNvSpPr/>
          <p:nvPr userDrawn="1"/>
        </p:nvSpPr>
        <p:spPr>
          <a:xfrm>
            <a:off x="10109352" y="6335885"/>
            <a:ext cx="365760" cy="3657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bg1"/>
                </a:solidFill>
                <a:sym typeface="Webdings" panose="05030102010509060703" pitchFamily="18" charset="2"/>
              </a:rPr>
              <a:t>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6" name="Oval 15">
            <a:hlinkClick r:id="" action="ppaction://hlinkshowjump?jump=lastslide" highlightClick="1">
              <a:snd r:embed="rId13" name="click.wav"/>
            </a:hlinkClick>
            <a:hlinkHover r:id="" action="ppaction://noaction" highlightClick="1"/>
          </p:cNvPr>
          <p:cNvSpPr/>
          <p:nvPr userDrawn="1"/>
        </p:nvSpPr>
        <p:spPr>
          <a:xfrm>
            <a:off x="11079944" y="6335885"/>
            <a:ext cx="365760" cy="3657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  <a:sym typeface="Webdings" panose="05030102010509060703" pitchFamily="18" charset="2"/>
              </a:rPr>
              <a:t>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17" name="Oval 16">
            <a:hlinkClick r:id="" action="ppaction://hlinkshowjump?jump=firstslide" highlightClick="1">
              <a:snd r:embed="rId13" name="click.wav"/>
            </a:hlinkClick>
            <a:hlinkHover r:id="" action="ppaction://noaction" highlightClick="1"/>
          </p:cNvPr>
          <p:cNvSpPr/>
          <p:nvPr userDrawn="1"/>
        </p:nvSpPr>
        <p:spPr>
          <a:xfrm>
            <a:off x="9616717" y="6335885"/>
            <a:ext cx="365760" cy="3657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  <a:sym typeface="Webdings" panose="05030102010509060703" pitchFamily="18" charset="2"/>
              </a:rPr>
              <a:t></a:t>
            </a:r>
            <a:endParaRPr lang="en-US" sz="2000" b="0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hlinkClick r:id="" action="ppaction://hlinkshowjump?jump=firstslide" highlightClick="1">
              <a:snd r:embed="rId13" name="click.wav"/>
            </a:hlinkClick>
            <a:hlinkHover r:id="" action="ppaction://noaction" highlightClick="1"/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5" y="6312608"/>
            <a:ext cx="453842" cy="46219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74428" y="79512"/>
            <a:ext cx="12043145" cy="61232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 userDrawn="1"/>
        </p:nvSpPr>
        <p:spPr>
          <a:xfrm>
            <a:off x="74427" y="79513"/>
            <a:ext cx="12043145" cy="61000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3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5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6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5053" y="2197510"/>
            <a:ext cx="2257425" cy="3687786"/>
            <a:chOff x="213087" y="2197510"/>
            <a:chExt cx="2257425" cy="36877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955">
              <a:off x="1741238" y="5354411"/>
              <a:ext cx="476250" cy="4762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87" y="2197510"/>
              <a:ext cx="2257425" cy="359691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829" y="3542146"/>
              <a:ext cx="1400175" cy="2286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41" y="4685146"/>
              <a:ext cx="714375" cy="10477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627" y="5209021"/>
              <a:ext cx="962025" cy="676275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14042" y="3025190"/>
            <a:ext cx="4914900" cy="5619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56268" y="2785686"/>
            <a:ext cx="8675702" cy="1762002"/>
          </a:xfrm>
          <a:prstGeom prst="rect">
            <a:avLst/>
          </a:prstGeom>
          <a:noFill/>
        </p:spPr>
        <p:txBody>
          <a:bodyPr vert="horz" wrap="square" rtlCol="0">
            <a:prstTxWarp prst="textPlain">
              <a:avLst>
                <a:gd name="adj" fmla="val 49806"/>
              </a:avLst>
            </a:prstTxWarp>
            <a:spAutoFit/>
          </a:bodyPr>
          <a:lstStyle/>
          <a:p>
            <a:r>
              <a:rPr lang="bn-BD" sz="6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সবাইকে</a:t>
            </a:r>
            <a:endParaRPr lang="en-US" sz="6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93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0912" y="129706"/>
            <a:ext cx="3669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0"/>
          <a:stretch/>
        </p:blipFill>
        <p:spPr>
          <a:xfrm>
            <a:off x="2141939" y="997040"/>
            <a:ext cx="7987554" cy="42505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400960" y="5407041"/>
            <a:ext cx="3469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38971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81940"/>
            <a:ext cx="5821680" cy="39550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" t="5578" r="5912" b="8087"/>
          <a:stretch/>
        </p:blipFill>
        <p:spPr>
          <a:xfrm>
            <a:off x="335280" y="1481940"/>
            <a:ext cx="5105400" cy="39550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300912" y="129706"/>
            <a:ext cx="3669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u="sng" dirty="0"/>
          </a:p>
        </p:txBody>
      </p:sp>
      <p:sp>
        <p:nvSpPr>
          <p:cNvPr id="5" name="Rectangle 4"/>
          <p:cNvSpPr/>
          <p:nvPr/>
        </p:nvSpPr>
        <p:spPr>
          <a:xfrm>
            <a:off x="4573885" y="5468421"/>
            <a:ext cx="2551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393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873" y="830671"/>
            <a:ext cx="3669030" cy="464374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01" y="1437963"/>
            <a:ext cx="5568315" cy="39941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300912" y="129706"/>
            <a:ext cx="3669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u="sng" dirty="0"/>
          </a:p>
        </p:txBody>
      </p:sp>
      <p:sp>
        <p:nvSpPr>
          <p:cNvPr id="6" name="Rectangle 5"/>
          <p:cNvSpPr/>
          <p:nvPr/>
        </p:nvSpPr>
        <p:spPr>
          <a:xfrm>
            <a:off x="5136962" y="5586381"/>
            <a:ext cx="2833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583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7"/>
          <a:stretch/>
        </p:blipFill>
        <p:spPr>
          <a:xfrm>
            <a:off x="483870" y="3021661"/>
            <a:ext cx="4116686" cy="2871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6"/>
          <a:stretch/>
        </p:blipFill>
        <p:spPr>
          <a:xfrm>
            <a:off x="3788242" y="2087880"/>
            <a:ext cx="4178973" cy="28199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601" y="558640"/>
            <a:ext cx="4178973" cy="26306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83870" y="538430"/>
            <a:ext cx="4800824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কৃষিতে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200" u="sng" dirty="0"/>
          </a:p>
        </p:txBody>
      </p:sp>
      <p:sp>
        <p:nvSpPr>
          <p:cNvPr id="7" name="Rectangle 6"/>
          <p:cNvSpPr/>
          <p:nvPr/>
        </p:nvSpPr>
        <p:spPr>
          <a:xfrm>
            <a:off x="4719431" y="5138862"/>
            <a:ext cx="7356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মানূষ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3534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" y="1894185"/>
            <a:ext cx="5602605" cy="37499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0"/>
          <a:stretch/>
        </p:blipFill>
        <p:spPr>
          <a:xfrm>
            <a:off x="6275293" y="837183"/>
            <a:ext cx="5602605" cy="37499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191602" y="149514"/>
            <a:ext cx="5043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কৃষিতে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200" u="sng" dirty="0"/>
          </a:p>
        </p:txBody>
      </p:sp>
      <p:sp>
        <p:nvSpPr>
          <p:cNvPr id="7" name="Rectangle 6"/>
          <p:cNvSpPr/>
          <p:nvPr/>
        </p:nvSpPr>
        <p:spPr>
          <a:xfrm>
            <a:off x="6750253" y="4690071"/>
            <a:ext cx="49755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ঘোড়াকেও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সমপৃক্ত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372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960" y="2200254"/>
            <a:ext cx="5394960" cy="3561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5080" y="615294"/>
            <a:ext cx="5394960" cy="3561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90300" y="643608"/>
            <a:ext cx="3105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কৃষিতে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200" u="sng" dirty="0"/>
          </a:p>
        </p:txBody>
      </p:sp>
      <p:sp>
        <p:nvSpPr>
          <p:cNvPr id="5" name="Rectangle 4"/>
          <p:cNvSpPr/>
          <p:nvPr/>
        </p:nvSpPr>
        <p:spPr>
          <a:xfrm>
            <a:off x="6564768" y="4582495"/>
            <a:ext cx="5185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3914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5340" y="254805"/>
            <a:ext cx="22364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0"/>
          <a:stretch/>
        </p:blipFill>
        <p:spPr>
          <a:xfrm>
            <a:off x="4113428" y="814774"/>
            <a:ext cx="3442447" cy="22570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43130" y="3542054"/>
            <a:ext cx="8749511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571500" indent="-571500">
              <a:buFont typeface="Wingdings" panose="05000000000000000000" pitchFamily="2" charset="2"/>
              <a:buChar char="q"/>
              <a:defRPr sz="4000">
                <a:ln w="0"/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 smtClean="0">
                <a:solidFill>
                  <a:srgbClr val="C00000"/>
                </a:solidFill>
                <a:sym typeface="Wingdings" panose="05000000000000000000" pitchFamily="2" charset="2"/>
              </a:rPr>
              <a:t>উপরের ছবিতে প্রাচীন যুগের যন্ত্রগুলি কিসের তৈরি </a:t>
            </a:r>
            <a:r>
              <a:rPr lang="bn-BD" dirty="0" smtClean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7345" y="4340250"/>
            <a:ext cx="241765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পাথরের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4653" y="4340250"/>
            <a:ext cx="228780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>
                <a:solidFill>
                  <a:schemeClr val="tx1"/>
                </a:solidFill>
              </a:rPr>
              <a:t>(</a:t>
            </a:r>
            <a:r>
              <a:rPr lang="bn-BD" dirty="0" smtClean="0">
                <a:solidFill>
                  <a:schemeClr val="tx1"/>
                </a:solidFill>
              </a:rPr>
              <a:t>খ) হাড়ের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344" y="5138446"/>
            <a:ext cx="241765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 smtClean="0">
                <a:solidFill>
                  <a:schemeClr val="tx1"/>
                </a:solidFill>
              </a:rPr>
              <a:t>(গ) কাঠের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4652" y="5126959"/>
            <a:ext cx="228780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>
                <a:solidFill>
                  <a:schemeClr val="tx1"/>
                </a:solidFill>
              </a:rPr>
              <a:t>(</a:t>
            </a:r>
            <a:r>
              <a:rPr lang="bn-BD" dirty="0" smtClean="0">
                <a:solidFill>
                  <a:schemeClr val="tx1"/>
                </a:solidFill>
              </a:rPr>
              <a:t>ঘ) লোহার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8426" y="5157061"/>
            <a:ext cx="737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914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811" y="597199"/>
            <a:ext cx="1618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জমি চাষ</a:t>
            </a:r>
            <a:endParaRPr lang="en-US" sz="32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t="11005" r="9342" b="11672"/>
          <a:stretch/>
        </p:blipFill>
        <p:spPr>
          <a:xfrm>
            <a:off x="4957894" y="1653988"/>
            <a:ext cx="6794835" cy="38041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94" y="2030506"/>
            <a:ext cx="3313952" cy="3313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6894" y="181701"/>
            <a:ext cx="450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 ধারনা</a:t>
            </a:r>
            <a:endParaRPr lang="en-US" sz="4000" u="sng" dirty="0"/>
          </a:p>
        </p:txBody>
      </p:sp>
      <p:sp>
        <p:nvSpPr>
          <p:cNvPr id="6" name="Rectangle 5"/>
          <p:cNvSpPr/>
          <p:nvPr/>
        </p:nvSpPr>
        <p:spPr>
          <a:xfrm>
            <a:off x="914229" y="5196529"/>
            <a:ext cx="142556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কোদাল </a:t>
            </a:r>
            <a:endParaRPr lang="en-US" sz="2800" dirty="0"/>
          </a:p>
        </p:txBody>
      </p:sp>
      <p:sp>
        <p:nvSpPr>
          <p:cNvPr id="7" name="Down Arrow 6"/>
          <p:cNvSpPr/>
          <p:nvPr/>
        </p:nvSpPr>
        <p:spPr>
          <a:xfrm rot="1527152">
            <a:off x="10142788" y="995942"/>
            <a:ext cx="279265" cy="1832832"/>
          </a:xfrm>
          <a:prstGeom prst="downArrow">
            <a:avLst/>
          </a:prstGeom>
          <a:solidFill>
            <a:srgbClr val="FFC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2236305">
            <a:off x="9639768" y="905672"/>
            <a:ext cx="320570" cy="2249668"/>
          </a:xfrm>
          <a:prstGeom prst="downArrow">
            <a:avLst/>
          </a:prstGeom>
          <a:solidFill>
            <a:srgbClr val="FFC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089563" y="658754"/>
            <a:ext cx="142556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লাঙ্গল  </a:t>
            </a:r>
            <a:endParaRPr lang="en-US" sz="2800" dirty="0"/>
          </a:p>
        </p:txBody>
      </p:sp>
      <p:sp>
        <p:nvSpPr>
          <p:cNvPr id="11" name="Down Arrow 10"/>
          <p:cNvSpPr/>
          <p:nvPr/>
        </p:nvSpPr>
        <p:spPr>
          <a:xfrm rot="17532506">
            <a:off x="4499445" y="3157890"/>
            <a:ext cx="308284" cy="1832832"/>
          </a:xfrm>
          <a:prstGeom prst="downArrow">
            <a:avLst/>
          </a:prstGeom>
          <a:solidFill>
            <a:srgbClr val="FFC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7224" y="3551085"/>
            <a:ext cx="142556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মই </a:t>
            </a:r>
            <a:endParaRPr lang="en-US" sz="2800" dirty="0"/>
          </a:p>
        </p:txBody>
      </p:sp>
      <p:sp>
        <p:nvSpPr>
          <p:cNvPr id="13" name="Down Arrow 12"/>
          <p:cNvSpPr/>
          <p:nvPr/>
        </p:nvSpPr>
        <p:spPr>
          <a:xfrm rot="14982242">
            <a:off x="5855038" y="3529595"/>
            <a:ext cx="328547" cy="3088842"/>
          </a:xfrm>
          <a:prstGeom prst="downArrow">
            <a:avLst/>
          </a:prstGeom>
          <a:solidFill>
            <a:srgbClr val="FFC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45170" y="5270494"/>
            <a:ext cx="142556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জোয়াল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40574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8" grpId="0" animBg="1"/>
      <p:bldP spid="11" grpId="0" animBg="1"/>
      <p:bldP spid="10" grpId="0" animBg="1"/>
      <p:bldP spid="13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5" y="1142103"/>
            <a:ext cx="4030532" cy="43980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16" y="1181974"/>
            <a:ext cx="5288280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65811" y="597199"/>
            <a:ext cx="1618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জমি চাষ</a:t>
            </a:r>
            <a:endParaRPr lang="en-US" sz="32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108030" y="5561872"/>
            <a:ext cx="2638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লাঙ্গল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4195" y="5038652"/>
            <a:ext cx="1669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46894" y="181701"/>
            <a:ext cx="450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 ধারনা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12522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5811" y="1073358"/>
            <a:ext cx="1618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বপন</a:t>
            </a:r>
            <a:endParaRPr lang="en-US" sz="32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17" y="2514443"/>
            <a:ext cx="4570423" cy="2942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010" y="2514443"/>
            <a:ext cx="4307814" cy="29428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084294" y="5457292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সীড ড্রিল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8458" y="5457292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ড্রাম সিডার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46894" y="181701"/>
            <a:ext cx="450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 ধারনা</a:t>
            </a:r>
            <a:endParaRPr lang="en-US" sz="40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195" y="889587"/>
            <a:ext cx="2273159" cy="30323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75591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962760" y="694909"/>
            <a:ext cx="175847" cy="50673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EBE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816013" y="3591426"/>
            <a:ext cx="4138498" cy="248578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আমিনুল ইসলাম</a:t>
            </a:r>
            <a:b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(কম্পিউটার</a:t>
            </a:r>
            <a:r>
              <a:rPr lang="bn-BD" sz="2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দেওয়ান মোহাম্মাদীয়া আলিম মাদ্রাসা</a:t>
            </a:r>
            <a:b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মোহাম্মাদপুর (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বালিয়া), পবা, রাজশাহী ।</a:t>
            </a:r>
            <a:b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ফোনঃ ০১৭১২৭৬৬৯৩৩, ০১৮১১৭৮৬৬৩৩</a:t>
            </a:r>
            <a:b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aminul.dmam.33@gmail.com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00575" y="187918"/>
            <a:ext cx="4138498" cy="77985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14276" y="629445"/>
            <a:ext cx="3057491" cy="2975428"/>
            <a:chOff x="237979" y="2124222"/>
            <a:chExt cx="3048000" cy="30851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979" y="2799523"/>
              <a:ext cx="3048000" cy="24098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382" y="2124222"/>
              <a:ext cx="2120597" cy="2710161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isometricTopUp"/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482" y="2212843"/>
              <a:ext cx="1928396" cy="2606318"/>
            </a:xfrm>
            <a:prstGeom prst="rect">
              <a:avLst/>
            </a:prstGeom>
            <a:scene3d>
              <a:camera prst="isometricTopUp"/>
              <a:lightRig rig="threePt" dir="t"/>
            </a:scene3d>
          </p:spPr>
        </p:pic>
      </p:grpSp>
      <p:sp>
        <p:nvSpPr>
          <p:cNvPr id="12" name="Rounded Rectangle 11"/>
          <p:cNvSpPr/>
          <p:nvPr/>
        </p:nvSpPr>
        <p:spPr>
          <a:xfrm>
            <a:off x="816013" y="187918"/>
            <a:ext cx="4138498" cy="77770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65" b="9348"/>
          <a:stretch/>
        </p:blipFill>
        <p:spPr>
          <a:xfrm>
            <a:off x="1977985" y="1112784"/>
            <a:ext cx="1826635" cy="23268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Donut 13"/>
          <p:cNvSpPr/>
          <p:nvPr/>
        </p:nvSpPr>
        <p:spPr>
          <a:xfrm>
            <a:off x="5710354" y="1911188"/>
            <a:ext cx="731520" cy="731520"/>
          </a:xfrm>
          <a:prstGeom prst="donut">
            <a:avLst>
              <a:gd name="adj" fmla="val 1738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perspectiveHeroicExtremeRightFacing"/>
            <a:lightRig rig="chilly" dir="t">
              <a:rot lat="0" lon="0" rev="18480000"/>
            </a:lightRig>
          </a:scene3d>
          <a:sp3d prstMaterial="clear">
            <a:bevelT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5708342" y="3188133"/>
            <a:ext cx="731520" cy="731520"/>
          </a:xfrm>
          <a:prstGeom prst="donut">
            <a:avLst>
              <a:gd name="adj" fmla="val 1738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perspectiveHeroicExtremeRightFacing"/>
            <a:lightRig rig="chilly" dir="t">
              <a:rot lat="0" lon="0" rev="18480000"/>
            </a:lightRig>
          </a:scene3d>
          <a:sp3d prstMaterial="clear">
            <a:bevelT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5708342" y="4465078"/>
            <a:ext cx="731520" cy="731520"/>
          </a:xfrm>
          <a:prstGeom prst="donut">
            <a:avLst>
              <a:gd name="adj" fmla="val 1738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perspectiveHeroicExtremeRightFacing"/>
            <a:lightRig rig="chilly" dir="t">
              <a:rot lat="0" lon="0" rev="18480000"/>
            </a:lightRig>
          </a:scene3d>
          <a:sp3d prstMaterial="clear">
            <a:bevelT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7200575" y="3659530"/>
            <a:ext cx="4138498" cy="241768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2400" dirty="0" smtClean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28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</a:t>
            </a:r>
          </a:p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 </a:t>
            </a:r>
          </a:p>
        </p:txBody>
      </p:sp>
      <p:sp>
        <p:nvSpPr>
          <p:cNvPr id="17" name="Donut 16"/>
          <p:cNvSpPr/>
          <p:nvPr/>
        </p:nvSpPr>
        <p:spPr>
          <a:xfrm>
            <a:off x="5711360" y="1259271"/>
            <a:ext cx="731520" cy="731520"/>
          </a:xfrm>
          <a:prstGeom prst="donut">
            <a:avLst>
              <a:gd name="adj" fmla="val 1738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perspectiveHeroicExtremeRightFacing"/>
            <a:lightRig rig="chilly" dir="t">
              <a:rot lat="0" lon="0" rev="18480000"/>
            </a:lightRig>
          </a:scene3d>
          <a:sp3d prstMaterial="clear">
            <a:bevelT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5709348" y="2526865"/>
            <a:ext cx="731520" cy="731520"/>
          </a:xfrm>
          <a:prstGeom prst="donut">
            <a:avLst>
              <a:gd name="adj" fmla="val 1738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perspectiveHeroicExtremeRightFacing"/>
            <a:lightRig rig="chilly" dir="t">
              <a:rot lat="0" lon="0" rev="18480000"/>
            </a:lightRig>
          </a:scene3d>
          <a:sp3d prstMaterial="clear">
            <a:bevelT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5708342" y="3821930"/>
            <a:ext cx="731520" cy="731520"/>
          </a:xfrm>
          <a:prstGeom prst="donut">
            <a:avLst>
              <a:gd name="adj" fmla="val 1738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perspectiveHeroicExtremeRightFacing"/>
            <a:lightRig rig="chilly" dir="t">
              <a:rot lat="0" lon="0" rev="18480000"/>
            </a:lightRig>
          </a:scene3d>
          <a:sp3d prstMaterial="clear">
            <a:bevelT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5708342" y="5098875"/>
            <a:ext cx="731520" cy="731520"/>
          </a:xfrm>
          <a:prstGeom prst="donut">
            <a:avLst>
              <a:gd name="adj" fmla="val 1738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perspectiveHeroicExtremeRightFacing"/>
            <a:lightRig rig="chilly" dir="t">
              <a:rot lat="0" lon="0" rev="18480000"/>
            </a:lightRig>
          </a:scene3d>
          <a:sp3d prstMaterial="clear">
            <a:bevelT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5708342" y="607354"/>
            <a:ext cx="731520" cy="731520"/>
          </a:xfrm>
          <a:prstGeom prst="donut">
            <a:avLst>
              <a:gd name="adj" fmla="val 1738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perspectiveHeroicExtremeRightFacing"/>
            <a:lightRig rig="chilly" dir="t">
              <a:rot lat="0" lon="0" rev="18480000"/>
            </a:lightRig>
          </a:scene3d>
          <a:sp3d prstMaterial="clear">
            <a:bevelT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65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60" y="2242297"/>
            <a:ext cx="28194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88" y="995082"/>
            <a:ext cx="4147298" cy="48171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8056" y="876140"/>
            <a:ext cx="2052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আগাছা দমন</a:t>
            </a:r>
            <a:endParaRPr lang="en-US" sz="32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500570" y="5288990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নিড়ানি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6894" y="181701"/>
            <a:ext cx="450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 ধারনা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24384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1" y="2713700"/>
            <a:ext cx="3882533" cy="27023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12" y="2713700"/>
            <a:ext cx="3882533" cy="26206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38056" y="876140"/>
            <a:ext cx="2052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 প্রয়োগ</a:t>
            </a:r>
            <a:endParaRPr lang="en-US" sz="3200" u="sng" dirty="0"/>
          </a:p>
        </p:txBody>
      </p:sp>
      <p:sp>
        <p:nvSpPr>
          <p:cNvPr id="7" name="Rectangle 6"/>
          <p:cNvSpPr/>
          <p:nvPr/>
        </p:nvSpPr>
        <p:spPr>
          <a:xfrm>
            <a:off x="3746894" y="181701"/>
            <a:ext cx="450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 ধারনা</a:t>
            </a:r>
            <a:endParaRPr lang="en-US" sz="4000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04" y="997652"/>
            <a:ext cx="3362179" cy="34320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00540" y="5640283"/>
            <a:ext cx="4182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হস্ত চালিত যন্ত্রের মাধ্যমে সার প্রয়োগ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3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149" y="657728"/>
            <a:ext cx="1779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পোকা দমন</a:t>
            </a:r>
            <a:endParaRPr lang="en-US" sz="32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r="8158"/>
          <a:stretch/>
        </p:blipFill>
        <p:spPr>
          <a:xfrm>
            <a:off x="5162843" y="889587"/>
            <a:ext cx="5908431" cy="50144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1" t="48668" r="48702" b="744"/>
          <a:stretch/>
        </p:blipFill>
        <p:spPr>
          <a:xfrm>
            <a:off x="570404" y="1344705"/>
            <a:ext cx="3431189" cy="41954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96597" y="5642390"/>
            <a:ext cx="2178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ন্যাপস্যাক স্প্রেয়ার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46894" y="181701"/>
            <a:ext cx="450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 ধারনা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39044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2022" y="1014383"/>
            <a:ext cx="1452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endParaRPr lang="en-US" sz="3200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0" b="12180"/>
          <a:stretch/>
        </p:blipFill>
        <p:spPr>
          <a:xfrm>
            <a:off x="9103424" y="4359704"/>
            <a:ext cx="2598911" cy="1654804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949760" y="5113326"/>
            <a:ext cx="2050828" cy="523220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 লিফট পাম্প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8076" y="4488192"/>
            <a:ext cx="91884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সেউতি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2771" y="5553125"/>
            <a:ext cx="68159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0"/>
          <a:stretch/>
        </p:blipFill>
        <p:spPr>
          <a:xfrm>
            <a:off x="261323" y="2893503"/>
            <a:ext cx="4144495" cy="24814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213" y="1859218"/>
            <a:ext cx="3946961" cy="24814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44" y="800945"/>
            <a:ext cx="4008120" cy="24814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9355527" y="3378402"/>
            <a:ext cx="76495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46894" y="181701"/>
            <a:ext cx="450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 ধারনা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323330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999" y="807496"/>
            <a:ext cx="2290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 তোলা</a:t>
            </a:r>
            <a:endParaRPr lang="en-US" sz="32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9" y="3240741"/>
            <a:ext cx="4126831" cy="259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82" y="1945659"/>
            <a:ext cx="4126831" cy="259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690" y="729037"/>
            <a:ext cx="4086961" cy="259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66436" y="5490834"/>
            <a:ext cx="5615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মজুর ছাড়াও এখন যন্ত্রের মাধ্যমে ফসল কাটা হয়।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46894" y="181701"/>
            <a:ext cx="450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 ধারনা</a:t>
            </a:r>
            <a:endParaRPr lang="en-US" sz="40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566436" y="4660143"/>
            <a:ext cx="179889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 রিপার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602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0" y="2236764"/>
            <a:ext cx="5318723" cy="35881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665" y="944175"/>
            <a:ext cx="5159267" cy="34805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48796" y="1005694"/>
            <a:ext cx="2290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 তোলা</a:t>
            </a:r>
            <a:endParaRPr lang="en-US" sz="32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285665" y="4637511"/>
            <a:ext cx="5159267" cy="13849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ফসল পরিবহনে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 মাথায় এবং গরু-মহিষের গাড়ি ছাড়াও ট্রলি এবং ট্রাকের ব্যবহার করা হয়।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46894" y="181701"/>
            <a:ext cx="450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 ধারনা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37542222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4110246" y="3589520"/>
            <a:ext cx="3469342" cy="21577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23763" y="767154"/>
            <a:ext cx="28690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 মাড়াই-ঝাড়াই  </a:t>
            </a:r>
            <a:endParaRPr lang="en-US" sz="3200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19" y="3589520"/>
            <a:ext cx="3469342" cy="21577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19" y="1169049"/>
            <a:ext cx="3469342" cy="21577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3"/>
          <a:stretch/>
        </p:blipFill>
        <p:spPr>
          <a:xfrm>
            <a:off x="4110246" y="1169049"/>
            <a:ext cx="3469342" cy="21577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12851" y="3005659"/>
            <a:ext cx="3334043" cy="13849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 মাড়াই-এ পশু এবং মজুরের পাশাপাশি পায়ে চালিত যন্ত্রের ব্যবহার।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46894" y="181701"/>
            <a:ext cx="450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 ধারনা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418536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46" y="3761726"/>
            <a:ext cx="3469342" cy="22322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18" y="3761726"/>
            <a:ext cx="3469342" cy="22322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82" y="1196786"/>
            <a:ext cx="3469342" cy="22322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18" y="1196786"/>
            <a:ext cx="3469342" cy="22322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-314120" y="612011"/>
            <a:ext cx="3716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 মাড়াই-ঝাড়াই  </a:t>
            </a:r>
            <a:endParaRPr lang="en-US" sz="32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8665698" y="2932068"/>
            <a:ext cx="3334043" cy="13849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 মাড়াই এবং ঝাড়াই-এ মজুরের পাশাপাশি যন্ত্রের ব্যবহার।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46894" y="181701"/>
            <a:ext cx="450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 ধারনা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2066063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008" y="1216808"/>
            <a:ext cx="899933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 জন করে দলে বিভক্ত সেচ ও বীজ বপনে ব্যবহৃত যন্ত্রগুলির নাম লিখে দেখাও-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36680" y="3769265"/>
            <a:ext cx="5638660" cy="15323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tIns="91440" rIns="274320" bIns="0">
            <a:spAutoFit/>
          </a:bodyPr>
          <a:lstStyle/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সেচ ও বীজ বপনে ব্যবহৃত যন্ত্রের নাম-</a:t>
            </a:r>
          </a:p>
          <a:p>
            <a:pPr algn="just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সেচ যন্ত্রঃ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সেইতি, দোন, লো লিফট ইত্যাদি। </a:t>
            </a:r>
          </a:p>
          <a:p>
            <a:pPr algn="just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বীজ বপন যন্ত্রঃ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সীড ড্রিল, ড্রাম সিডার ইত্যাদি।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674" y="3184490"/>
            <a:ext cx="31550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উত্তরগুলো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5340" y="254805"/>
            <a:ext cx="22364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u="sng" dirty="0"/>
          </a:p>
        </p:txBody>
      </p:sp>
    </p:spTree>
    <p:extLst>
      <p:ext uri="{BB962C8B-B14F-4D97-AF65-F5344CB8AC3E}">
        <p14:creationId xmlns:p14="http://schemas.microsoft.com/office/powerpoint/2010/main" val="38911590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5340" y="254805"/>
            <a:ext cx="22364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u="sng" dirty="0"/>
          </a:p>
        </p:txBody>
      </p:sp>
      <p:sp>
        <p:nvSpPr>
          <p:cNvPr id="4" name="Rectangle 3"/>
          <p:cNvSpPr/>
          <p:nvPr/>
        </p:nvSpPr>
        <p:spPr>
          <a:xfrm>
            <a:off x="2037523" y="2046841"/>
            <a:ext cx="7698148" cy="286232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r"/>
              <a:defRPr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কৃষি যন্ত্রপাতি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কী</a:t>
            </a:r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?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r"/>
              <a:defRPr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সীড ড্রিল কী?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r"/>
              <a:defRPr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কৃষি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যন্ত্রপাতি ব্যবহারে সুবিধা কী? 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4267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8" y="2258220"/>
            <a:ext cx="5250212" cy="2909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58" y="2258220"/>
            <a:ext cx="5250212" cy="2909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759198" y="537411"/>
            <a:ext cx="4062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ভিডিওটি ভালভাবে লক্ষ্য কর-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622" y="537411"/>
            <a:ext cx="3167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দেখ-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6757" y="5367732"/>
            <a:ext cx="4809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দেখে কী বুঝতে পারলে?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189771"/>
              </p:ext>
            </p:extLst>
          </p:nvPr>
        </p:nvGraphicFramePr>
        <p:xfrm>
          <a:off x="5236210" y="973626"/>
          <a:ext cx="1536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Packager Shell Object" showAsIcon="1" r:id="rId5" imgW="1537200" imgH="685800" progId="Package">
                  <p:embed/>
                </p:oleObj>
              </mc:Choice>
              <mc:Fallback>
                <p:oleObj name="Packager Shell Object" showAsIcon="1" r:id="rId5" imgW="15372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36210" y="973626"/>
                        <a:ext cx="15367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634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5340" y="254805"/>
            <a:ext cx="22364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>
          <a:xfrm>
            <a:off x="2528047" y="1120724"/>
            <a:ext cx="6279775" cy="3424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4901" y="5180008"/>
            <a:ext cx="811182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কৃষি কাজে ব্যবহৃত যন্ত্রের তালিকা তৈরি করে আনবে।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240452" y="484094"/>
            <a:ext cx="2257425" cy="5036568"/>
            <a:chOff x="-495218" y="0"/>
            <a:chExt cx="2257425" cy="5036568"/>
          </a:xfrm>
        </p:grpSpPr>
        <p:grpSp>
          <p:nvGrpSpPr>
            <p:cNvPr id="2" name="Group 1"/>
            <p:cNvGrpSpPr/>
            <p:nvPr/>
          </p:nvGrpSpPr>
          <p:grpSpPr>
            <a:xfrm>
              <a:off x="-495218" y="1348782"/>
              <a:ext cx="2257425" cy="3687786"/>
              <a:chOff x="213087" y="2197510"/>
              <a:chExt cx="2257425" cy="368778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22955">
                <a:off x="1741238" y="5354411"/>
                <a:ext cx="476250" cy="47625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087" y="2197510"/>
                <a:ext cx="2257425" cy="3596913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829" y="3542146"/>
                <a:ext cx="1400175" cy="22860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7541" y="4685146"/>
                <a:ext cx="714375" cy="104775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627" y="5209021"/>
                <a:ext cx="962025" cy="676275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734313" y="2176462"/>
              <a:ext cx="4914900" cy="56197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98837" y="2401151"/>
            <a:ext cx="8675702" cy="1762002"/>
          </a:xfrm>
          <a:prstGeom prst="rect">
            <a:avLst/>
          </a:prstGeom>
          <a:noFill/>
        </p:spPr>
        <p:txBody>
          <a:bodyPr vert="horz" wrap="square" rtlCol="0">
            <a:prstTxWarp prst="textPlain">
              <a:avLst>
                <a:gd name="adj" fmla="val 49806"/>
              </a:avLst>
            </a:prstTxWarp>
            <a:spAutoFit/>
          </a:bodyPr>
          <a:lstStyle/>
          <a:p>
            <a:r>
              <a:rPr lang="bn-BD" sz="6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6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2693" y="739588"/>
            <a:ext cx="4513223" cy="32407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হচ্ছে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Diamond 3"/>
          <p:cNvSpPr/>
          <p:nvPr/>
        </p:nvSpPr>
        <p:spPr>
          <a:xfrm>
            <a:off x="5075205" y="1934552"/>
            <a:ext cx="3861421" cy="4091553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যন্ত্রপাতির ধারনা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50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0482" y="1413871"/>
            <a:ext cx="9198529" cy="35394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40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en-US" sz="40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BD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 smtClean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n-BD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40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r"/>
              <a:defRPr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কৃষিকাজের বিভিন্ন পদক্ষেপ ব্যাখ্যা করতে পারবে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r"/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কৃষিকাজের বিভিন্ন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পদক্ষে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ব্যবহৃত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যন্ত্রপাতির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</a:t>
            </a:r>
            <a: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কৃষি যন্ত্রপাতির ব্যবহার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7136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8" y="1201270"/>
            <a:ext cx="5335494" cy="35052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64" y="1201270"/>
            <a:ext cx="5498890" cy="35825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446141" y="96506"/>
            <a:ext cx="313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করণীয় </a:t>
            </a:r>
            <a:endParaRPr lang="en-US" sz="4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823112" y="4919065"/>
            <a:ext cx="2340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জমি চাষ করতে 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0596" y="4919065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বপন করতে 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9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21" y="1277470"/>
            <a:ext cx="5468471" cy="3711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0"/>
          <a:stretch/>
        </p:blipFill>
        <p:spPr>
          <a:xfrm>
            <a:off x="673640" y="389965"/>
            <a:ext cx="3790784" cy="48947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73640" y="5429256"/>
            <a:ext cx="3637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জমিতে সেচ দেবার প্রয়োজন 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3416" y="5284694"/>
            <a:ext cx="3231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কীটনাশক প্রয়োগ করতে 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71292" y="177189"/>
            <a:ext cx="313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করণীয় 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64369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0" y="1767175"/>
            <a:ext cx="5498890" cy="35825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46041" y="5349702"/>
            <a:ext cx="3401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জমিতে সার প্রদান করা লাগে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602" y="1767175"/>
            <a:ext cx="5186340" cy="35825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325119" y="5397880"/>
            <a:ext cx="361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80612" y="204083"/>
            <a:ext cx="313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করণীয় 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379733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68" y="3348317"/>
            <a:ext cx="3859306" cy="20977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6"/>
          <a:stretch/>
        </p:blipFill>
        <p:spPr>
          <a:xfrm>
            <a:off x="1922740" y="1021977"/>
            <a:ext cx="3859306" cy="21246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40" y="3348318"/>
            <a:ext cx="3859306" cy="209774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"/>
          <a:stretch/>
        </p:blipFill>
        <p:spPr>
          <a:xfrm>
            <a:off x="6466968" y="1021977"/>
            <a:ext cx="3859306" cy="21246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26218" y="5446059"/>
            <a:ext cx="8560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মাড়াই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ঝেড়ে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6141" y="96506"/>
            <a:ext cx="313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করণীয় 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31828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434</Words>
  <Application>Microsoft Office PowerPoint</Application>
  <PresentationFormat>Widescreen</PresentationFormat>
  <Paragraphs>104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NikoshBAN</vt:lpstr>
      <vt:lpstr>Times New Roman</vt:lpstr>
      <vt:lpstr>Webdings</vt:lpstr>
      <vt:lpstr>Wingdings</vt:lpstr>
      <vt:lpstr>Wingdings 2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Aminul</dc:creator>
  <cp:lastModifiedBy>Aminul</cp:lastModifiedBy>
  <cp:revision>228</cp:revision>
  <dcterms:created xsi:type="dcterms:W3CDTF">2017-09-22T14:33:11Z</dcterms:created>
  <dcterms:modified xsi:type="dcterms:W3CDTF">2017-10-01T05:06:09Z</dcterms:modified>
</cp:coreProperties>
</file>