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2" r:id="rId1"/>
  </p:sldMasterIdLst>
  <p:sldIdLst>
    <p:sldId id="256" r:id="rId2"/>
    <p:sldId id="257" r:id="rId3"/>
    <p:sldId id="261" r:id="rId4"/>
    <p:sldId id="258" r:id="rId5"/>
    <p:sldId id="260" r:id="rId6"/>
    <p:sldId id="264" r:id="rId7"/>
    <p:sldId id="265" r:id="rId8"/>
    <p:sldId id="266" r:id="rId9"/>
    <p:sldId id="262" r:id="rId10"/>
    <p:sldId id="267" r:id="rId11"/>
    <p:sldId id="269" r:id="rId12"/>
    <p:sldId id="270" r:id="rId13"/>
    <p:sldId id="271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3B6EEBF2-F713-4323-BA79-ED117E77F576}" type="datetimeFigureOut">
              <a:rPr lang="en-US" smtClean="0"/>
              <a:t>10/1/2017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D39866-A67A-4A7C-90A4-A840288CB8E6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526771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6EEBF2-F713-4323-BA79-ED117E77F576}" type="datetimeFigureOut">
              <a:rPr lang="en-US" smtClean="0"/>
              <a:t>10/1/2017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D39866-A67A-4A7C-90A4-A840288CB8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39368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6EEBF2-F713-4323-BA79-ED117E77F576}" type="datetimeFigureOut">
              <a:rPr lang="en-US" smtClean="0"/>
              <a:t>10/1/2017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D39866-A67A-4A7C-90A4-A840288CB8E6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055299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6EEBF2-F713-4323-BA79-ED117E77F576}" type="datetimeFigureOut">
              <a:rPr lang="en-US" smtClean="0"/>
              <a:t>10/1/2017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D39866-A67A-4A7C-90A4-A840288CB8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36841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6EEBF2-F713-4323-BA79-ED117E77F576}" type="datetimeFigureOut">
              <a:rPr lang="en-US" smtClean="0"/>
              <a:t>10/1/2017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D39866-A67A-4A7C-90A4-A840288CB8E6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809960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6EEBF2-F713-4323-BA79-ED117E77F576}" type="datetimeFigureOut">
              <a:rPr lang="en-US" smtClean="0"/>
              <a:t>10/1/2017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D39866-A67A-4A7C-90A4-A840288CB8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31483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6EEBF2-F713-4323-BA79-ED117E77F576}" type="datetimeFigureOut">
              <a:rPr lang="en-US" smtClean="0"/>
              <a:t>10/1/2017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D39866-A67A-4A7C-90A4-A840288CB8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63813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6EEBF2-F713-4323-BA79-ED117E77F576}" type="datetimeFigureOut">
              <a:rPr lang="en-US" smtClean="0"/>
              <a:t>10/1/2017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D39866-A67A-4A7C-90A4-A840288CB8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42906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6EEBF2-F713-4323-BA79-ED117E77F576}" type="datetimeFigureOut">
              <a:rPr lang="en-US" smtClean="0"/>
              <a:t>10/1/2017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D39866-A67A-4A7C-90A4-A840288CB8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55292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6EEBF2-F713-4323-BA79-ED117E77F576}" type="datetimeFigureOut">
              <a:rPr lang="en-US" smtClean="0"/>
              <a:t>10/1/2017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D39866-A67A-4A7C-90A4-A840288CB8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42996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6EEBF2-F713-4323-BA79-ED117E77F576}" type="datetimeFigureOut">
              <a:rPr lang="en-US" smtClean="0"/>
              <a:t>10/1/2017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D39866-A67A-4A7C-90A4-A840288CB8E6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676148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3B6EEBF2-F713-4323-BA79-ED117E77F576}" type="datetimeFigureOut">
              <a:rPr lang="en-US" smtClean="0"/>
              <a:t>10/1/2017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E9D39866-A67A-4A7C-90A4-A840288CB8E6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320951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3" r:id="rId1"/>
    <p:sldLayoutId id="2147483704" r:id="rId2"/>
    <p:sldLayoutId id="2147483705" r:id="rId3"/>
    <p:sldLayoutId id="2147483706" r:id="rId4"/>
    <p:sldLayoutId id="2147483707" r:id="rId5"/>
    <p:sldLayoutId id="2147483708" r:id="rId6"/>
    <p:sldLayoutId id="2147483709" r:id="rId7"/>
    <p:sldLayoutId id="2147483710" r:id="rId8"/>
    <p:sldLayoutId id="2147483711" r:id="rId9"/>
    <p:sldLayoutId id="2147483712" r:id="rId10"/>
    <p:sldLayoutId id="2147483713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flipH="1">
            <a:off x="5995851" y="1593668"/>
            <a:ext cx="6196149" cy="491163"/>
          </a:xfrm>
        </p:spPr>
        <p:txBody>
          <a:bodyPr>
            <a:normAutofit fontScale="90000"/>
          </a:bodyPr>
          <a:lstStyle/>
          <a:p>
            <a:r>
              <a:rPr lang="bn-BD" dirty="0" smtClean="0">
                <a:solidFill>
                  <a:schemeClr val="accent2">
                    <a:lumMod val="50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সবাইকে জানাই স্বাগতম</a:t>
            </a:r>
            <a:endParaRPr lang="en-US" dirty="0">
              <a:solidFill>
                <a:schemeClr val="accent2">
                  <a:lumMod val="50000"/>
                </a:schemeClr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idx="1"/>
          </p:nvPr>
        </p:nvSpPr>
        <p:spPr>
          <a:xfrm>
            <a:off x="714236" y="3061932"/>
            <a:ext cx="10029965" cy="3247428"/>
          </a:xfrm>
        </p:spPr>
        <p:txBody>
          <a:bodyPr>
            <a:noAutofit/>
          </a:bodyPr>
          <a:lstStyle/>
          <a:p>
            <a:r>
              <a:rPr lang="bn-BD" sz="3200" dirty="0" smtClean="0">
                <a:solidFill>
                  <a:srgbClr val="00B0F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আজকের </a:t>
            </a:r>
            <a:r>
              <a:rPr lang="bn-BD" sz="3200" dirty="0" smtClean="0">
                <a:solidFill>
                  <a:srgbClr val="00B0F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বিষয়ঃ </a:t>
            </a:r>
          </a:p>
          <a:p>
            <a:pPr algn="l"/>
            <a:r>
              <a:rPr lang="bn-BD" sz="3200" dirty="0" smtClean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বাংলাদেশ  ও বিশ্বপরিচয়</a:t>
            </a:r>
          </a:p>
          <a:p>
            <a:pPr algn="l"/>
            <a:r>
              <a:rPr lang="bn-BD" sz="3200" dirty="0" smtClean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শ্রেণিঃ </a:t>
            </a:r>
            <a:r>
              <a:rPr lang="bn-BD" sz="3200" dirty="0" smtClean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অষ্টম, অধ্যায়ঃ ১৩</a:t>
            </a:r>
            <a:endParaRPr lang="bn-BD" sz="3200" dirty="0" smtClean="0">
              <a:solidFill>
                <a:srgbClr val="00B05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algn="l"/>
            <a:r>
              <a:rPr lang="bn-BD" sz="3200" dirty="0" smtClean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অধ্যায়ঃ বাংলাদেশ এবং বিভিন্ন আঞ্চলিক ও আন্তর্জাতিক সহযোগী সংস্থা </a:t>
            </a:r>
            <a:endParaRPr lang="en-US" sz="3200" dirty="0">
              <a:solidFill>
                <a:srgbClr val="00B05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4236" y="616565"/>
            <a:ext cx="4772163" cy="24453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840878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2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2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2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" dur="7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75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4" dur="75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9" dur="75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4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8734" y="450102"/>
            <a:ext cx="5678488" cy="4263316"/>
          </a:xfrm>
        </p:spPr>
      </p:pic>
      <p:sp>
        <p:nvSpPr>
          <p:cNvPr id="6" name="Flowchart: Alternate Process 5"/>
          <p:cNvSpPr/>
          <p:nvPr/>
        </p:nvSpPr>
        <p:spPr>
          <a:xfrm>
            <a:off x="1903943" y="5107577"/>
            <a:ext cx="3108960" cy="600891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2400" dirty="0" smtClean="0">
                <a:solidFill>
                  <a:srgbClr val="002060"/>
                </a:solidFill>
              </a:rPr>
              <a:t>ইউরোপীয় ইউনিয়ন</a:t>
            </a:r>
            <a:endParaRPr lang="en-US" dirty="0">
              <a:solidFill>
                <a:srgbClr val="002060"/>
              </a:solidFill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48238" y="450103"/>
            <a:ext cx="5678485" cy="4263315"/>
          </a:xfrm>
          <a:prstGeom prst="rect">
            <a:avLst/>
          </a:prstGeom>
        </p:spPr>
      </p:pic>
      <p:sp>
        <p:nvSpPr>
          <p:cNvPr id="9" name="Flowchart: Alternate Process 8"/>
          <p:cNvSpPr/>
          <p:nvPr/>
        </p:nvSpPr>
        <p:spPr>
          <a:xfrm>
            <a:off x="7432766" y="5016137"/>
            <a:ext cx="3226526" cy="692331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3600" dirty="0" smtClean="0">
                <a:solidFill>
                  <a:srgbClr val="002060"/>
                </a:solidFill>
              </a:rPr>
              <a:t>WHO</a:t>
            </a:r>
            <a:r>
              <a:rPr lang="bn-BD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55092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1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12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7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2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9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585215"/>
            <a:ext cx="9720072" cy="1922853"/>
          </a:xfrm>
        </p:spPr>
        <p:txBody>
          <a:bodyPr>
            <a:normAutofit/>
          </a:bodyPr>
          <a:lstStyle/>
          <a:p>
            <a:pPr algn="ctr"/>
            <a:r>
              <a:rPr lang="bn-BD" dirty="0" smtClean="0">
                <a:latin typeface="NikoshBAN" panose="02000000000000000000" pitchFamily="2" charset="0"/>
                <a:cs typeface="NikoshBAN" panose="02000000000000000000" pitchFamily="2" charset="0"/>
              </a:rPr>
              <a:t/>
            </a:r>
            <a:br>
              <a:rPr lang="bn-BD" dirty="0" smtClean="0">
                <a:latin typeface="NikoshBAN" panose="02000000000000000000" pitchFamily="2" charset="0"/>
                <a:cs typeface="NikoshBAN" panose="02000000000000000000" pitchFamily="2" charset="0"/>
              </a:rPr>
            </a:br>
            <a:r>
              <a:rPr lang="bn-BD" dirty="0" smtClean="0">
                <a:latin typeface="NikoshBAN" panose="02000000000000000000" pitchFamily="2" charset="0"/>
                <a:cs typeface="NikoshBAN" panose="02000000000000000000" pitchFamily="2" charset="0"/>
              </a:rPr>
              <a:t>মূল্যায়ণঃ</a:t>
            </a:r>
            <a:r>
              <a:rPr lang="bn-BD" dirty="0">
                <a:latin typeface="NikoshBAN" panose="02000000000000000000" pitchFamily="2" charset="0"/>
                <a:cs typeface="NikoshBAN" panose="02000000000000000000" pitchFamily="2" charset="0"/>
              </a:rPr>
              <a:t/>
            </a:r>
            <a:br>
              <a:rPr lang="bn-BD" dirty="0">
                <a:latin typeface="NikoshBAN" panose="02000000000000000000" pitchFamily="2" charset="0"/>
                <a:cs typeface="NikoshBAN" panose="02000000000000000000" pitchFamily="2" charset="0"/>
              </a:rPr>
            </a:br>
            <a:r>
              <a:rPr lang="en-US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সংস্থা</a:t>
            </a:r>
            <a:r>
              <a:rPr lang="en-US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dirty="0">
                <a:latin typeface="NikoshBAN" panose="02000000000000000000" pitchFamily="2" charset="0"/>
                <a:cs typeface="NikoshBAN" panose="02000000000000000000" pitchFamily="2" charset="0"/>
              </a:rPr>
              <a:t>২টির </a:t>
            </a:r>
            <a:r>
              <a:rPr lang="en-US" dirty="0" err="1">
                <a:latin typeface="NikoshBAN" panose="02000000000000000000" pitchFamily="2" charset="0"/>
                <a:cs typeface="NikoshBAN" panose="02000000000000000000" pitchFamily="2" charset="0"/>
              </a:rPr>
              <a:t>কাজ</a:t>
            </a:r>
            <a:r>
              <a:rPr lang="en-US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dirty="0" err="1">
                <a:latin typeface="NikoshBAN" panose="02000000000000000000" pitchFamily="2" charset="0"/>
                <a:cs typeface="NikoshBAN" panose="02000000000000000000" pitchFamily="2" charset="0"/>
              </a:rPr>
              <a:t>সম্পর্কে</a:t>
            </a:r>
            <a:r>
              <a:rPr lang="en-US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dirty="0" err="1">
                <a:latin typeface="NikoshBAN" panose="02000000000000000000" pitchFamily="2" charset="0"/>
                <a:cs typeface="NikoshBAN" panose="02000000000000000000" pitchFamily="2" charset="0"/>
              </a:rPr>
              <a:t>লিখ</a:t>
            </a:r>
            <a:r>
              <a:rPr lang="en-US" dirty="0">
                <a:latin typeface="NikoshBAN" panose="02000000000000000000" pitchFamily="2" charset="0"/>
                <a:cs typeface="NikoshBAN" panose="02000000000000000000" pitchFamily="2" charset="0"/>
              </a:rPr>
              <a:t>।</a:t>
            </a:r>
          </a:p>
        </p:txBody>
      </p:sp>
    </p:spTree>
    <p:extLst>
      <p:ext uri="{BB962C8B-B14F-4D97-AF65-F5344CB8AC3E}">
        <p14:creationId xmlns:p14="http://schemas.microsoft.com/office/powerpoint/2010/main" val="28411898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n-BD" dirty="0" smtClean="0">
                <a:latin typeface="NikoshBAN" panose="02000000000000000000" pitchFamily="2" charset="0"/>
                <a:cs typeface="NikoshBAN" panose="02000000000000000000" pitchFamily="2" charset="0"/>
              </a:rPr>
              <a:t>বাড়ীর কাজঃ </a:t>
            </a:r>
            <a:endParaRPr lang="en-US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83726" y="1476104"/>
            <a:ext cx="4741817" cy="3017520"/>
          </a:xfrm>
          <a:prstGeom prst="rect">
            <a:avLst/>
          </a:prstGeom>
        </p:spPr>
      </p:pic>
      <p:sp>
        <p:nvSpPr>
          <p:cNvPr id="7" name="Flowchart: Process 6"/>
          <p:cNvSpPr/>
          <p:nvPr/>
        </p:nvSpPr>
        <p:spPr>
          <a:xfrm>
            <a:off x="2259875" y="4846320"/>
            <a:ext cx="8373292" cy="391886"/>
          </a:xfrm>
          <a:prstGeom prst="flowChartProcess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2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১। ইউরোপীয় ইউনিয়ন  এবং হু  কি ধরনের সংস্থা? এদের কাজ সম্পর্কে লিখ।</a:t>
            </a:r>
            <a:endParaRPr lang="en-US" sz="24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12665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4960138"/>
            <a:ext cx="9731829" cy="1463040"/>
          </a:xfrm>
        </p:spPr>
        <p:txBody>
          <a:bodyPr/>
          <a:lstStyle/>
          <a:p>
            <a:pPr algn="ctr"/>
            <a:r>
              <a:rPr lang="bn-BD" dirty="0" smtClean="0">
                <a:latin typeface="NikoshBAN" panose="02000000000000000000" pitchFamily="2" charset="0"/>
                <a:cs typeface="NikoshBAN" panose="02000000000000000000" pitchFamily="2" charset="0"/>
              </a:rPr>
              <a:t>      সবাইকে অসংখ্য ধন্যবাদ।</a:t>
            </a:r>
            <a:endParaRPr lang="en-US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pic>
        <p:nvPicPr>
          <p:cNvPr id="5" name="Picture Placeholder 4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1816" b="21816"/>
          <a:stretch>
            <a:fillRect/>
          </a:stretch>
        </p:blipFill>
        <p:spPr>
          <a:xfrm>
            <a:off x="1058091" y="396882"/>
            <a:ext cx="9772670" cy="3665668"/>
          </a:xfrm>
        </p:spPr>
      </p:pic>
    </p:spTree>
    <p:extLst>
      <p:ext uri="{BB962C8B-B14F-4D97-AF65-F5344CB8AC3E}">
        <p14:creationId xmlns:p14="http://schemas.microsoft.com/office/powerpoint/2010/main" val="25926728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7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79714" y="783772"/>
            <a:ext cx="9764486" cy="1985554"/>
          </a:xfrm>
        </p:spPr>
        <p:txBody>
          <a:bodyPr>
            <a:normAutofit/>
          </a:bodyPr>
          <a:lstStyle/>
          <a:p>
            <a:r>
              <a:rPr lang="bn-BD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শিক্ষকের </a:t>
            </a:r>
            <a:r>
              <a:rPr lang="bn-BD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নামঃ তহশীনা আনজুম</a:t>
            </a:r>
            <a:br>
              <a:rPr lang="bn-BD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</a:br>
            <a:r>
              <a:rPr lang="bn-BD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		</a:t>
            </a:r>
            <a:r>
              <a:rPr lang="bn-BD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 সিনিয়র </a:t>
            </a:r>
            <a:r>
              <a:rPr lang="bn-BD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সহকারী শিক্ষক</a:t>
            </a:r>
            <a:br>
              <a:rPr lang="bn-BD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</a:br>
            <a:r>
              <a:rPr lang="bn-BD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		  ইনজিনিয়ারিং </a:t>
            </a:r>
            <a:r>
              <a:rPr lang="bn-BD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ইউনিভারসিটি গার্লস স্কুল এন্ড কলেজ,</a:t>
            </a:r>
            <a:br>
              <a:rPr lang="bn-BD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</a:br>
            <a:r>
              <a:rPr lang="bn-BD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		  বুয়েট </a:t>
            </a:r>
            <a:r>
              <a:rPr lang="bn-BD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ক্যাম্পাস, ঢাকা।</a:t>
            </a:r>
            <a:endParaRPr lang="en-US" sz="32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idx="1"/>
          </p:nvPr>
        </p:nvSpPr>
        <p:spPr>
          <a:xfrm>
            <a:off x="1489166" y="3735976"/>
            <a:ext cx="9255035" cy="2573383"/>
          </a:xfrm>
        </p:spPr>
        <p:txBody>
          <a:bodyPr>
            <a:normAutofit/>
          </a:bodyPr>
          <a:lstStyle/>
          <a:p>
            <a:r>
              <a:rPr lang="bn-BD" sz="3600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“মানুষ পরষ্পরের সহযোগিতা ছাড়া চলতে পারে না।”</a:t>
            </a:r>
            <a:endParaRPr lang="en-US" sz="3600" dirty="0">
              <a:solidFill>
                <a:srgbClr val="FF00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622395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bn-BD" sz="2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এই পাঠ শেষে শিক্ষার্থীরাঃ</a:t>
            </a:r>
            <a:br>
              <a:rPr lang="bn-BD" sz="2800" dirty="0" smtClean="0">
                <a:latin typeface="NikoshBAN" panose="02000000000000000000" pitchFamily="2" charset="0"/>
                <a:cs typeface="NikoshBAN" panose="02000000000000000000" pitchFamily="2" charset="0"/>
              </a:rPr>
            </a:br>
            <a:endParaRPr lang="en-US" sz="18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8" name="Subtitle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bn-BD" dirty="0" smtClean="0">
                <a:latin typeface="NikoshBAN" panose="02000000000000000000" pitchFamily="2" charset="0"/>
                <a:cs typeface="NikoshBAN" panose="02000000000000000000" pitchFamily="2" charset="0"/>
              </a:rPr>
              <a:t>জাতিসংঘ কেন সৃষ্টি হয়েছিল তা বলতে পারবে।</a:t>
            </a:r>
          </a:p>
          <a:p>
            <a:r>
              <a:rPr lang="bn-BD" dirty="0" smtClean="0">
                <a:latin typeface="NikoshBAN" panose="02000000000000000000" pitchFamily="2" charset="0"/>
                <a:cs typeface="NikoshBAN" panose="02000000000000000000" pitchFamily="2" charset="0"/>
              </a:rPr>
              <a:t>জাতিসংঘের সংস্থাগুলোর নাম বলতে পারবে</a:t>
            </a:r>
            <a:r>
              <a:rPr lang="bn-BD" dirty="0" smtClean="0">
                <a:latin typeface="NikoshBAN" panose="02000000000000000000" pitchFamily="2" charset="0"/>
                <a:cs typeface="NikoshBAN" panose="02000000000000000000" pitchFamily="2" charset="0"/>
              </a:rPr>
              <a:t>।</a:t>
            </a:r>
            <a:endParaRPr lang="en-US" dirty="0" smtClean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r>
              <a:rPr lang="en-US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বিভিন্ন</a:t>
            </a:r>
            <a:r>
              <a:rPr lang="en-US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আঞ্চলিক</a:t>
            </a:r>
            <a:r>
              <a:rPr lang="en-US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সংস্থার</a:t>
            </a:r>
            <a:r>
              <a:rPr lang="en-US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নাম</a:t>
            </a:r>
            <a:r>
              <a:rPr lang="en-US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এবং</a:t>
            </a:r>
            <a:r>
              <a:rPr lang="en-US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তাদের</a:t>
            </a:r>
            <a:r>
              <a:rPr lang="en-US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কাজ</a:t>
            </a:r>
            <a:r>
              <a:rPr lang="en-US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সম্পর্কে</a:t>
            </a:r>
            <a:r>
              <a:rPr lang="en-US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বলতে</a:t>
            </a:r>
            <a:r>
              <a:rPr lang="en-US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পারবে</a:t>
            </a:r>
            <a:r>
              <a:rPr lang="en-US" dirty="0" smtClean="0">
                <a:latin typeface="NikoshBAN" panose="02000000000000000000" pitchFamily="2" charset="0"/>
                <a:cs typeface="NikoshBAN" panose="02000000000000000000" pitchFamily="2" charset="0"/>
              </a:rPr>
              <a:t>।</a:t>
            </a:r>
          </a:p>
          <a:p>
            <a:r>
              <a:rPr lang="en-US" dirty="0" err="1">
                <a:latin typeface="NikoshBAN" panose="02000000000000000000" pitchFamily="2" charset="0"/>
                <a:cs typeface="NikoshBAN" panose="02000000000000000000" pitchFamily="2" charset="0"/>
              </a:rPr>
              <a:t>বিভিন্ন</a:t>
            </a:r>
            <a:r>
              <a:rPr lang="en-US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dirty="0" err="1">
                <a:latin typeface="NikoshBAN" panose="02000000000000000000" pitchFamily="2" charset="0"/>
                <a:cs typeface="NikoshBAN" panose="02000000000000000000" pitchFamily="2" charset="0"/>
              </a:rPr>
              <a:t>আন্তর্জাতিক</a:t>
            </a:r>
            <a:r>
              <a:rPr lang="en-US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সংস্থার</a:t>
            </a:r>
            <a:r>
              <a:rPr lang="en-US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dirty="0" err="1">
                <a:latin typeface="NikoshBAN" panose="02000000000000000000" pitchFamily="2" charset="0"/>
                <a:cs typeface="NikoshBAN" panose="02000000000000000000" pitchFamily="2" charset="0"/>
              </a:rPr>
              <a:t>নাম</a:t>
            </a:r>
            <a:r>
              <a:rPr lang="en-US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dirty="0" err="1">
                <a:latin typeface="NikoshBAN" panose="02000000000000000000" pitchFamily="2" charset="0"/>
                <a:cs typeface="NikoshBAN" panose="02000000000000000000" pitchFamily="2" charset="0"/>
              </a:rPr>
              <a:t>এবং</a:t>
            </a:r>
            <a:r>
              <a:rPr lang="en-US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dirty="0" err="1">
                <a:latin typeface="NikoshBAN" panose="02000000000000000000" pitchFamily="2" charset="0"/>
                <a:cs typeface="NikoshBAN" panose="02000000000000000000" pitchFamily="2" charset="0"/>
              </a:rPr>
              <a:t>তাদের</a:t>
            </a:r>
            <a:r>
              <a:rPr lang="en-US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dirty="0" err="1">
                <a:latin typeface="NikoshBAN" panose="02000000000000000000" pitchFamily="2" charset="0"/>
                <a:cs typeface="NikoshBAN" panose="02000000000000000000" pitchFamily="2" charset="0"/>
              </a:rPr>
              <a:t>কাজ</a:t>
            </a:r>
            <a:r>
              <a:rPr lang="en-US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dirty="0" err="1">
                <a:latin typeface="NikoshBAN" panose="02000000000000000000" pitchFamily="2" charset="0"/>
                <a:cs typeface="NikoshBAN" panose="02000000000000000000" pitchFamily="2" charset="0"/>
              </a:rPr>
              <a:t>সম্পর্কে</a:t>
            </a:r>
            <a:r>
              <a:rPr lang="en-US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dirty="0" err="1">
                <a:latin typeface="NikoshBAN" panose="02000000000000000000" pitchFamily="2" charset="0"/>
                <a:cs typeface="NikoshBAN" panose="02000000000000000000" pitchFamily="2" charset="0"/>
              </a:rPr>
              <a:t>বলতে</a:t>
            </a:r>
            <a:r>
              <a:rPr lang="en-US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dirty="0" err="1">
                <a:latin typeface="NikoshBAN" panose="02000000000000000000" pitchFamily="2" charset="0"/>
                <a:cs typeface="NikoshBAN" panose="02000000000000000000" pitchFamily="2" charset="0"/>
              </a:rPr>
              <a:t>পারবে</a:t>
            </a:r>
            <a:r>
              <a:rPr lang="en-US" dirty="0" smtClean="0">
                <a:latin typeface="NikoshBAN" panose="02000000000000000000" pitchFamily="2" charset="0"/>
                <a:cs typeface="NikoshBAN" panose="02000000000000000000" pitchFamily="2" charset="0"/>
              </a:rPr>
              <a:t>।</a:t>
            </a:r>
          </a:p>
          <a:p>
            <a:endParaRPr lang="bn-BD" dirty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endParaRPr lang="bn-BD" dirty="0" smtClean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r>
              <a:rPr lang="bn-BD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endParaRPr lang="en-US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17402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bn-BD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পৃথিবীতে মোট ১৯৫টি দেশ আছে</a:t>
            </a:r>
            <a:r>
              <a:rPr lang="bn-BD" sz="4000" dirty="0" smtClean="0"/>
              <a:t>।</a:t>
            </a:r>
            <a:r>
              <a:rPr lang="bn-BD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১৮৯টি এর সদস্য। এটি একটি সংস্থার ছবি। জাতিসংঘ।</a:t>
            </a:r>
            <a:endParaRPr lang="en-US" sz="40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62333" y="1933309"/>
            <a:ext cx="2769332" cy="1799527"/>
          </a:xfrm>
        </p:spPr>
      </p:pic>
      <p:sp>
        <p:nvSpPr>
          <p:cNvPr id="4" name="Text Placeholder 3"/>
          <p:cNvSpPr>
            <a:spLocks noGrp="1"/>
          </p:cNvSpPr>
          <p:nvPr>
            <p:ph type="body" sz="half" idx="4294967295"/>
          </p:nvPr>
        </p:nvSpPr>
        <p:spPr>
          <a:xfrm>
            <a:off x="2547257" y="5656216"/>
            <a:ext cx="7994469" cy="757647"/>
          </a:xfrm>
        </p:spPr>
        <p:txBody>
          <a:bodyPr>
            <a:normAutofit fontScale="92500"/>
          </a:bodyPr>
          <a:lstStyle/>
          <a:p>
            <a:r>
              <a:rPr lang="bn-BD" sz="4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কিন্তু </a:t>
            </a:r>
            <a:r>
              <a:rPr lang="bn-BD" sz="4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কোন দেশের পক্ষেই একা চলা সম্ভব না।</a:t>
            </a:r>
            <a:endParaRPr lang="en-US" sz="32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pic>
        <p:nvPicPr>
          <p:cNvPr id="6" name="Content Placeholder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4128" y="2084832"/>
            <a:ext cx="4598126" cy="3296010"/>
          </a:xfrm>
          <a:prstGeom prst="rect">
            <a:avLst/>
          </a:prstGeom>
        </p:spPr>
      </p:pic>
      <p:pic>
        <p:nvPicPr>
          <p:cNvPr id="8" name="Content Placeholder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62333" y="3801291"/>
            <a:ext cx="3103735" cy="1452062"/>
          </a:xfrm>
          <a:prstGeom prst="rect">
            <a:avLst/>
          </a:prstGeom>
        </p:spPr>
      </p:pic>
      <p:sp>
        <p:nvSpPr>
          <p:cNvPr id="7" name="Left Arrow 6"/>
          <p:cNvSpPr/>
          <p:nvPr/>
        </p:nvSpPr>
        <p:spPr>
          <a:xfrm>
            <a:off x="9366068" y="2351314"/>
            <a:ext cx="2338252" cy="692332"/>
          </a:xfrm>
          <a:prstGeom prst="lef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dirty="0" smtClean="0"/>
              <a:t>জাতিসংঘের লোগো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25558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7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mph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21" dur="125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22" dur="125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বাংলাদেশ</a:t>
            </a:r>
            <a:r>
              <a:rPr lang="en-US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জাতিসংঘের</a:t>
            </a:r>
            <a:r>
              <a:rPr lang="en-US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সদস্যপদ</a:t>
            </a:r>
            <a:r>
              <a:rPr lang="en-US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লাভ</a:t>
            </a:r>
            <a:r>
              <a:rPr lang="en-US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করে</a:t>
            </a:r>
            <a:r>
              <a:rPr lang="en-US" dirty="0" smtClean="0">
                <a:latin typeface="NikoshBAN" panose="02000000000000000000" pitchFamily="2" charset="0"/>
                <a:cs typeface="NikoshBAN" panose="02000000000000000000" pitchFamily="2" charset="0"/>
              </a:rPr>
              <a:t> ১৯৭৪  </a:t>
            </a:r>
            <a:r>
              <a:rPr lang="en-US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সালে</a:t>
            </a:r>
            <a:r>
              <a:rPr lang="en-US" dirty="0" smtClean="0">
                <a:latin typeface="NikoshBAN" panose="02000000000000000000" pitchFamily="2" charset="0"/>
                <a:cs typeface="NikoshBAN" panose="02000000000000000000" pitchFamily="2" charset="0"/>
              </a:rPr>
              <a:t>।</a:t>
            </a:r>
            <a:endParaRPr lang="en-US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4294967295"/>
          </p:nvPr>
        </p:nvSpPr>
        <p:spPr>
          <a:xfrm>
            <a:off x="1024128" y="2325189"/>
            <a:ext cx="4383895" cy="953587"/>
          </a:xfrm>
        </p:spPr>
        <p:txBody>
          <a:bodyPr>
            <a:normAutofit fontScale="77500" lnSpcReduction="20000"/>
          </a:bodyPr>
          <a:lstStyle/>
          <a:p>
            <a:endParaRPr lang="en-US" sz="3800" dirty="0" smtClean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r>
              <a:rPr lang="en-US" sz="38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জাতিসংঘের</a:t>
            </a:r>
            <a:r>
              <a:rPr lang="en-US" sz="3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৬টি অ</a:t>
            </a:r>
            <a:r>
              <a:rPr lang="bn-BD" sz="3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ঙ্গ সংস্থা রয়েছে।</a:t>
            </a:r>
            <a:endParaRPr lang="en-US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4294967295"/>
          </p:nvPr>
        </p:nvSpPr>
        <p:spPr>
          <a:xfrm>
            <a:off x="5643155" y="1873249"/>
            <a:ext cx="6548846" cy="1405527"/>
          </a:xfrm>
        </p:spPr>
        <p:txBody>
          <a:bodyPr>
            <a:normAutofit fontScale="47500" lnSpcReduction="20000"/>
          </a:bodyPr>
          <a:lstStyle/>
          <a:p>
            <a:endParaRPr lang="bn-BD" sz="3200" dirty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endParaRPr lang="en-US" sz="7000" dirty="0" smtClean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r>
              <a:rPr lang="bn-BD" sz="7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প্রতিটি </a:t>
            </a:r>
            <a:r>
              <a:rPr lang="bn-BD" sz="7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সংস্থার নির্দিষ্ট কাজ রয়েছে।</a:t>
            </a:r>
            <a:endParaRPr lang="bn-BD" sz="1900" dirty="0" smtClean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endParaRPr lang="en-US" sz="8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56786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36468" y="585216"/>
            <a:ext cx="9607731" cy="1204395"/>
          </a:xfrm>
        </p:spPr>
        <p:txBody>
          <a:bodyPr>
            <a:normAutofit/>
          </a:bodyPr>
          <a:lstStyle/>
          <a:p>
            <a:pPr algn="ctr"/>
            <a:r>
              <a:rPr lang="bn-BD" b="1" u="sng" dirty="0" smtClean="0">
                <a:latin typeface="NikoshBAN" panose="02000000000000000000" pitchFamily="2" charset="0"/>
                <a:cs typeface="NikoshBAN" panose="02000000000000000000" pitchFamily="2" charset="0"/>
              </a:rPr>
              <a:t>সার্ক </a:t>
            </a:r>
            <a:endParaRPr lang="en-US" b="1" u="sng" dirty="0"/>
          </a:p>
        </p:txBody>
      </p:sp>
      <p:pic>
        <p:nvPicPr>
          <p:cNvPr id="10" name="Content Placeholder 9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6309" y="2533875"/>
            <a:ext cx="2743200" cy="2000250"/>
          </a:xfr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49904" y="2300867"/>
            <a:ext cx="3279696" cy="24662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82083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17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17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06286" y="1058091"/>
            <a:ext cx="9307285" cy="2899955"/>
          </a:xfrm>
        </p:spPr>
        <p:txBody>
          <a:bodyPr>
            <a:normAutofit fontScale="90000"/>
          </a:bodyPr>
          <a:lstStyle/>
          <a:p>
            <a:r>
              <a:rPr lang="bn-BD" b="1" u="sng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আঞ্চলিক সংস্থাঃ</a:t>
            </a:r>
            <a:r>
              <a:rPr lang="bn-BD" u="sng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/>
            </a:r>
            <a:br>
              <a:rPr lang="bn-BD" u="sng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</a:br>
            <a:r>
              <a:rPr lang="bn-BD" dirty="0" smtClean="0">
                <a:latin typeface="NikoshBAN" panose="02000000000000000000" pitchFamily="2" charset="0"/>
                <a:cs typeface="NikoshBAN" panose="02000000000000000000" pitchFamily="2" charset="0"/>
              </a:rPr>
              <a:t/>
            </a:r>
            <a:br>
              <a:rPr lang="bn-BD" dirty="0" smtClean="0">
                <a:latin typeface="NikoshBAN" panose="02000000000000000000" pitchFamily="2" charset="0"/>
                <a:cs typeface="NikoshBAN" panose="02000000000000000000" pitchFamily="2" charset="0"/>
              </a:rPr>
            </a:br>
            <a:r>
              <a:rPr lang="bn-BD" dirty="0" smtClean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নির্দিষ্ট অঞ্চলকে ঘিরে যে সংস্থা গড়ে ওঠে তাই আঞ্চলিক সংস্থা। যেমনঃ সার্ক, আসিয়ান, ইউরোপীয় ইউনিয়ন, আফ্রিকান ইউনিয়ন ইত্যাদি।</a:t>
            </a:r>
            <a:endParaRPr lang="en-US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286845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2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2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2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6102" y="391887"/>
            <a:ext cx="9268097" cy="4624250"/>
          </a:xfrm>
        </p:spPr>
        <p:txBody>
          <a:bodyPr>
            <a:normAutofit fontScale="90000"/>
          </a:bodyPr>
          <a:lstStyle/>
          <a:p>
            <a:r>
              <a:rPr lang="bn-BD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/>
            </a:r>
            <a:br>
              <a:rPr lang="bn-BD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</a:br>
            <a:r>
              <a:rPr lang="bn-BD" dirty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/>
            </a:r>
            <a:br>
              <a:rPr lang="bn-BD" dirty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</a:br>
            <a:r>
              <a:rPr lang="bn-BD" b="1" u="sng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আন্তর্জাতিক সংস্থাঃ</a:t>
            </a:r>
            <a:r>
              <a:rPr lang="bn-BD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/>
            </a:r>
            <a:br>
              <a:rPr lang="bn-BD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</a:br>
            <a:r>
              <a:rPr lang="bn-BD" dirty="0" smtClean="0">
                <a:latin typeface="NikoshBAN" panose="02000000000000000000" pitchFamily="2" charset="0"/>
                <a:cs typeface="NikoshBAN" panose="02000000000000000000" pitchFamily="2" charset="0"/>
              </a:rPr>
              <a:t/>
            </a:r>
            <a:br>
              <a:rPr lang="bn-BD" dirty="0" smtClean="0">
                <a:latin typeface="NikoshBAN" panose="02000000000000000000" pitchFamily="2" charset="0"/>
                <a:cs typeface="NikoshBAN" panose="02000000000000000000" pitchFamily="2" charset="0"/>
              </a:rPr>
            </a:br>
            <a:r>
              <a:rPr lang="bn-BD" dirty="0" smtClean="0">
                <a:solidFill>
                  <a:srgbClr val="00B0F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বিশ্ব জুড়ে যে সংস্থা গড়ে ওঠে তাই আন্তর্জাতিক সংস্থা। যেমনঃ জাতিসংঘ, ওআইসি, ইউনেস্কো, ইউনিসেফ, ফাও,হু, ইউএনএফপিএ,ন্যাটো, ইউএনডিপি প্র্রভৃতি।</a:t>
            </a:r>
            <a:endParaRPr lang="en-US" dirty="0">
              <a:solidFill>
                <a:srgbClr val="00B0F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462814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n-BD" dirty="0" smtClean="0">
                <a:latin typeface="NikoshBAN" panose="02000000000000000000" pitchFamily="2" charset="0"/>
                <a:cs typeface="NikoshBAN" panose="02000000000000000000" pitchFamily="2" charset="0"/>
              </a:rPr>
              <a:t>একক কাজঃ</a:t>
            </a:r>
            <a:endParaRPr lang="en-US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bn-BD" sz="32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১। আঞ্চলিক সংস্থা কি/ বলতে কি বুঝ?</a:t>
            </a:r>
          </a:p>
          <a:p>
            <a:r>
              <a:rPr lang="bn-BD" sz="32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২। আন্তর্জাতিক  </a:t>
            </a:r>
            <a:r>
              <a:rPr lang="bn-BD" sz="3200" dirty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সংস্থা কি/ বলতে কি বুঝ?</a:t>
            </a:r>
            <a:endParaRPr lang="en-US" sz="3200" dirty="0">
              <a:solidFill>
                <a:srgbClr val="00206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078133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">
  <a:themeElements>
    <a:clrScheme name="Integral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214</TotalTime>
  <Words>175</Words>
  <Application>Microsoft Office PowerPoint</Application>
  <PresentationFormat>Widescreen</PresentationFormat>
  <Paragraphs>36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NikoshBAN</vt:lpstr>
      <vt:lpstr>Tw Cen MT</vt:lpstr>
      <vt:lpstr>Tw Cen MT Condensed</vt:lpstr>
      <vt:lpstr>Vrinda</vt:lpstr>
      <vt:lpstr>Wingdings 3</vt:lpstr>
      <vt:lpstr>Integral</vt:lpstr>
      <vt:lpstr>সবাইকে জানাই স্বাগতম</vt:lpstr>
      <vt:lpstr>শিক্ষকের নামঃ তহশীনা আনজুম     সিনিয়র সহকারী শিক্ষক     ইনজিনিয়ারিং ইউনিভারসিটি গার্লস স্কুল এন্ড কলেজ,     বুয়েট ক্যাম্পাস, ঢাকা।</vt:lpstr>
      <vt:lpstr>এই পাঠ শেষে শিক্ষার্থীরাঃ </vt:lpstr>
      <vt:lpstr>পৃথিবীতে মোট ১৯৫টি দেশ আছে।১৮৯টি এর সদস্য। এটি একটি সংস্থার ছবি। জাতিসংঘ।</vt:lpstr>
      <vt:lpstr>বাংলাদেশ জাতিসংঘের সদস্যপদ লাভ করে ১৯৭৪  সালে।</vt:lpstr>
      <vt:lpstr>সার্ক </vt:lpstr>
      <vt:lpstr>আঞ্চলিক সংস্থাঃ  নির্দিষ্ট অঞ্চলকে ঘিরে যে সংস্থা গড়ে ওঠে তাই আঞ্চলিক সংস্থা। যেমনঃ সার্ক, আসিয়ান, ইউরোপীয় ইউনিয়ন, আফ্রিকান ইউনিয়ন ইত্যাদি।</vt:lpstr>
      <vt:lpstr>  আন্তর্জাতিক সংস্থাঃ  বিশ্ব জুড়ে যে সংস্থা গড়ে ওঠে তাই আন্তর্জাতিক সংস্থা। যেমনঃ জাতিসংঘ, ওআইসি, ইউনেস্কো, ইউনিসেফ, ফাও,হু, ইউএনএফপিএ,ন্যাটো, ইউএনডিপি প্র্রভৃতি।</vt:lpstr>
      <vt:lpstr>একক কাজঃ</vt:lpstr>
      <vt:lpstr>PowerPoint Presentation</vt:lpstr>
      <vt:lpstr> মূল্যায়ণঃ সংস্থা ২টির কাজ সম্পর্কে লিখ।</vt:lpstr>
      <vt:lpstr>বাড়ীর কাজঃ </vt:lpstr>
      <vt:lpstr>      সবাইকে অসংখ্য ধন্যবাদ।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সবাইকে স্বাগতম</dc:title>
  <dc:creator>E Government Master Plan</dc:creator>
  <cp:lastModifiedBy>E Government Master Plan</cp:lastModifiedBy>
  <cp:revision>22</cp:revision>
  <dcterms:created xsi:type="dcterms:W3CDTF">2017-09-28T10:20:02Z</dcterms:created>
  <dcterms:modified xsi:type="dcterms:W3CDTF">2017-10-01T15:38:19Z</dcterms:modified>
</cp:coreProperties>
</file>