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92" r:id="rId5"/>
    <p:sldId id="259" r:id="rId6"/>
    <p:sldId id="260" r:id="rId7"/>
    <p:sldId id="261" r:id="rId8"/>
    <p:sldId id="276" r:id="rId9"/>
    <p:sldId id="294" r:id="rId10"/>
    <p:sldId id="262" r:id="rId11"/>
    <p:sldId id="278" r:id="rId12"/>
    <p:sldId id="263" r:id="rId13"/>
    <p:sldId id="264" r:id="rId14"/>
    <p:sldId id="295" r:id="rId15"/>
    <p:sldId id="266" r:id="rId16"/>
    <p:sldId id="267" r:id="rId17"/>
    <p:sldId id="282" r:id="rId18"/>
    <p:sldId id="280" r:id="rId19"/>
    <p:sldId id="284" r:id="rId20"/>
    <p:sldId id="288" r:id="rId21"/>
    <p:sldId id="287" r:id="rId22"/>
    <p:sldId id="286" r:id="rId23"/>
    <p:sldId id="293" r:id="rId24"/>
    <p:sldId id="269" r:id="rId25"/>
    <p:sldId id="270" r:id="rId26"/>
    <p:sldId id="290" r:id="rId27"/>
    <p:sldId id="272" r:id="rId28"/>
    <p:sldId id="273" r:id="rId29"/>
    <p:sldId id="291" r:id="rId30"/>
    <p:sldId id="2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246"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01/10/2017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transition advClick="0" advTm="14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4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4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01/10/2017</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advClick="0" advTm="14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01/10/2017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transition advClick="0" advTm="14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Click="0" advTm="14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advClick="0" advTm="14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01/10/2017</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advClick="0" advTm="14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4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01/10/2017</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advClick="0" advTm="14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01/10/2017</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advClick="0" advTm="1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01/10/2017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400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52600" y="152400"/>
            <a:ext cx="6172200" cy="132343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sz="8000" dirty="0">
              <a:latin typeface="NikoshBAN" pitchFamily="2" charset="0"/>
              <a:cs typeface="NikoshBAN" pitchFamily="2" charset="0"/>
            </a:endParaRPr>
          </a:p>
        </p:txBody>
      </p:sp>
      <p:pic>
        <p:nvPicPr>
          <p:cNvPr id="5" name="Picture 4" descr="roses1"/>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905000"/>
            <a:ext cx="7968342" cy="464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752600" y="0"/>
            <a:ext cx="6172200" cy="1569660"/>
          </a:xfrm>
          <a:prstGeom prst="rect">
            <a:avLst/>
          </a:prstGeom>
          <a:noFill/>
        </p:spPr>
        <p:txBody>
          <a:bodyPr wrap="square" lIns="91440" tIns="45720" rIns="91440" bIns="45720">
            <a:spAutoFit/>
          </a:bodyPr>
          <a:lstStyle/>
          <a:p>
            <a:pPr algn="ctr"/>
            <a:r>
              <a:rPr lang="en-US" sz="9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NikoshBAN" pitchFamily="2" charset="0"/>
                <a:cs typeface="NikoshBAN" pitchFamily="2" charset="0"/>
              </a:rPr>
              <a:t>স্বাগতম</a:t>
            </a:r>
            <a:endParaRPr lang="en-US" sz="9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6" name="Picture 5" descr="maxresdefault.jpg"/>
          <p:cNvPicPr>
            <a:picLocks noChangeAspect="1"/>
          </p:cNvPicPr>
          <p:nvPr/>
        </p:nvPicPr>
        <p:blipFill>
          <a:blip r:embed="rId3"/>
          <a:stretch>
            <a:fillRect/>
          </a:stretch>
        </p:blipFill>
        <p:spPr>
          <a:xfrm>
            <a:off x="609600" y="1905000"/>
            <a:ext cx="80010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535476292"/>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ou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বাংলাদেশের নদ-নদী.jpg"/>
          <p:cNvPicPr>
            <a:picLocks noChangeAspect="1"/>
          </p:cNvPicPr>
          <p:nvPr/>
        </p:nvPicPr>
        <p:blipFill>
          <a:blip r:embed="rId2">
            <a:duotone>
              <a:prstClr val="black"/>
              <a:schemeClr val="accent4">
                <a:tint val="45000"/>
                <a:satMod val="400000"/>
              </a:schemeClr>
            </a:duotone>
          </a:blip>
          <a:stretch>
            <a:fillRect/>
          </a:stretch>
        </p:blipFill>
        <p:spPr>
          <a:xfrm>
            <a:off x="544054" y="0"/>
            <a:ext cx="8599946" cy="8036655"/>
          </a:xfrm>
          <a:prstGeom prst="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pic>
      <p:sp>
        <p:nvSpPr>
          <p:cNvPr id="20" name="Oval 19"/>
          <p:cNvSpPr/>
          <p:nvPr/>
        </p:nvSpPr>
        <p:spPr>
          <a:xfrm>
            <a:off x="2514600" y="990600"/>
            <a:ext cx="762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তিস্তা</a:t>
            </a:r>
            <a:endParaRPr lang="en-US" sz="1400" dirty="0"/>
          </a:p>
        </p:txBody>
      </p:sp>
      <p:sp>
        <p:nvSpPr>
          <p:cNvPr id="23" name="Oval 22"/>
          <p:cNvSpPr/>
          <p:nvPr/>
        </p:nvSpPr>
        <p:spPr>
          <a:xfrm>
            <a:off x="3124200" y="2971800"/>
            <a:ext cx="838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যমুনা</a:t>
            </a:r>
            <a:endParaRPr lang="en-US" sz="1400" dirty="0"/>
          </a:p>
        </p:txBody>
      </p:sp>
      <p:sp>
        <p:nvSpPr>
          <p:cNvPr id="25" name="Oval 24"/>
          <p:cNvSpPr/>
          <p:nvPr/>
        </p:nvSpPr>
        <p:spPr>
          <a:xfrm>
            <a:off x="3352800" y="3733800"/>
            <a:ext cx="7620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পদ্মা</a:t>
            </a:r>
            <a:endParaRPr lang="en-US" sz="1600" dirty="0"/>
          </a:p>
        </p:txBody>
      </p:sp>
      <p:sp>
        <p:nvSpPr>
          <p:cNvPr id="27" name="Oval 26"/>
          <p:cNvSpPr/>
          <p:nvPr/>
        </p:nvSpPr>
        <p:spPr>
          <a:xfrm>
            <a:off x="5181600" y="3429000"/>
            <a:ext cx="762000" cy="381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মেঘনা</a:t>
            </a:r>
            <a:endParaRPr lang="en-US" sz="1200" dirty="0"/>
          </a:p>
        </p:txBody>
      </p:sp>
      <p:sp>
        <p:nvSpPr>
          <p:cNvPr id="7" name="Oval 6"/>
          <p:cNvSpPr/>
          <p:nvPr/>
        </p:nvSpPr>
        <p:spPr>
          <a:xfrm>
            <a:off x="6248400" y="2133600"/>
            <a:ext cx="809625" cy="304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FFFF00"/>
                </a:solidFill>
                <a:latin typeface="NikoshBAN" pitchFamily="2" charset="0"/>
                <a:cs typeface="NikoshBAN" pitchFamily="2" charset="0"/>
              </a:rPr>
              <a:t>সুরমা</a:t>
            </a:r>
            <a:endParaRPr lang="en-US" sz="1400" dirty="0">
              <a:solidFill>
                <a:srgbClr val="FFFF00"/>
              </a:solidFill>
              <a:latin typeface="NikoshBAN" pitchFamily="2" charset="0"/>
              <a:cs typeface="NikoshBAN" pitchFamily="2" charset="0"/>
            </a:endParaRPr>
          </a:p>
        </p:txBody>
      </p:sp>
      <p:sp>
        <p:nvSpPr>
          <p:cNvPr id="8" name="Oval 7"/>
          <p:cNvSpPr/>
          <p:nvPr/>
        </p:nvSpPr>
        <p:spPr>
          <a:xfrm>
            <a:off x="7543800" y="5410200"/>
            <a:ext cx="914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rgbClr val="FF0000"/>
                </a:solidFill>
              </a:rPr>
              <a:t>কর্নফুলি</a:t>
            </a:r>
            <a:endParaRPr lang="en-US" sz="1100" dirty="0">
              <a:solidFill>
                <a:srgbClr val="FF0000"/>
              </a:solidFill>
            </a:endParaRPr>
          </a:p>
        </p:txBody>
      </p:sp>
      <p:sp>
        <p:nvSpPr>
          <p:cNvPr id="9" name="Oval 8"/>
          <p:cNvSpPr/>
          <p:nvPr/>
        </p:nvSpPr>
        <p:spPr>
          <a:xfrm>
            <a:off x="4267200" y="2133600"/>
            <a:ext cx="914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ব্রম্মপুত্র</a:t>
            </a:r>
            <a:endParaRPr lang="en-US" sz="1200" dirty="0"/>
          </a:p>
        </p:txBody>
      </p:sp>
      <p:sp>
        <p:nvSpPr>
          <p:cNvPr id="10" name="Oval 9"/>
          <p:cNvSpPr/>
          <p:nvPr/>
        </p:nvSpPr>
        <p:spPr>
          <a:xfrm>
            <a:off x="2133600" y="3124200"/>
            <a:ext cx="762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গঙ্গা</a:t>
            </a:r>
            <a:endParaRPr lang="en-US" dirty="0"/>
          </a:p>
        </p:txBody>
      </p:sp>
    </p:spTree>
    <p:extLst>
      <p:ext uri="{BB962C8B-B14F-4D97-AF65-F5344CB8AC3E}">
        <p14:creationId xmlns="" xmlns:p14="http://schemas.microsoft.com/office/powerpoint/2010/main" val="3215145818"/>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amond(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5" grpId="0" animBg="1"/>
      <p:bldP spid="27"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1" y="1447800"/>
            <a:ext cx="3886200" cy="3158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t>প্রধান প্রধান  নদ—নদী  গুলোর  নামঃ</a:t>
            </a:r>
            <a:endParaRPr lang="en-US" sz="3200" b="1" dirty="0"/>
          </a:p>
        </p:txBody>
      </p:sp>
      <p:sp>
        <p:nvSpPr>
          <p:cNvPr id="3" name="Up Arrow Callout 2"/>
          <p:cNvSpPr/>
          <p:nvPr/>
        </p:nvSpPr>
        <p:spPr>
          <a:xfrm rot="20415565">
            <a:off x="4753580" y="4546658"/>
            <a:ext cx="1434053" cy="132471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rPr>
              <a:t>পদ্মা</a:t>
            </a:r>
            <a:endParaRPr lang="en-US" sz="4000" dirty="0">
              <a:solidFill>
                <a:srgbClr val="FF0000"/>
              </a:solidFill>
            </a:endParaRPr>
          </a:p>
        </p:txBody>
      </p:sp>
      <p:sp>
        <p:nvSpPr>
          <p:cNvPr id="4" name="Left Arrow Callout 3"/>
          <p:cNvSpPr/>
          <p:nvPr/>
        </p:nvSpPr>
        <p:spPr>
          <a:xfrm rot="1335156">
            <a:off x="6302941" y="3749554"/>
            <a:ext cx="2320972" cy="114695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rPr>
              <a:t>মেঘনা</a:t>
            </a:r>
            <a:endParaRPr lang="en-US" sz="4000" dirty="0">
              <a:solidFill>
                <a:srgbClr val="FF0000"/>
              </a:solidFill>
            </a:endParaRPr>
          </a:p>
        </p:txBody>
      </p:sp>
      <p:sp>
        <p:nvSpPr>
          <p:cNvPr id="6" name="Left Arrow Callout 5"/>
          <p:cNvSpPr/>
          <p:nvPr/>
        </p:nvSpPr>
        <p:spPr>
          <a:xfrm rot="20074892">
            <a:off x="6495995" y="1286779"/>
            <a:ext cx="1974272" cy="125789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rPr>
              <a:t>যমুনা</a:t>
            </a:r>
            <a:endParaRPr lang="en-US" sz="4000" dirty="0">
              <a:solidFill>
                <a:srgbClr val="FF0000"/>
              </a:solidFill>
            </a:endParaRPr>
          </a:p>
        </p:txBody>
      </p:sp>
      <p:sp>
        <p:nvSpPr>
          <p:cNvPr id="7" name="Down Arrow Callout 6"/>
          <p:cNvSpPr/>
          <p:nvPr/>
        </p:nvSpPr>
        <p:spPr>
          <a:xfrm rot="726404">
            <a:off x="4697113" y="134205"/>
            <a:ext cx="1422276" cy="134388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rPr>
              <a:t>ব্রম্মপুত্র</a:t>
            </a:r>
            <a:endParaRPr lang="en-US" sz="3200" dirty="0">
              <a:solidFill>
                <a:srgbClr val="FF0000"/>
              </a:solidFill>
            </a:endParaRPr>
          </a:p>
        </p:txBody>
      </p:sp>
      <p:sp>
        <p:nvSpPr>
          <p:cNvPr id="8" name="Down Arrow Callout 7"/>
          <p:cNvSpPr/>
          <p:nvPr/>
        </p:nvSpPr>
        <p:spPr>
          <a:xfrm rot="20446393">
            <a:off x="2224774" y="280748"/>
            <a:ext cx="1932710" cy="13438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rPr>
              <a:t>কর্ণফুলী</a:t>
            </a:r>
            <a:endParaRPr lang="en-US" sz="3200" dirty="0">
              <a:solidFill>
                <a:srgbClr val="FF0000"/>
              </a:solidFill>
            </a:endParaRPr>
          </a:p>
        </p:txBody>
      </p:sp>
      <p:sp>
        <p:nvSpPr>
          <p:cNvPr id="9" name="Right Arrow Callout 8"/>
          <p:cNvSpPr/>
          <p:nvPr/>
        </p:nvSpPr>
        <p:spPr>
          <a:xfrm rot="795410">
            <a:off x="994766" y="1748900"/>
            <a:ext cx="1475510" cy="153695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rPr>
              <a:t>তিস্তা</a:t>
            </a:r>
            <a:endParaRPr lang="en-US" sz="3200" dirty="0">
              <a:solidFill>
                <a:srgbClr val="FF0000"/>
              </a:solidFill>
            </a:endParaRPr>
          </a:p>
        </p:txBody>
      </p:sp>
      <p:sp>
        <p:nvSpPr>
          <p:cNvPr id="10" name="Right Arrow Callout 9"/>
          <p:cNvSpPr/>
          <p:nvPr/>
        </p:nvSpPr>
        <p:spPr>
          <a:xfrm rot="20479911">
            <a:off x="705676" y="3636922"/>
            <a:ext cx="1517073" cy="132579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0000"/>
                </a:solidFill>
              </a:rPr>
              <a:t>পশুর</a:t>
            </a:r>
            <a:endParaRPr lang="en-US" sz="2800" dirty="0">
              <a:solidFill>
                <a:srgbClr val="FF0000"/>
              </a:solidFill>
            </a:endParaRPr>
          </a:p>
        </p:txBody>
      </p:sp>
      <p:sp>
        <p:nvSpPr>
          <p:cNvPr id="12" name="Up Arrow Callout 11"/>
          <p:cNvSpPr/>
          <p:nvPr/>
        </p:nvSpPr>
        <p:spPr>
          <a:xfrm rot="969651">
            <a:off x="2468454" y="4333364"/>
            <a:ext cx="1792783" cy="1565564"/>
          </a:xfrm>
          <a:prstGeom prst="upArrowCallout">
            <a:avLst>
              <a:gd name="adj1" fmla="val 25000"/>
              <a:gd name="adj2" fmla="val 3166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FF0000"/>
                </a:solidFill>
              </a:rPr>
              <a:t>সাঙ্গু</a:t>
            </a:r>
            <a:endParaRPr lang="en-US" sz="3600" dirty="0">
              <a:solidFill>
                <a:srgbClr val="FF0000"/>
              </a:solidFill>
            </a:endParaRPr>
          </a:p>
        </p:txBody>
      </p:sp>
    </p:spTree>
    <p:extLst>
      <p:ext uri="{BB962C8B-B14F-4D97-AF65-F5344CB8AC3E}">
        <p14:creationId xmlns:p14="http://schemas.microsoft.com/office/powerpoint/2010/main" xmlns="" val="1446719807"/>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05000"/>
            <a:ext cx="2286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কর্মপত্রঃ</a:t>
            </a:r>
            <a:r>
              <a:rPr lang="en-US" sz="3600" dirty="0" smtClean="0">
                <a:latin typeface="NikoshBAN" pitchFamily="2" charset="0"/>
                <a:cs typeface="NikoshBAN" pitchFamily="2" charset="0"/>
              </a:rPr>
              <a:t> ১</a:t>
            </a:r>
            <a:endParaRPr lang="en-US" sz="3600" dirty="0">
              <a:latin typeface="NikoshBAN" pitchFamily="2" charset="0"/>
              <a:cs typeface="NikoshBAN" pitchFamily="2" charset="0"/>
            </a:endParaRPr>
          </a:p>
        </p:txBody>
      </p:sp>
      <p:sp>
        <p:nvSpPr>
          <p:cNvPr id="3" name="TextBox 2"/>
          <p:cNvSpPr txBox="1"/>
          <p:nvPr/>
        </p:nvSpPr>
        <p:spPr>
          <a:xfrm>
            <a:off x="2743200" y="914400"/>
            <a:ext cx="30480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742950" indent="-742950" algn="ctr">
              <a:buFont typeface="Wingdings" pitchFamily="2" charset="2"/>
              <a:buChar char="q"/>
            </a:pPr>
            <a:r>
              <a:rPr lang="en-US" sz="4400" b="1" dirty="0" err="1" smtClean="0">
                <a:solidFill>
                  <a:srgbClr val="FFFF00"/>
                </a:solidFill>
                <a:latin typeface="NikoshBAN" pitchFamily="2" charset="0"/>
                <a:cs typeface="NikoshBAN" pitchFamily="2" charset="0"/>
              </a:rPr>
              <a:t>একক</a:t>
            </a:r>
            <a:r>
              <a:rPr lang="en-US" sz="4400" b="1" dirty="0" smtClean="0">
                <a:solidFill>
                  <a:srgbClr val="FFFF00"/>
                </a:solidFill>
                <a:latin typeface="NikoshBAN" pitchFamily="2" charset="0"/>
                <a:cs typeface="NikoshBAN" pitchFamily="2" charset="0"/>
              </a:rPr>
              <a:t> </a:t>
            </a:r>
            <a:r>
              <a:rPr lang="en-US" sz="4400" b="1" dirty="0" err="1" smtClean="0">
                <a:solidFill>
                  <a:srgbClr val="FFFF00"/>
                </a:solidFill>
                <a:latin typeface="NikoshBAN" pitchFamily="2" charset="0"/>
                <a:cs typeface="NikoshBAN" pitchFamily="2" charset="0"/>
              </a:rPr>
              <a:t>কাজ</a:t>
            </a:r>
            <a:endParaRPr lang="en-US" sz="4400" b="1" dirty="0">
              <a:solidFill>
                <a:srgbClr val="FFFF00"/>
              </a:solidFill>
              <a:latin typeface="NikoshBAN" pitchFamily="2" charset="0"/>
              <a:cs typeface="NikoshBAN" pitchFamily="2" charset="0"/>
            </a:endParaRPr>
          </a:p>
        </p:txBody>
      </p:sp>
      <p:sp>
        <p:nvSpPr>
          <p:cNvPr id="5" name="TextBox 4"/>
          <p:cNvSpPr txBox="1"/>
          <p:nvPr/>
        </p:nvSpPr>
        <p:spPr>
          <a:xfrm>
            <a:off x="6096000" y="1981200"/>
            <a:ext cx="274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সময়ঃ</a:t>
            </a:r>
            <a:r>
              <a:rPr lang="en-US" sz="3600" dirty="0" smtClean="0">
                <a:latin typeface="NikoshBAN" pitchFamily="2" charset="0"/>
                <a:cs typeface="NikoshBAN" pitchFamily="2" charset="0"/>
              </a:rPr>
              <a:t> ৩ </a:t>
            </a:r>
            <a:r>
              <a:rPr lang="en-US" sz="3600" dirty="0" err="1" smtClean="0">
                <a:latin typeface="NikoshBAN" pitchFamily="2" charset="0"/>
                <a:cs typeface="NikoshBAN" pitchFamily="2" charset="0"/>
              </a:rPr>
              <a:t>মিনিট</a:t>
            </a:r>
            <a:endParaRPr lang="en-US" sz="3600" dirty="0">
              <a:latin typeface="NikoshBAN" pitchFamily="2" charset="0"/>
              <a:cs typeface="NikoshBAN" pitchFamily="2" charset="0"/>
            </a:endParaRPr>
          </a:p>
        </p:txBody>
      </p:sp>
      <p:sp>
        <p:nvSpPr>
          <p:cNvPr id="6" name="TextBox 5"/>
          <p:cNvSpPr txBox="1"/>
          <p:nvPr/>
        </p:nvSpPr>
        <p:spPr>
          <a:xfrm>
            <a:off x="381000" y="3429000"/>
            <a:ext cx="8077200"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err="1" smtClean="0">
                <a:solidFill>
                  <a:srgbClr val="C00000"/>
                </a:solidFill>
                <a:latin typeface="NikoshBAN" pitchFamily="2" charset="0"/>
                <a:cs typeface="NikoshBAN" pitchFamily="2" charset="0"/>
              </a:rPr>
              <a:t>প্রশ্নঃ</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বাংলাদেশের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প্রধান</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প্রধান</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নদীগুলোর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নাম</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লিখ</a:t>
            </a:r>
            <a:endParaRPr lang="en-US" sz="4000" b="1" dirty="0">
              <a:solidFill>
                <a:srgbClr val="C00000"/>
              </a:solidFill>
              <a:latin typeface="NikoshBAN" pitchFamily="2" charset="0"/>
              <a:cs typeface="NikoshBAN" pitchFamily="2" charset="0"/>
            </a:endParaRPr>
          </a:p>
        </p:txBody>
      </p:sp>
    </p:spTree>
    <p:extLst>
      <p:ext uri="{BB962C8B-B14F-4D97-AF65-F5344CB8AC3E}">
        <p14:creationId xmlns="" xmlns:p14="http://schemas.microsoft.com/office/powerpoint/2010/main" val="1510843095"/>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ou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295400"/>
            <a:ext cx="50292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6000" b="1" dirty="0" err="1" smtClean="0">
                <a:latin typeface="NikoshBAN" pitchFamily="2" charset="0"/>
                <a:cs typeface="NikoshBAN" pitchFamily="2" charset="0"/>
              </a:rPr>
              <a:t>সমাধান</a:t>
            </a:r>
            <a:endParaRPr lang="en-US" sz="6000" b="1" dirty="0">
              <a:latin typeface="NikoshBAN" pitchFamily="2" charset="0"/>
              <a:cs typeface="NikoshBAN" pitchFamily="2" charset="0"/>
            </a:endParaRPr>
          </a:p>
        </p:txBody>
      </p:sp>
      <p:sp>
        <p:nvSpPr>
          <p:cNvPr id="3" name="TextBox 2"/>
          <p:cNvSpPr txBox="1"/>
          <p:nvPr/>
        </p:nvSpPr>
        <p:spPr>
          <a:xfrm>
            <a:off x="533400" y="3429000"/>
            <a:ext cx="7772400" cy="1323439"/>
          </a:xfrm>
          <a:prstGeom prst="rect">
            <a:avLst/>
          </a:prstGeom>
          <a:ln w="38100"/>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4000" b="1" dirty="0" err="1" smtClean="0">
                <a:ln w="38100">
                  <a:noFill/>
                </a:ln>
                <a:solidFill>
                  <a:srgbClr val="0070C0"/>
                </a:solidFill>
                <a:latin typeface="NikoshBAN" pitchFamily="2" charset="0"/>
                <a:cs typeface="NikoshBAN" pitchFamily="2" charset="0"/>
              </a:rPr>
              <a:t>পদ্মা</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ব্রহ্মপুত্র</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যমুনা</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মেঘনা</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কর্নফুলী</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তিস্তা</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পশুর</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সাঙ্গু-ফেনী</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নাফ</a:t>
            </a:r>
            <a:r>
              <a:rPr lang="en-US" sz="4000" b="1" dirty="0" smtClean="0">
                <a:ln w="38100">
                  <a:noFill/>
                </a:ln>
                <a:solidFill>
                  <a:srgbClr val="0070C0"/>
                </a:solidFill>
                <a:latin typeface="NikoshBAN" pitchFamily="2" charset="0"/>
                <a:cs typeface="NikoshBAN" pitchFamily="2" charset="0"/>
              </a:rPr>
              <a:t> </a:t>
            </a:r>
            <a:r>
              <a:rPr lang="en-US" sz="4000" b="1" dirty="0" err="1" smtClean="0">
                <a:ln w="38100">
                  <a:noFill/>
                </a:ln>
                <a:solidFill>
                  <a:srgbClr val="0070C0"/>
                </a:solidFill>
                <a:latin typeface="NikoshBAN" pitchFamily="2" charset="0"/>
                <a:cs typeface="NikoshBAN" pitchFamily="2" charset="0"/>
              </a:rPr>
              <a:t>নদী</a:t>
            </a:r>
            <a:r>
              <a:rPr lang="en-US" sz="4000" b="1" dirty="0">
                <a:ln w="38100">
                  <a:noFill/>
                </a:ln>
                <a:solidFill>
                  <a:srgbClr val="0070C0"/>
                </a:solidFill>
                <a:latin typeface="NikoshBAN" pitchFamily="2" charset="0"/>
                <a:cs typeface="NikoshBAN" pitchFamily="2" charset="0"/>
              </a:rPr>
              <a:t> </a:t>
            </a:r>
            <a:r>
              <a:rPr lang="en-US" sz="4000" b="1" dirty="0" smtClean="0">
                <a:ln w="38100">
                  <a:noFill/>
                </a:ln>
                <a:solidFill>
                  <a:srgbClr val="0070C0"/>
                </a:solidFill>
                <a:latin typeface="NikoshBAN" pitchFamily="2" charset="0"/>
                <a:cs typeface="NikoshBAN" pitchFamily="2" charset="0"/>
              </a:rPr>
              <a:t>ও </a:t>
            </a:r>
            <a:r>
              <a:rPr lang="en-US" sz="4000" b="1" dirty="0" err="1" smtClean="0">
                <a:ln w="38100">
                  <a:noFill/>
                </a:ln>
                <a:solidFill>
                  <a:srgbClr val="0070C0"/>
                </a:solidFill>
                <a:latin typeface="NikoshBAN" pitchFamily="2" charset="0"/>
                <a:cs typeface="NikoshBAN" pitchFamily="2" charset="0"/>
              </a:rPr>
              <a:t>মাতামুহুরী</a:t>
            </a:r>
            <a:r>
              <a:rPr lang="en-US" sz="4000" b="1" dirty="0" smtClean="0">
                <a:ln w="38100">
                  <a:noFill/>
                </a:ln>
                <a:solidFill>
                  <a:srgbClr val="0070C0"/>
                </a:solidFill>
                <a:latin typeface="NikoshBAN" pitchFamily="2" charset="0"/>
                <a:cs typeface="NikoshBAN" pitchFamily="2" charset="0"/>
              </a:rPr>
              <a:t>।</a:t>
            </a:r>
            <a:endParaRPr lang="en-US" sz="4000" b="1" dirty="0">
              <a:ln w="38100">
                <a:noFill/>
              </a:ln>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1918358190"/>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582891" cy="35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rgbClr val="FFFF00"/>
                </a:solidFill>
              </a:rPr>
              <a:t>বাংলাদেশের প্রধান প্রধান  নদীগুলোর উৎপত্তিস্থল  হিমালয়,তিব্বত,আসামের বরাক   ও  লুসাই  পাহাড়ে । এ  গুলো  শেষ  পর্যন্ত বঙ্গোপসাগরে  মিলিত  হয়েছে।   </a:t>
            </a:r>
            <a:endParaRPr lang="en-US" sz="4000" b="1" dirty="0">
              <a:solidFill>
                <a:srgbClr val="FFFF00"/>
              </a:solidFill>
            </a:endParaRPr>
          </a:p>
        </p:txBody>
      </p:sp>
    </p:spTree>
    <p:extLst>
      <p:ext uri="{BB962C8B-B14F-4D97-AF65-F5344CB8AC3E}">
        <p14:creationId xmlns="" xmlns:p14="http://schemas.microsoft.com/office/powerpoint/2010/main" val="78564084"/>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diamond(in)">
                                      <p:cBhvr>
                                        <p:cTn id="12" dur="2000"/>
                                        <p:tgtEl>
                                          <p:spTgt spid="2">
                                            <p:bg/>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diamond(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828800"/>
            <a:ext cx="2438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solidFill>
                  <a:srgbClr val="FF0000"/>
                </a:solidFill>
                <a:latin typeface="NikoshBAN" pitchFamily="2" charset="0"/>
                <a:cs typeface="NikoshBAN" pitchFamily="2" charset="0"/>
              </a:rPr>
              <a:t>কর্মপত্রঃ</a:t>
            </a:r>
            <a:r>
              <a:rPr lang="en-US" sz="3600" b="1" dirty="0" smtClean="0">
                <a:solidFill>
                  <a:srgbClr val="FF0000"/>
                </a:solidFill>
                <a:latin typeface="NikoshBAN" pitchFamily="2" charset="0"/>
                <a:cs typeface="NikoshBAN" pitchFamily="2" charset="0"/>
              </a:rPr>
              <a:t> ২</a:t>
            </a:r>
            <a:endParaRPr lang="en-US" sz="3600" b="1" dirty="0">
              <a:solidFill>
                <a:srgbClr val="FF0000"/>
              </a:solidFill>
              <a:latin typeface="NikoshBAN" pitchFamily="2" charset="0"/>
              <a:cs typeface="NikoshBAN" pitchFamily="2" charset="0"/>
            </a:endParaRPr>
          </a:p>
        </p:txBody>
      </p:sp>
      <p:sp>
        <p:nvSpPr>
          <p:cNvPr id="4" name="TextBox 3"/>
          <p:cNvSpPr txBox="1"/>
          <p:nvPr/>
        </p:nvSpPr>
        <p:spPr>
          <a:xfrm>
            <a:off x="2971800" y="914400"/>
            <a:ext cx="29718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b="1" dirty="0" err="1" smtClean="0">
                <a:latin typeface="NikoshBAN" pitchFamily="2" charset="0"/>
                <a:cs typeface="NikoshBAN" pitchFamily="2" charset="0"/>
              </a:rPr>
              <a:t>জোড়ায়</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কাজ</a:t>
            </a:r>
            <a:endParaRPr lang="en-US" sz="4400" b="1" dirty="0">
              <a:latin typeface="NikoshBAN" pitchFamily="2" charset="0"/>
              <a:cs typeface="NikoshBAN" pitchFamily="2" charset="0"/>
            </a:endParaRPr>
          </a:p>
        </p:txBody>
      </p:sp>
      <p:sp>
        <p:nvSpPr>
          <p:cNvPr id="5" name="TextBox 4"/>
          <p:cNvSpPr txBox="1"/>
          <p:nvPr/>
        </p:nvSpPr>
        <p:spPr>
          <a:xfrm>
            <a:off x="6019800" y="1752600"/>
            <a:ext cx="2362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err="1" smtClean="0">
                <a:solidFill>
                  <a:srgbClr val="FF0000"/>
                </a:solidFill>
                <a:latin typeface="NikoshBAN" pitchFamily="2" charset="0"/>
                <a:cs typeface="NikoshBAN" pitchFamily="2" charset="0"/>
              </a:rPr>
              <a:t>সময়ঃ</a:t>
            </a:r>
            <a:r>
              <a:rPr lang="en-US" sz="3600" b="1" dirty="0" smtClean="0">
                <a:solidFill>
                  <a:srgbClr val="FF0000"/>
                </a:solidFill>
                <a:latin typeface="NikoshBAN" pitchFamily="2" charset="0"/>
                <a:cs typeface="NikoshBAN" pitchFamily="2" charset="0"/>
              </a:rPr>
              <a:t> ৫ </a:t>
            </a:r>
            <a:r>
              <a:rPr lang="en-US" sz="3600" b="1" dirty="0" err="1" smtClean="0">
                <a:solidFill>
                  <a:srgbClr val="FF0000"/>
                </a:solidFill>
                <a:latin typeface="NikoshBAN" pitchFamily="2" charset="0"/>
                <a:cs typeface="NikoshBAN" pitchFamily="2" charset="0"/>
              </a:rPr>
              <a:t>মিনিট</a:t>
            </a:r>
            <a:endParaRPr lang="en-US" sz="3600" b="1" dirty="0">
              <a:solidFill>
                <a:srgbClr val="FF0000"/>
              </a:solidFill>
              <a:latin typeface="NikoshBAN" pitchFamily="2" charset="0"/>
              <a:cs typeface="NikoshBAN" pitchFamily="2" charset="0"/>
            </a:endParaRPr>
          </a:p>
        </p:txBody>
      </p:sp>
      <p:sp>
        <p:nvSpPr>
          <p:cNvPr id="6" name="TextBox 5"/>
          <p:cNvSpPr txBox="1"/>
          <p:nvPr/>
        </p:nvSpPr>
        <p:spPr>
          <a:xfrm>
            <a:off x="609600" y="3200400"/>
            <a:ext cx="7848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400" b="1" dirty="0" err="1" smtClean="0">
                <a:solidFill>
                  <a:srgbClr val="00B050"/>
                </a:solidFill>
                <a:latin typeface="NikoshBAN" pitchFamily="2" charset="0"/>
                <a:cs typeface="NikoshBAN" pitchFamily="2" charset="0"/>
              </a:rPr>
              <a:t>প্রশ্নঃ</a:t>
            </a:r>
            <a:r>
              <a:rPr lang="en-US" sz="5400" b="1" dirty="0" smtClean="0">
                <a:solidFill>
                  <a:srgbClr val="00B050"/>
                </a:solidFill>
                <a:latin typeface="NikoshBAN" pitchFamily="2" charset="0"/>
                <a:cs typeface="NikoshBAN" pitchFamily="2" charset="0"/>
              </a:rPr>
              <a:t> </a:t>
            </a:r>
            <a:r>
              <a:rPr lang="en-US" sz="5400" b="1" dirty="0" err="1" smtClean="0">
                <a:solidFill>
                  <a:srgbClr val="00B050"/>
                </a:solidFill>
                <a:latin typeface="NikoshBAN" pitchFamily="2" charset="0"/>
                <a:cs typeface="NikoshBAN" pitchFamily="2" charset="0"/>
              </a:rPr>
              <a:t>পদ্মা</a:t>
            </a:r>
            <a:r>
              <a:rPr lang="en-US" sz="5400" b="1" dirty="0" smtClean="0">
                <a:solidFill>
                  <a:srgbClr val="00B050"/>
                </a:solidFill>
                <a:latin typeface="NikoshBAN" pitchFamily="2" charset="0"/>
                <a:cs typeface="NikoshBAN" pitchFamily="2" charset="0"/>
              </a:rPr>
              <a:t> </a:t>
            </a:r>
            <a:r>
              <a:rPr lang="en-US" sz="5400" b="1" dirty="0" err="1" smtClean="0">
                <a:solidFill>
                  <a:srgbClr val="00B050"/>
                </a:solidFill>
                <a:latin typeface="NikoshBAN" pitchFamily="2" charset="0"/>
                <a:cs typeface="NikoshBAN" pitchFamily="2" charset="0"/>
              </a:rPr>
              <a:t>নদীর</a:t>
            </a:r>
            <a:r>
              <a:rPr lang="en-US" sz="5400" b="1" dirty="0" smtClean="0">
                <a:solidFill>
                  <a:srgbClr val="00B050"/>
                </a:solidFill>
                <a:latin typeface="NikoshBAN" pitchFamily="2" charset="0"/>
                <a:cs typeface="NikoshBAN" pitchFamily="2" charset="0"/>
              </a:rPr>
              <a:t> </a:t>
            </a:r>
            <a:r>
              <a:rPr lang="en-US" sz="5400" b="1" dirty="0" err="1" smtClean="0">
                <a:solidFill>
                  <a:srgbClr val="00B050"/>
                </a:solidFill>
                <a:latin typeface="NikoshBAN" pitchFamily="2" charset="0"/>
                <a:cs typeface="NikoshBAN" pitchFamily="2" charset="0"/>
              </a:rPr>
              <a:t>গতিপথ</a:t>
            </a:r>
            <a:r>
              <a:rPr lang="en-US" sz="5400" b="1" dirty="0" smtClean="0">
                <a:solidFill>
                  <a:srgbClr val="00B050"/>
                </a:solidFill>
                <a:latin typeface="NikoshBAN" pitchFamily="2" charset="0"/>
                <a:cs typeface="NikoshBAN" pitchFamily="2" charset="0"/>
              </a:rPr>
              <a:t> </a:t>
            </a:r>
            <a:r>
              <a:rPr lang="en-US" sz="5400" b="1" dirty="0" err="1" smtClean="0">
                <a:solidFill>
                  <a:srgbClr val="00B050"/>
                </a:solidFill>
                <a:latin typeface="NikoshBAN" pitchFamily="2" charset="0"/>
                <a:cs typeface="NikoshBAN" pitchFamily="2" charset="0"/>
              </a:rPr>
              <a:t>বর্ণনা</a:t>
            </a:r>
            <a:r>
              <a:rPr lang="en-US" sz="5400" b="1" dirty="0" smtClean="0">
                <a:solidFill>
                  <a:srgbClr val="00B050"/>
                </a:solidFill>
                <a:latin typeface="NikoshBAN" pitchFamily="2" charset="0"/>
                <a:cs typeface="NikoshBAN" pitchFamily="2" charset="0"/>
              </a:rPr>
              <a:t> </a:t>
            </a:r>
            <a:r>
              <a:rPr lang="en-US" sz="5400" b="1" dirty="0" err="1" smtClean="0">
                <a:solidFill>
                  <a:srgbClr val="00B050"/>
                </a:solidFill>
                <a:latin typeface="NikoshBAN" pitchFamily="2" charset="0"/>
                <a:cs typeface="NikoshBAN" pitchFamily="2" charset="0"/>
              </a:rPr>
              <a:t>কর</a:t>
            </a:r>
            <a:r>
              <a:rPr lang="en-US" sz="5400" b="1" dirty="0" smtClean="0">
                <a:solidFill>
                  <a:srgbClr val="00B050"/>
                </a:solidFill>
                <a:latin typeface="NikoshBAN" pitchFamily="2" charset="0"/>
                <a:cs typeface="NikoshBAN" pitchFamily="2" charset="0"/>
              </a:rPr>
              <a:t>।</a:t>
            </a:r>
            <a:endParaRPr lang="en-US" sz="5400" b="1" dirty="0">
              <a:solidFill>
                <a:srgbClr val="00B050"/>
              </a:solidFill>
              <a:latin typeface="NikoshBAN" pitchFamily="2" charset="0"/>
              <a:cs typeface="NikoshBAN" pitchFamily="2" charset="0"/>
            </a:endParaRPr>
          </a:p>
        </p:txBody>
      </p:sp>
    </p:spTree>
    <p:extLst>
      <p:ext uri="{BB962C8B-B14F-4D97-AF65-F5344CB8AC3E}">
        <p14:creationId xmlns="" xmlns:p14="http://schemas.microsoft.com/office/powerpoint/2010/main" val="3591339958"/>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762000"/>
            <a:ext cx="4343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b="1" dirty="0" err="1" smtClean="0">
                <a:solidFill>
                  <a:srgbClr val="FF0000"/>
                </a:solidFill>
                <a:latin typeface="NikoshBAN" pitchFamily="2" charset="0"/>
                <a:cs typeface="NikoshBAN" pitchFamily="2" charset="0"/>
              </a:rPr>
              <a:t>সমাধান</a:t>
            </a:r>
            <a:endParaRPr lang="en-US" sz="6000" b="1" dirty="0">
              <a:solidFill>
                <a:srgbClr val="FF0000"/>
              </a:solidFill>
              <a:latin typeface="NikoshBAN" pitchFamily="2" charset="0"/>
              <a:cs typeface="NikoshBAN" pitchFamily="2" charset="0"/>
            </a:endParaRPr>
          </a:p>
        </p:txBody>
      </p:sp>
      <p:sp>
        <p:nvSpPr>
          <p:cNvPr id="3" name="TextBox 2"/>
          <p:cNvSpPr txBox="1"/>
          <p:nvPr/>
        </p:nvSpPr>
        <p:spPr>
          <a:xfrm>
            <a:off x="914400" y="2133600"/>
            <a:ext cx="7086600"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smtClean="0">
                <a:solidFill>
                  <a:srgbClr val="7030A0"/>
                </a:solidFill>
                <a:latin typeface="NikoshBAN" pitchFamily="2" charset="0"/>
                <a:cs typeface="NikoshBAN" pitchFamily="2" charset="0"/>
              </a:rPr>
              <a:t>ভারতের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মধ্য</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হিমালয়ের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গাঙ্গত্রী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হিমবাহ</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গঙ্গা</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নদী</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উৎপত্তি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হয়</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এই</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নদী</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বাংলাদেশে</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পদ্মা</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নামে</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পরিচিত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উত্তর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ভারতের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কয়েকটি</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রাজ্য</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অতিক্রম</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করে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গঙ্গা</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বাংলাদেশের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রাজশাহী</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জেলা</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দিয়ে</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প্রবেশ</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করেছে</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গোয়ালন্দের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নিকট</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ব্রহ্মপুত্রের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প্রধান</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ধারা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যমুনার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সঙ্গে</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মিলিত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হয়েছে</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চাঁদপুরে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মেঘনার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সঙ্গে</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পদ্মা</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নাম</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ধারণ</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করে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মিলিত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হয়েছে</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বরিশাল</a:t>
            </a:r>
            <a:r>
              <a:rPr lang="en-US" sz="3200" b="1" dirty="0" smtClean="0">
                <a:solidFill>
                  <a:srgbClr val="7030A0"/>
                </a:solidFill>
                <a:latin typeface="NikoshBAN" pitchFamily="2" charset="0"/>
                <a:cs typeface="NikoshBAN" pitchFamily="2" charset="0"/>
              </a:rPr>
              <a:t> ও </a:t>
            </a:r>
            <a:r>
              <a:rPr lang="en-US" sz="3200" b="1" dirty="0" err="1" smtClean="0">
                <a:solidFill>
                  <a:srgbClr val="7030A0"/>
                </a:solidFill>
                <a:latin typeface="NikoshBAN" pitchFamily="2" charset="0"/>
                <a:cs typeface="NikoshBAN" pitchFamily="2" charset="0"/>
              </a:rPr>
              <a:t>নোয়াখালি</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হয়ে</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এই</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নদী</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বঙ্গোপসাগরে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পতিত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হয়েছে</a:t>
            </a:r>
            <a:r>
              <a:rPr lang="en-US" sz="3200" b="1" dirty="0" smtClean="0">
                <a:solidFill>
                  <a:srgbClr val="7030A0"/>
                </a:solidFill>
                <a:latin typeface="NikoshBAN" pitchFamily="2" charset="0"/>
                <a:cs typeface="NikoshBAN" pitchFamily="2" charset="0"/>
              </a:rPr>
              <a:t>।</a:t>
            </a:r>
            <a:endParaRPr lang="en-US" sz="3200" b="1"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1853237590"/>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8763000" cy="3195320"/>
          </a:xfrm>
        </p:spPr>
        <p:txBody>
          <a:bodyPr>
            <a:normAutofit/>
          </a:bodyPr>
          <a:lstStyle/>
          <a:p>
            <a:r>
              <a:rPr lang="bn-BD" sz="2000" b="1" dirty="0" smtClean="0">
                <a:solidFill>
                  <a:srgbClr val="7030A0"/>
                </a:solidFill>
              </a:rPr>
              <a:t>ব্রম্মপুত্র ও  যমুনাঃ </a:t>
            </a:r>
            <a:r>
              <a:rPr lang="bn-BD" sz="2000" b="1" dirty="0" smtClean="0">
                <a:solidFill>
                  <a:srgbClr val="FF0000"/>
                </a:solidFill>
              </a:rPr>
              <a:t>তিব্বতের মানস সরোবরে  ব্রম্মপুত্র নদের উৎপত্তি  হয়েছে।আসাম হয়ে  বাংলাদেশের  কুড়িগ্রাম জেলায় এটি প্রবেশ  করেছে।ব্রম্মপুত্রের  প্রধান ধারাটি  ময়মনসিংহের মধ্য দিয়ে উত্তর—পশ্চিম দিক থেকে দক্ষিণ –পূর্ব দিকে আড়াআড়ি ভাবে  প্রবাহিত  হতো।১৯৮৭ সালে সংঘটিত  ভূমিকম্পে  ব্রম্মপূত্রের তলদেশ  উথিত হওয়ায়  পানি ধারণ ক্ষমতার বাইরে চলে যায়।নতুন স্রোতধারার শাখা নদীর সৃষ্টি  হয়। নতুন স্রোত ধারাটি  যমুনা নামে পরিচিত।যমুনার শাখা নদী ধলেশ্বরী ।</a:t>
            </a:r>
            <a:endParaRPr lang="en-US" sz="20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5800" y="457200"/>
            <a:ext cx="3425825" cy="16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457200"/>
            <a:ext cx="3365499" cy="1676400"/>
          </a:xfrm>
          <a:prstGeom prst="rect">
            <a:avLst/>
          </a:prstGeom>
        </p:spPr>
      </p:pic>
      <p:sp>
        <p:nvSpPr>
          <p:cNvPr id="7" name="Rounded Rectangle 6"/>
          <p:cNvSpPr/>
          <p:nvPr/>
        </p:nvSpPr>
        <p:spPr>
          <a:xfrm>
            <a:off x="5334000" y="2133600"/>
            <a:ext cx="1905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rgbClr val="FF0000"/>
                </a:solidFill>
              </a:rPr>
              <a:t>যমুনা  নদী</a:t>
            </a:r>
            <a:endParaRPr lang="en-US" sz="2000" b="1" dirty="0">
              <a:solidFill>
                <a:srgbClr val="FF0000"/>
              </a:solidFill>
            </a:endParaRPr>
          </a:p>
        </p:txBody>
      </p:sp>
      <p:sp>
        <p:nvSpPr>
          <p:cNvPr id="10" name="Rectangle 9"/>
          <p:cNvSpPr/>
          <p:nvPr/>
        </p:nvSpPr>
        <p:spPr>
          <a:xfrm>
            <a:off x="1066800" y="2209800"/>
            <a:ext cx="168370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bn-BD" sz="2000" b="1" dirty="0" smtClean="0">
                <a:solidFill>
                  <a:srgbClr val="FF0000"/>
                </a:solidFill>
              </a:rPr>
              <a:t>ব্রম্মপুত্র</a:t>
            </a:r>
            <a:r>
              <a:rPr lang="en-US" sz="2000" b="1" dirty="0" smtClean="0">
                <a:solidFill>
                  <a:srgbClr val="FF0000"/>
                </a:solidFill>
              </a:rPr>
              <a:t> </a:t>
            </a:r>
            <a:r>
              <a:rPr lang="en-US" sz="2000" b="1" dirty="0" err="1" smtClean="0">
                <a:solidFill>
                  <a:srgbClr val="FF0000"/>
                </a:solidFill>
              </a:rPr>
              <a:t>নদী</a:t>
            </a:r>
            <a:endParaRPr lang="en-US" sz="2000" b="1" dirty="0">
              <a:solidFill>
                <a:srgbClr val="FF0000"/>
              </a:solidFill>
            </a:endParaRPr>
          </a:p>
        </p:txBody>
      </p:sp>
    </p:spTree>
    <p:extLst>
      <p:ext uri="{BB962C8B-B14F-4D97-AF65-F5344CB8AC3E}">
        <p14:creationId xmlns:p14="http://schemas.microsoft.com/office/powerpoint/2010/main" xmlns="" val="839347431"/>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2949178" cy="703943"/>
          </a:xfrm>
        </p:spPr>
        <p:txBody>
          <a:bodyPr>
            <a:normAutofit fontScale="90000"/>
          </a:bodyPr>
          <a:lstStyle/>
          <a:p>
            <a:pPr algn="ctr"/>
            <a:r>
              <a:rPr lang="bn-BD" sz="4000" dirty="0" smtClean="0">
                <a:solidFill>
                  <a:srgbClr val="C00000"/>
                </a:solidFill>
              </a:rPr>
              <a:t>কর্ণফুলী নদীঃ</a:t>
            </a:r>
            <a:endParaRPr lang="en-US" sz="4000" dirty="0">
              <a:solidFill>
                <a:srgbClr val="C00000"/>
              </a:solidFill>
            </a:endParaRPr>
          </a:p>
        </p:txBody>
      </p:sp>
      <p:sp>
        <p:nvSpPr>
          <p:cNvPr id="3" name="Content Placeholder 2"/>
          <p:cNvSpPr>
            <a:spLocks noGrp="1"/>
          </p:cNvSpPr>
          <p:nvPr>
            <p:ph idx="1"/>
          </p:nvPr>
        </p:nvSpPr>
        <p:spPr>
          <a:xfrm>
            <a:off x="3733800" y="1066800"/>
            <a:ext cx="4629150" cy="5222421"/>
          </a:xfrm>
        </p:spPr>
        <p:txBody>
          <a:bodyPr>
            <a:normAutofit/>
          </a:bodyPr>
          <a:lstStyle/>
          <a:p>
            <a:r>
              <a:rPr lang="bn-BD" b="1" dirty="0" smtClean="0">
                <a:solidFill>
                  <a:srgbClr val="FF0000"/>
                </a:solidFill>
              </a:rPr>
              <a:t> কর্ণফুলী নদীঃ </a:t>
            </a:r>
            <a:r>
              <a:rPr lang="bn-BD" b="1" dirty="0" smtClean="0">
                <a:solidFill>
                  <a:srgbClr val="00B050"/>
                </a:solidFill>
              </a:rPr>
              <a:t>বাংলাদেশের দক্ষিণ পূর্বাঞ্চলের প্রধান নদী কর্ণফুলী। এর উৎপত্তিস্থল লুসাই পাহাড়ে।৩২০কি.মি. এই নদীটি চট্রগ্রাম শহরের কাছ দিয়ে বঙ্গোপসাগরে পতিত হয়েছে। কর্ণফুলীর প্রধান উপনদী হচ্ছে কাপ্তাই,হালদা, কাসালাং ,রাঙখিয়াং ।বাংলাদেশের প্রধান সমুদ্র বন্দর চট্রগ্রাম কর্ণফুলীর তীরে অবস্থিত। পানি বিদ্যুৎ কেন্দ্র এবং চট্রগ্রাম বন্দরের জন্য এ নদীর গুরুত্ব অধিক।</a:t>
            </a:r>
            <a:endParaRPr lang="en-US" b="1" dirty="0">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981200"/>
            <a:ext cx="3355808" cy="3581400"/>
          </a:xfrm>
          <a:prstGeom prst="rect">
            <a:avLst/>
          </a:prstGeom>
        </p:spPr>
      </p:pic>
    </p:spTree>
    <p:extLst>
      <p:ext uri="{BB962C8B-B14F-4D97-AF65-F5344CB8AC3E}">
        <p14:creationId xmlns:p14="http://schemas.microsoft.com/office/powerpoint/2010/main" xmlns="" val="2935358204"/>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219200"/>
            <a:ext cx="4876800" cy="5413248"/>
          </a:xfrm>
        </p:spPr>
        <p:txBody>
          <a:bodyPr>
            <a:noAutofit/>
          </a:bodyPr>
          <a:lstStyle/>
          <a:p>
            <a:r>
              <a:rPr lang="en-US" b="1" dirty="0" err="1" smtClean="0">
                <a:solidFill>
                  <a:srgbClr val="FF0000"/>
                </a:solidFill>
              </a:rPr>
              <a:t>মেঘনাঃ</a:t>
            </a:r>
            <a:r>
              <a:rPr lang="en-US" b="1" dirty="0" smtClean="0">
                <a:solidFill>
                  <a:srgbClr val="7030A0"/>
                </a:solidFill>
              </a:rPr>
              <a:t>  </a:t>
            </a:r>
            <a:r>
              <a:rPr lang="en-US" b="1" dirty="0" err="1" smtClean="0">
                <a:solidFill>
                  <a:srgbClr val="7030A0"/>
                </a:solidFill>
              </a:rPr>
              <a:t>মেঘনা</a:t>
            </a:r>
            <a:r>
              <a:rPr lang="en-US" b="1" dirty="0" smtClean="0">
                <a:solidFill>
                  <a:srgbClr val="7030A0"/>
                </a:solidFill>
              </a:rPr>
              <a:t>  </a:t>
            </a:r>
            <a:r>
              <a:rPr lang="en-US" b="1" dirty="0" err="1" smtClean="0">
                <a:solidFill>
                  <a:srgbClr val="7030A0"/>
                </a:solidFill>
              </a:rPr>
              <a:t>নদী</a:t>
            </a:r>
            <a:r>
              <a:rPr lang="en-US" b="1" dirty="0" smtClean="0">
                <a:solidFill>
                  <a:srgbClr val="7030A0"/>
                </a:solidFill>
              </a:rPr>
              <a:t>  </a:t>
            </a:r>
            <a:r>
              <a:rPr lang="en-US" b="1" dirty="0" err="1" smtClean="0">
                <a:solidFill>
                  <a:srgbClr val="7030A0"/>
                </a:solidFill>
              </a:rPr>
              <a:t>সৃষ্টি</a:t>
            </a:r>
            <a:r>
              <a:rPr lang="en-US" b="1" dirty="0" smtClean="0">
                <a:solidFill>
                  <a:srgbClr val="7030A0"/>
                </a:solidFill>
              </a:rPr>
              <a:t>  </a:t>
            </a:r>
            <a:r>
              <a:rPr lang="en-US" b="1" dirty="0" err="1" smtClean="0">
                <a:solidFill>
                  <a:srgbClr val="7030A0"/>
                </a:solidFill>
              </a:rPr>
              <a:t>হয়েছে</a:t>
            </a:r>
            <a:r>
              <a:rPr lang="en-US" b="1" dirty="0" smtClean="0">
                <a:solidFill>
                  <a:srgbClr val="7030A0"/>
                </a:solidFill>
              </a:rPr>
              <a:t> </a:t>
            </a:r>
            <a:r>
              <a:rPr lang="en-US" b="1" dirty="0" err="1" smtClean="0">
                <a:solidFill>
                  <a:srgbClr val="7030A0"/>
                </a:solidFill>
              </a:rPr>
              <a:t>সিলেট</a:t>
            </a:r>
            <a:r>
              <a:rPr lang="en-US" b="1" dirty="0" smtClean="0">
                <a:solidFill>
                  <a:srgbClr val="7030A0"/>
                </a:solidFill>
              </a:rPr>
              <a:t> </a:t>
            </a:r>
            <a:r>
              <a:rPr lang="en-US" b="1" dirty="0" err="1" smtClean="0">
                <a:solidFill>
                  <a:srgbClr val="7030A0"/>
                </a:solidFill>
              </a:rPr>
              <a:t>জেলার</a:t>
            </a:r>
            <a:r>
              <a:rPr lang="en-US" b="1" dirty="0" smtClean="0">
                <a:solidFill>
                  <a:srgbClr val="7030A0"/>
                </a:solidFill>
              </a:rPr>
              <a:t> </a:t>
            </a:r>
            <a:r>
              <a:rPr lang="en-US" b="1" dirty="0" err="1" smtClean="0">
                <a:solidFill>
                  <a:srgbClr val="7030A0"/>
                </a:solidFill>
              </a:rPr>
              <a:t>সুরমা</a:t>
            </a:r>
            <a:r>
              <a:rPr lang="en-US" b="1" dirty="0" smtClean="0">
                <a:solidFill>
                  <a:srgbClr val="7030A0"/>
                </a:solidFill>
              </a:rPr>
              <a:t> ও  </a:t>
            </a:r>
            <a:r>
              <a:rPr lang="en-US" b="1" dirty="0" err="1" smtClean="0">
                <a:solidFill>
                  <a:srgbClr val="7030A0"/>
                </a:solidFill>
              </a:rPr>
              <a:t>কুশিয়ারার</a:t>
            </a:r>
            <a:r>
              <a:rPr lang="en-US" b="1" dirty="0" smtClean="0">
                <a:solidFill>
                  <a:srgbClr val="7030A0"/>
                </a:solidFill>
              </a:rPr>
              <a:t> </a:t>
            </a:r>
            <a:r>
              <a:rPr lang="en-US" b="1" dirty="0" err="1" smtClean="0">
                <a:solidFill>
                  <a:srgbClr val="7030A0"/>
                </a:solidFill>
              </a:rPr>
              <a:t>মিলিত</a:t>
            </a:r>
            <a:r>
              <a:rPr lang="en-US" b="1" dirty="0" smtClean="0">
                <a:solidFill>
                  <a:srgbClr val="7030A0"/>
                </a:solidFill>
              </a:rPr>
              <a:t> </a:t>
            </a:r>
            <a:r>
              <a:rPr lang="en-US" b="1" dirty="0" err="1" smtClean="0">
                <a:solidFill>
                  <a:srgbClr val="7030A0"/>
                </a:solidFill>
              </a:rPr>
              <a:t>স্থলে</a:t>
            </a:r>
            <a:r>
              <a:rPr lang="en-US" b="1" dirty="0" smtClean="0">
                <a:solidFill>
                  <a:srgbClr val="7030A0"/>
                </a:solidFill>
              </a:rPr>
              <a:t> । </a:t>
            </a:r>
            <a:r>
              <a:rPr lang="en-US" b="1" dirty="0" err="1" smtClean="0">
                <a:solidFill>
                  <a:srgbClr val="7030A0"/>
                </a:solidFill>
              </a:rPr>
              <a:t>সুরমা</a:t>
            </a:r>
            <a:r>
              <a:rPr lang="en-US" b="1" dirty="0" smtClean="0">
                <a:solidFill>
                  <a:srgbClr val="7030A0"/>
                </a:solidFill>
              </a:rPr>
              <a:t> ও </a:t>
            </a:r>
            <a:r>
              <a:rPr lang="en-US" b="1" dirty="0" err="1" smtClean="0">
                <a:solidFill>
                  <a:srgbClr val="7030A0"/>
                </a:solidFill>
              </a:rPr>
              <a:t>কুশিয়ারার</a:t>
            </a:r>
            <a:r>
              <a:rPr lang="en-US" b="1" dirty="0" smtClean="0">
                <a:solidFill>
                  <a:srgbClr val="7030A0"/>
                </a:solidFill>
              </a:rPr>
              <a:t> উ</a:t>
            </a:r>
            <a:r>
              <a:rPr lang="bn-BD" b="1" dirty="0" smtClean="0">
                <a:solidFill>
                  <a:srgbClr val="7030A0"/>
                </a:solidFill>
              </a:rPr>
              <a:t>ৎপত্তি আসামের বরাক নদী নাগা-মনিপুর অ</a:t>
            </a:r>
            <a:r>
              <a:rPr lang="en-US" b="1" dirty="0" err="1" smtClean="0">
                <a:solidFill>
                  <a:srgbClr val="7030A0"/>
                </a:solidFill>
              </a:rPr>
              <a:t>ঞ্চলে</a:t>
            </a:r>
            <a:r>
              <a:rPr lang="en-US" b="1" dirty="0" smtClean="0">
                <a:solidFill>
                  <a:srgbClr val="7030A0"/>
                </a:solidFill>
              </a:rPr>
              <a:t> ।</a:t>
            </a:r>
            <a:r>
              <a:rPr lang="en-US" b="1" dirty="0" err="1" smtClean="0">
                <a:solidFill>
                  <a:srgbClr val="7030A0"/>
                </a:solidFill>
              </a:rPr>
              <a:t>এটি</a:t>
            </a:r>
            <a:r>
              <a:rPr lang="en-US" b="1" dirty="0" smtClean="0">
                <a:solidFill>
                  <a:srgbClr val="7030A0"/>
                </a:solidFill>
              </a:rPr>
              <a:t> </a:t>
            </a:r>
            <a:r>
              <a:rPr lang="en-US" b="1" dirty="0" err="1" smtClean="0">
                <a:solidFill>
                  <a:srgbClr val="7030A0"/>
                </a:solidFill>
              </a:rPr>
              <a:t>সুনামগঞ্জ</a:t>
            </a:r>
            <a:r>
              <a:rPr lang="en-US" b="1" dirty="0" smtClean="0">
                <a:solidFill>
                  <a:srgbClr val="7030A0"/>
                </a:solidFill>
              </a:rPr>
              <a:t>  </a:t>
            </a:r>
            <a:r>
              <a:rPr lang="en-US" b="1" dirty="0" err="1" smtClean="0">
                <a:solidFill>
                  <a:srgbClr val="7030A0"/>
                </a:solidFill>
              </a:rPr>
              <a:t>জেলার</a:t>
            </a:r>
            <a:r>
              <a:rPr lang="en-US" b="1" dirty="0" smtClean="0">
                <a:solidFill>
                  <a:srgbClr val="7030A0"/>
                </a:solidFill>
              </a:rPr>
              <a:t>  </a:t>
            </a:r>
            <a:r>
              <a:rPr lang="en-US" b="1" dirty="0" err="1" smtClean="0">
                <a:solidFill>
                  <a:srgbClr val="7030A0"/>
                </a:solidFill>
              </a:rPr>
              <a:t>আজমিরি</a:t>
            </a:r>
            <a:r>
              <a:rPr lang="en-US" b="1" dirty="0" smtClean="0">
                <a:solidFill>
                  <a:srgbClr val="7030A0"/>
                </a:solidFill>
              </a:rPr>
              <a:t> </a:t>
            </a:r>
            <a:r>
              <a:rPr lang="en-US" b="1" dirty="0" err="1" smtClean="0">
                <a:solidFill>
                  <a:srgbClr val="7030A0"/>
                </a:solidFill>
              </a:rPr>
              <a:t>গঞ্জের</a:t>
            </a:r>
            <a:r>
              <a:rPr lang="en-US" b="1" dirty="0" smtClean="0">
                <a:solidFill>
                  <a:srgbClr val="7030A0"/>
                </a:solidFill>
              </a:rPr>
              <a:t>  </a:t>
            </a:r>
            <a:r>
              <a:rPr lang="en-US" b="1" dirty="0" err="1" smtClean="0">
                <a:solidFill>
                  <a:srgbClr val="7030A0"/>
                </a:solidFill>
              </a:rPr>
              <a:t>কাছে</a:t>
            </a:r>
            <a:r>
              <a:rPr lang="en-US" b="1" dirty="0" smtClean="0">
                <a:solidFill>
                  <a:srgbClr val="7030A0"/>
                </a:solidFill>
              </a:rPr>
              <a:t>  </a:t>
            </a:r>
            <a:r>
              <a:rPr lang="en-US" b="1" dirty="0" err="1" smtClean="0">
                <a:solidFill>
                  <a:srgbClr val="7030A0"/>
                </a:solidFill>
              </a:rPr>
              <a:t>কালনী</a:t>
            </a:r>
            <a:r>
              <a:rPr lang="en-US" b="1" dirty="0" smtClean="0">
                <a:solidFill>
                  <a:srgbClr val="7030A0"/>
                </a:solidFill>
              </a:rPr>
              <a:t> </a:t>
            </a:r>
            <a:r>
              <a:rPr lang="en-US" b="1" dirty="0" err="1" smtClean="0">
                <a:solidFill>
                  <a:srgbClr val="7030A0"/>
                </a:solidFill>
              </a:rPr>
              <a:t>নামে</a:t>
            </a:r>
            <a:r>
              <a:rPr lang="en-US" b="1" dirty="0" smtClean="0">
                <a:solidFill>
                  <a:srgbClr val="7030A0"/>
                </a:solidFill>
              </a:rPr>
              <a:t>  </a:t>
            </a:r>
            <a:r>
              <a:rPr lang="en-US" b="1" dirty="0" err="1" smtClean="0">
                <a:solidFill>
                  <a:srgbClr val="7030A0"/>
                </a:solidFill>
              </a:rPr>
              <a:t>দক্ষিণ-পশ্চিম</a:t>
            </a:r>
            <a:r>
              <a:rPr lang="en-US" b="1" dirty="0" smtClean="0">
                <a:solidFill>
                  <a:srgbClr val="7030A0"/>
                </a:solidFill>
              </a:rPr>
              <a:t> </a:t>
            </a:r>
            <a:r>
              <a:rPr lang="en-US" b="1" dirty="0" err="1" smtClean="0">
                <a:solidFill>
                  <a:srgbClr val="7030A0"/>
                </a:solidFill>
              </a:rPr>
              <a:t>দিকে</a:t>
            </a:r>
            <a:r>
              <a:rPr lang="en-US" b="1" dirty="0" smtClean="0">
                <a:solidFill>
                  <a:srgbClr val="7030A0"/>
                </a:solidFill>
              </a:rPr>
              <a:t>  </a:t>
            </a:r>
            <a:r>
              <a:rPr lang="en-US" b="1" dirty="0" err="1" smtClean="0">
                <a:solidFill>
                  <a:srgbClr val="7030A0"/>
                </a:solidFill>
              </a:rPr>
              <a:t>অগ্রসর</a:t>
            </a:r>
            <a:r>
              <a:rPr lang="en-US" b="1" dirty="0" smtClean="0">
                <a:solidFill>
                  <a:srgbClr val="7030A0"/>
                </a:solidFill>
              </a:rPr>
              <a:t>  </a:t>
            </a:r>
            <a:r>
              <a:rPr lang="en-US" b="1" dirty="0" err="1" smtClean="0">
                <a:solidFill>
                  <a:srgbClr val="7030A0"/>
                </a:solidFill>
              </a:rPr>
              <a:t>হয়ে</a:t>
            </a:r>
            <a:r>
              <a:rPr lang="en-US" b="1" dirty="0" smtClean="0">
                <a:solidFill>
                  <a:srgbClr val="7030A0"/>
                </a:solidFill>
              </a:rPr>
              <a:t> </a:t>
            </a:r>
            <a:r>
              <a:rPr lang="en-US" b="1" dirty="0" err="1" smtClean="0">
                <a:solidFill>
                  <a:srgbClr val="7030A0"/>
                </a:solidFill>
              </a:rPr>
              <a:t>মেঘনা</a:t>
            </a:r>
            <a:r>
              <a:rPr lang="en-US" b="1" dirty="0" smtClean="0">
                <a:solidFill>
                  <a:srgbClr val="7030A0"/>
                </a:solidFill>
              </a:rPr>
              <a:t> </a:t>
            </a:r>
            <a:r>
              <a:rPr lang="en-US" b="1" dirty="0" err="1" smtClean="0">
                <a:solidFill>
                  <a:srgbClr val="7030A0"/>
                </a:solidFill>
              </a:rPr>
              <a:t>নাম</a:t>
            </a:r>
            <a:r>
              <a:rPr lang="en-US" b="1" dirty="0" smtClean="0">
                <a:solidFill>
                  <a:srgbClr val="7030A0"/>
                </a:solidFill>
              </a:rPr>
              <a:t> </a:t>
            </a:r>
            <a:r>
              <a:rPr lang="en-US" b="1" dirty="0" err="1" smtClean="0">
                <a:solidFill>
                  <a:srgbClr val="7030A0"/>
                </a:solidFill>
              </a:rPr>
              <a:t>ধারণ</a:t>
            </a:r>
            <a:r>
              <a:rPr lang="en-US" b="1" dirty="0" smtClean="0">
                <a:solidFill>
                  <a:srgbClr val="7030A0"/>
                </a:solidFill>
              </a:rPr>
              <a:t>  </a:t>
            </a:r>
            <a:r>
              <a:rPr lang="en-US" b="1" dirty="0" err="1" smtClean="0">
                <a:solidFill>
                  <a:srgbClr val="7030A0"/>
                </a:solidFill>
              </a:rPr>
              <a:t>করেছে</a:t>
            </a:r>
            <a:r>
              <a:rPr lang="en-US" b="1" dirty="0" smtClean="0">
                <a:solidFill>
                  <a:srgbClr val="7030A0"/>
                </a:solidFill>
              </a:rPr>
              <a:t> ।</a:t>
            </a:r>
            <a:r>
              <a:rPr lang="en-US" b="1" dirty="0" err="1" smtClean="0">
                <a:solidFill>
                  <a:srgbClr val="7030A0"/>
                </a:solidFill>
              </a:rPr>
              <a:t>মুন্সিগঞ্জের</a:t>
            </a:r>
            <a:r>
              <a:rPr lang="en-US" b="1" dirty="0" smtClean="0">
                <a:solidFill>
                  <a:srgbClr val="7030A0"/>
                </a:solidFill>
              </a:rPr>
              <a:t> </a:t>
            </a:r>
            <a:r>
              <a:rPr lang="en-US" b="1" dirty="0" err="1" smtClean="0">
                <a:solidFill>
                  <a:srgbClr val="7030A0"/>
                </a:solidFill>
              </a:rPr>
              <a:t>কাছে</a:t>
            </a:r>
            <a:r>
              <a:rPr lang="en-US" b="1" dirty="0" smtClean="0">
                <a:solidFill>
                  <a:srgbClr val="7030A0"/>
                </a:solidFill>
              </a:rPr>
              <a:t> </a:t>
            </a:r>
            <a:r>
              <a:rPr lang="en-US" b="1" dirty="0" err="1" smtClean="0">
                <a:solidFill>
                  <a:srgbClr val="7030A0"/>
                </a:solidFill>
              </a:rPr>
              <a:t>বুড়িগঙ্গা</a:t>
            </a:r>
            <a:r>
              <a:rPr lang="en-US" b="1" dirty="0" smtClean="0">
                <a:solidFill>
                  <a:srgbClr val="7030A0"/>
                </a:solidFill>
              </a:rPr>
              <a:t>, </a:t>
            </a:r>
            <a:r>
              <a:rPr lang="en-US" b="1" dirty="0" err="1" smtClean="0">
                <a:solidFill>
                  <a:srgbClr val="7030A0"/>
                </a:solidFill>
              </a:rPr>
              <a:t>ধলেশ্বরী</a:t>
            </a:r>
            <a:r>
              <a:rPr lang="en-US" b="1" dirty="0" smtClean="0">
                <a:solidFill>
                  <a:srgbClr val="7030A0"/>
                </a:solidFill>
              </a:rPr>
              <a:t> ও </a:t>
            </a:r>
            <a:r>
              <a:rPr lang="en-US" b="1" dirty="0" err="1" smtClean="0">
                <a:solidFill>
                  <a:srgbClr val="7030A0"/>
                </a:solidFill>
              </a:rPr>
              <a:t>শীতলক্ষ্যার</a:t>
            </a:r>
            <a:r>
              <a:rPr lang="en-US" b="1" dirty="0" smtClean="0">
                <a:solidFill>
                  <a:srgbClr val="7030A0"/>
                </a:solidFill>
              </a:rPr>
              <a:t>  </a:t>
            </a:r>
            <a:r>
              <a:rPr lang="en-US" b="1" dirty="0" err="1" smtClean="0">
                <a:solidFill>
                  <a:srgbClr val="7030A0"/>
                </a:solidFill>
              </a:rPr>
              <a:t>মিলিত</a:t>
            </a:r>
            <a:r>
              <a:rPr lang="en-US" b="1" dirty="0" smtClean="0">
                <a:solidFill>
                  <a:srgbClr val="7030A0"/>
                </a:solidFill>
              </a:rPr>
              <a:t> </a:t>
            </a:r>
            <a:r>
              <a:rPr lang="en-US" b="1" dirty="0" err="1" smtClean="0">
                <a:solidFill>
                  <a:srgbClr val="7030A0"/>
                </a:solidFill>
              </a:rPr>
              <a:t>জলধারাই</a:t>
            </a:r>
            <a:r>
              <a:rPr lang="en-US" b="1" dirty="0" smtClean="0">
                <a:solidFill>
                  <a:srgbClr val="7030A0"/>
                </a:solidFill>
              </a:rPr>
              <a:t> </a:t>
            </a:r>
            <a:r>
              <a:rPr lang="en-US" b="1" dirty="0" err="1" smtClean="0">
                <a:solidFill>
                  <a:srgbClr val="7030A0"/>
                </a:solidFill>
              </a:rPr>
              <a:t>মেঘনায়</a:t>
            </a:r>
            <a:r>
              <a:rPr lang="en-US" b="1" dirty="0" smtClean="0">
                <a:solidFill>
                  <a:srgbClr val="7030A0"/>
                </a:solidFill>
              </a:rPr>
              <a:t> </a:t>
            </a:r>
            <a:r>
              <a:rPr lang="en-US" b="1" dirty="0" err="1" smtClean="0">
                <a:solidFill>
                  <a:srgbClr val="7030A0"/>
                </a:solidFill>
              </a:rPr>
              <a:t>এসে</a:t>
            </a:r>
            <a:r>
              <a:rPr lang="en-US" b="1" dirty="0" smtClean="0">
                <a:solidFill>
                  <a:srgbClr val="7030A0"/>
                </a:solidFill>
              </a:rPr>
              <a:t> </a:t>
            </a:r>
            <a:r>
              <a:rPr lang="en-US" b="1" dirty="0" err="1" smtClean="0">
                <a:solidFill>
                  <a:srgbClr val="7030A0"/>
                </a:solidFill>
              </a:rPr>
              <a:t>যুক্ত</a:t>
            </a:r>
            <a:r>
              <a:rPr lang="en-US" b="1" dirty="0" smtClean="0">
                <a:solidFill>
                  <a:srgbClr val="7030A0"/>
                </a:solidFill>
              </a:rPr>
              <a:t>  </a:t>
            </a:r>
            <a:r>
              <a:rPr lang="en-US" b="1" dirty="0" err="1" smtClean="0">
                <a:solidFill>
                  <a:srgbClr val="7030A0"/>
                </a:solidFill>
              </a:rPr>
              <a:t>হয়েছে</a:t>
            </a:r>
            <a:r>
              <a:rPr lang="en-US" b="1" dirty="0" smtClean="0">
                <a:solidFill>
                  <a:srgbClr val="7030A0"/>
                </a:solidFill>
              </a:rPr>
              <a:t>। </a:t>
            </a:r>
            <a:r>
              <a:rPr lang="en-US" b="1" dirty="0" err="1" smtClean="0">
                <a:solidFill>
                  <a:srgbClr val="7030A0"/>
                </a:solidFill>
              </a:rPr>
              <a:t>মুন,তিতাস,গোমতী</a:t>
            </a:r>
            <a:r>
              <a:rPr lang="en-US" b="1" dirty="0" smtClean="0">
                <a:solidFill>
                  <a:srgbClr val="7030A0"/>
                </a:solidFill>
              </a:rPr>
              <a:t>, </a:t>
            </a:r>
            <a:r>
              <a:rPr lang="en-US" b="1" dirty="0" err="1" smtClean="0">
                <a:solidFill>
                  <a:srgbClr val="7030A0"/>
                </a:solidFill>
              </a:rPr>
              <a:t>বাউলাই</a:t>
            </a:r>
            <a:r>
              <a:rPr lang="en-US" b="1" dirty="0" smtClean="0">
                <a:solidFill>
                  <a:srgbClr val="7030A0"/>
                </a:solidFill>
              </a:rPr>
              <a:t> </a:t>
            </a:r>
            <a:r>
              <a:rPr lang="en-US" b="1" dirty="0" err="1" smtClean="0">
                <a:solidFill>
                  <a:srgbClr val="7030A0"/>
                </a:solidFill>
              </a:rPr>
              <a:t>মেঘনার</a:t>
            </a:r>
            <a:r>
              <a:rPr lang="en-US" b="1" dirty="0" smtClean="0">
                <a:solidFill>
                  <a:srgbClr val="7030A0"/>
                </a:solidFill>
              </a:rPr>
              <a:t> </a:t>
            </a:r>
            <a:r>
              <a:rPr lang="en-US" b="1" dirty="0" err="1" smtClean="0">
                <a:solidFill>
                  <a:srgbClr val="7030A0"/>
                </a:solidFill>
              </a:rPr>
              <a:t>শাখা</a:t>
            </a:r>
            <a:r>
              <a:rPr lang="en-US" b="1" dirty="0" smtClean="0">
                <a:solidFill>
                  <a:srgbClr val="7030A0"/>
                </a:solidFill>
              </a:rPr>
              <a:t> </a:t>
            </a:r>
            <a:r>
              <a:rPr lang="en-US" b="1" dirty="0" err="1" smtClean="0">
                <a:solidFill>
                  <a:srgbClr val="7030A0"/>
                </a:solidFill>
              </a:rPr>
              <a:t>নদী</a:t>
            </a:r>
            <a:r>
              <a:rPr lang="en-US" b="1" dirty="0" smtClean="0">
                <a:solidFill>
                  <a:srgbClr val="7030A0"/>
                </a:solidFill>
              </a:rPr>
              <a:t>।</a:t>
            </a:r>
            <a:endParaRPr lang="en-US" b="1"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1143000"/>
            <a:ext cx="2790825" cy="4456113"/>
          </a:xfrm>
          <a:prstGeom prst="rect">
            <a:avLst/>
          </a:prstGeom>
        </p:spPr>
      </p:pic>
      <p:sp>
        <p:nvSpPr>
          <p:cNvPr id="7" name="Rectangle 6"/>
          <p:cNvSpPr/>
          <p:nvPr/>
        </p:nvSpPr>
        <p:spPr>
          <a:xfrm>
            <a:off x="1143000" y="5715000"/>
            <a:ext cx="1237839" cy="369332"/>
          </a:xfrm>
          <a:prstGeom prst="rect">
            <a:avLst/>
          </a:prstGeom>
        </p:spPr>
        <p:txBody>
          <a:bodyPr wrap="none">
            <a:spAutoFit/>
          </a:bodyPr>
          <a:lstStyle/>
          <a:p>
            <a:r>
              <a:rPr lang="en-US" b="1" dirty="0" err="1" smtClean="0">
                <a:solidFill>
                  <a:srgbClr val="FF0000"/>
                </a:solidFill>
              </a:rPr>
              <a:t>মেঘনা</a:t>
            </a:r>
            <a:r>
              <a:rPr lang="en-US" b="1" dirty="0" smtClean="0">
                <a:solidFill>
                  <a:srgbClr val="FF0000"/>
                </a:solidFill>
              </a:rPr>
              <a:t> </a:t>
            </a:r>
            <a:r>
              <a:rPr lang="en-US" b="1" dirty="0" err="1" smtClean="0">
                <a:solidFill>
                  <a:srgbClr val="FF0000"/>
                </a:solidFill>
              </a:rPr>
              <a:t>নদী</a:t>
            </a:r>
            <a:endParaRPr lang="en-US" b="1" dirty="0"/>
          </a:p>
        </p:txBody>
      </p:sp>
    </p:spTree>
    <p:extLst>
      <p:ext uri="{BB962C8B-B14F-4D97-AF65-F5344CB8AC3E}">
        <p14:creationId xmlns:p14="http://schemas.microsoft.com/office/powerpoint/2010/main" xmlns="" val="394421272"/>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8)">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13364" y="1037089"/>
            <a:ext cx="3581400" cy="923330"/>
          </a:xfrm>
          <a:prstGeom prst="rect">
            <a:avLst/>
          </a:prstGeom>
          <a:noFill/>
        </p:spPr>
        <p:txBody>
          <a:bodyPr wrap="square" rtlCol="0">
            <a:spAutoFit/>
          </a:bodyPr>
          <a:lstStyle/>
          <a:p>
            <a:pPr algn="ctr"/>
            <a:r>
              <a:rPr lang="en-US" sz="5400" b="1" dirty="0" err="1" smtClean="0">
                <a:solidFill>
                  <a:srgbClr val="FF0000"/>
                </a:solidFill>
                <a:latin typeface="NikoshBAN" pitchFamily="2" charset="0"/>
                <a:cs typeface="NikoshBAN" pitchFamily="2" charset="0"/>
              </a:rPr>
              <a:t>শিক্ষক</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পরিচিতি</a:t>
            </a:r>
            <a:endParaRPr lang="en-US" sz="5400" b="1" dirty="0">
              <a:solidFill>
                <a:srgbClr val="FF0000"/>
              </a:solidFill>
              <a:latin typeface="NikoshBAN" pitchFamily="2" charset="0"/>
              <a:cs typeface="NikoshBAN" pitchFamily="2" charset="0"/>
            </a:endParaRPr>
          </a:p>
        </p:txBody>
      </p:sp>
      <p:sp>
        <p:nvSpPr>
          <p:cNvPr id="4" name="TextBox 3"/>
          <p:cNvSpPr txBox="1"/>
          <p:nvPr/>
        </p:nvSpPr>
        <p:spPr>
          <a:xfrm>
            <a:off x="0" y="2667000"/>
            <a:ext cx="91440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b="1" dirty="0" err="1" smtClean="0">
                <a:solidFill>
                  <a:srgbClr val="7030A0"/>
                </a:solidFill>
                <a:latin typeface="NikoshBAN" pitchFamily="2" charset="0"/>
                <a:cs typeface="NikoshBAN" pitchFamily="2" charset="0"/>
              </a:rPr>
              <a:t>শামিম</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আল</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মামুন</a:t>
            </a:r>
            <a:endParaRPr lang="en-US" sz="4400" b="1" dirty="0" smtClean="0">
              <a:solidFill>
                <a:srgbClr val="7030A0"/>
              </a:solidFill>
              <a:latin typeface="NikoshBAN" pitchFamily="2" charset="0"/>
              <a:cs typeface="NikoshBAN" pitchFamily="2" charset="0"/>
            </a:endParaRPr>
          </a:p>
          <a:p>
            <a:pPr algn="ctr"/>
            <a:r>
              <a:rPr lang="en-US" sz="4000" b="1" dirty="0" err="1" smtClean="0">
                <a:solidFill>
                  <a:srgbClr val="7030A0"/>
                </a:solidFill>
                <a:latin typeface="NikoshBAN" pitchFamily="2" charset="0"/>
                <a:cs typeface="NikoshBAN" pitchFamily="2" charset="0"/>
              </a:rPr>
              <a:t>সহকারী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শিক্ষক</a:t>
            </a:r>
            <a:r>
              <a:rPr lang="en-US" sz="4000" b="1" dirty="0" smtClean="0">
                <a:solidFill>
                  <a:srgbClr val="7030A0"/>
                </a:solidFill>
                <a:latin typeface="NikoshBAN" pitchFamily="2" charset="0"/>
                <a:cs typeface="NikoshBAN" pitchFamily="2" charset="0"/>
              </a:rPr>
              <a:t> ( </a:t>
            </a:r>
            <a:r>
              <a:rPr lang="en-US" sz="4000" b="1" dirty="0" err="1" smtClean="0">
                <a:solidFill>
                  <a:srgbClr val="7030A0"/>
                </a:solidFill>
                <a:latin typeface="NikoshBAN" pitchFamily="2" charset="0"/>
                <a:cs typeface="NikoshBAN" pitchFamily="2" charset="0"/>
              </a:rPr>
              <a:t>সামাজিক</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বিজ্ঞান</a:t>
            </a:r>
            <a:r>
              <a:rPr lang="en-US" sz="4000" b="1" dirty="0" smtClean="0">
                <a:solidFill>
                  <a:srgbClr val="7030A0"/>
                </a:solidFill>
                <a:latin typeface="NikoshBAN" pitchFamily="2" charset="0"/>
                <a:cs typeface="NikoshBAN" pitchFamily="2" charset="0"/>
              </a:rPr>
              <a:t>)</a:t>
            </a:r>
          </a:p>
          <a:p>
            <a:pPr algn="ctr"/>
            <a:r>
              <a:rPr lang="en-US" sz="4400" b="1" dirty="0" err="1" smtClean="0">
                <a:solidFill>
                  <a:srgbClr val="7030A0"/>
                </a:solidFill>
                <a:latin typeface="NikoshBAN" pitchFamily="2" charset="0"/>
                <a:cs typeface="NikoshBAN" pitchFamily="2" charset="0"/>
              </a:rPr>
              <a:t>চারান</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উচ্চ</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বিদ্যালয়</a:t>
            </a:r>
            <a:endParaRPr lang="en-US" sz="4400" b="1" dirty="0" smtClean="0">
              <a:solidFill>
                <a:srgbClr val="7030A0"/>
              </a:solidFill>
              <a:latin typeface="NikoshBAN" pitchFamily="2" charset="0"/>
              <a:cs typeface="NikoshBAN" pitchFamily="2" charset="0"/>
            </a:endParaRPr>
          </a:p>
          <a:p>
            <a:pPr algn="ctr"/>
            <a:r>
              <a:rPr lang="en-US" sz="4400" b="1" dirty="0" err="1" smtClean="0">
                <a:solidFill>
                  <a:srgbClr val="7030A0"/>
                </a:solidFill>
                <a:latin typeface="NikoshBAN" pitchFamily="2" charset="0"/>
                <a:cs typeface="NikoshBAN" pitchFamily="2" charset="0"/>
              </a:rPr>
              <a:t>কালিহাতি</a:t>
            </a:r>
            <a:r>
              <a:rPr lang="en-US" sz="4400" b="1" dirty="0" smtClean="0">
                <a:solidFill>
                  <a:srgbClr val="7030A0"/>
                </a:solidFill>
                <a:latin typeface="NikoshBAN" pitchFamily="2" charset="0"/>
                <a:cs typeface="NikoshBAN" pitchFamily="2" charset="0"/>
              </a:rPr>
              <a:t> , </a:t>
            </a:r>
            <a:r>
              <a:rPr lang="en-US" sz="4400" b="1" dirty="0" err="1" smtClean="0">
                <a:solidFill>
                  <a:srgbClr val="7030A0"/>
                </a:solidFill>
                <a:latin typeface="NikoshBAN" pitchFamily="2" charset="0"/>
                <a:cs typeface="NikoshBAN" pitchFamily="2" charset="0"/>
              </a:rPr>
              <a:t>টাঙ্গাইল</a:t>
            </a:r>
            <a:r>
              <a:rPr lang="en-US" sz="4400" b="1" dirty="0" smtClean="0">
                <a:solidFill>
                  <a:srgbClr val="7030A0"/>
                </a:solidFill>
                <a:latin typeface="NikoshBAN" pitchFamily="2" charset="0"/>
                <a:cs typeface="NikoshBAN" pitchFamily="2" charset="0"/>
              </a:rPr>
              <a:t> ।</a:t>
            </a:r>
          </a:p>
          <a:p>
            <a:pPr algn="ctr"/>
            <a:endParaRPr lang="en-US" sz="4400" b="1" dirty="0" smtClean="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533327013"/>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48200"/>
            <a:ext cx="1600200" cy="914400"/>
          </a:xfrm>
        </p:spPr>
        <p:txBody>
          <a:bodyPr>
            <a:noAutofit/>
          </a:bodyPr>
          <a:lstStyle/>
          <a:p>
            <a:pPr algn="ctr"/>
            <a:r>
              <a:rPr lang="bn-BD" sz="2400" dirty="0" smtClean="0">
                <a:solidFill>
                  <a:srgbClr val="FF0000"/>
                </a:solidFill>
              </a:rPr>
              <a:t/>
            </a:r>
            <a:br>
              <a:rPr lang="bn-BD" sz="2400" dirty="0" smtClean="0">
                <a:solidFill>
                  <a:srgbClr val="FF0000"/>
                </a:solidFill>
              </a:rPr>
            </a:br>
            <a:r>
              <a:rPr lang="bn-BD" sz="2400" dirty="0">
                <a:solidFill>
                  <a:srgbClr val="FF0000"/>
                </a:solidFill>
              </a:rPr>
              <a:t/>
            </a:r>
            <a:br>
              <a:rPr lang="bn-BD" sz="2400" dirty="0">
                <a:solidFill>
                  <a:srgbClr val="FF0000"/>
                </a:solidFill>
              </a:rPr>
            </a:br>
            <a:r>
              <a:rPr lang="bn-BD" sz="2400" dirty="0" smtClean="0">
                <a:solidFill>
                  <a:srgbClr val="FF0000"/>
                </a:solidFill>
              </a:rPr>
              <a:t/>
            </a:r>
            <a:br>
              <a:rPr lang="bn-BD" sz="2400" dirty="0" smtClean="0">
                <a:solidFill>
                  <a:srgbClr val="FF0000"/>
                </a:solidFill>
              </a:rPr>
            </a:br>
            <a:r>
              <a:rPr lang="bn-BD" sz="2400" dirty="0">
                <a:solidFill>
                  <a:srgbClr val="FF0000"/>
                </a:solidFill>
              </a:rPr>
              <a:t/>
            </a:r>
            <a:br>
              <a:rPr lang="bn-BD" sz="2400" dirty="0">
                <a:solidFill>
                  <a:srgbClr val="FF0000"/>
                </a:solidFill>
              </a:rPr>
            </a:br>
            <a:r>
              <a:rPr lang="bn-BD" sz="2400" dirty="0" smtClean="0">
                <a:solidFill>
                  <a:srgbClr val="FF0000"/>
                </a:solidFill>
              </a:rPr>
              <a:t>সাঙ্গু  নদীঃ</a:t>
            </a:r>
            <a:br>
              <a:rPr lang="bn-BD" sz="2400" dirty="0" smtClean="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4724400" y="533400"/>
            <a:ext cx="3200400" cy="4724400"/>
          </a:xfrm>
        </p:spPr>
        <p:txBody>
          <a:bodyPr>
            <a:noAutofit/>
          </a:bodyPr>
          <a:lstStyle/>
          <a:p>
            <a:r>
              <a:rPr lang="bn-BD" sz="2800" b="1" dirty="0" smtClean="0">
                <a:solidFill>
                  <a:srgbClr val="7030A0"/>
                </a:solidFill>
              </a:rPr>
              <a:t>সাঙ্গু  নদীঃ</a:t>
            </a:r>
            <a:r>
              <a:rPr lang="en-US" sz="2800" b="1" dirty="0" smtClean="0">
                <a:solidFill>
                  <a:srgbClr val="7030A0"/>
                </a:solidFill>
              </a:rPr>
              <a:t> </a:t>
            </a:r>
            <a:r>
              <a:rPr lang="en-US" sz="2800" b="1" dirty="0" err="1" smtClean="0">
                <a:solidFill>
                  <a:srgbClr val="FF0000"/>
                </a:solidFill>
              </a:rPr>
              <a:t>আরাকান</a:t>
            </a:r>
            <a:r>
              <a:rPr lang="en-US" sz="2800" b="1" dirty="0" smtClean="0">
                <a:solidFill>
                  <a:srgbClr val="FF0000"/>
                </a:solidFill>
              </a:rPr>
              <a:t>  </a:t>
            </a:r>
            <a:r>
              <a:rPr lang="en-US" sz="2800" b="1" dirty="0" err="1" smtClean="0">
                <a:solidFill>
                  <a:srgbClr val="FF0000"/>
                </a:solidFill>
              </a:rPr>
              <a:t>পাহাড়</a:t>
            </a:r>
            <a:r>
              <a:rPr lang="en-US" sz="2800" b="1" dirty="0" smtClean="0">
                <a:solidFill>
                  <a:srgbClr val="FF0000"/>
                </a:solidFill>
              </a:rPr>
              <a:t> </a:t>
            </a:r>
            <a:r>
              <a:rPr lang="en-US" sz="2800" b="1" dirty="0" err="1" smtClean="0">
                <a:solidFill>
                  <a:srgbClr val="FF0000"/>
                </a:solidFill>
              </a:rPr>
              <a:t>থেকে</a:t>
            </a:r>
            <a:r>
              <a:rPr lang="en-US" sz="2800" b="1" dirty="0" smtClean="0">
                <a:solidFill>
                  <a:srgbClr val="FF0000"/>
                </a:solidFill>
              </a:rPr>
              <a:t> </a:t>
            </a:r>
            <a:r>
              <a:rPr lang="en-US" sz="2800" b="1" dirty="0" err="1" smtClean="0">
                <a:solidFill>
                  <a:srgbClr val="FF0000"/>
                </a:solidFill>
              </a:rPr>
              <a:t>নির্গত</a:t>
            </a:r>
            <a:r>
              <a:rPr lang="en-US" sz="2800" b="1" dirty="0" smtClean="0">
                <a:solidFill>
                  <a:srgbClr val="FF0000"/>
                </a:solidFill>
              </a:rPr>
              <a:t> </a:t>
            </a:r>
            <a:r>
              <a:rPr lang="en-US" sz="2800" b="1" dirty="0" err="1" smtClean="0">
                <a:solidFill>
                  <a:srgbClr val="FF0000"/>
                </a:solidFill>
              </a:rPr>
              <a:t>হয়ে</a:t>
            </a:r>
            <a:r>
              <a:rPr lang="en-US" sz="2800" b="1" dirty="0" smtClean="0">
                <a:solidFill>
                  <a:srgbClr val="FF0000"/>
                </a:solidFill>
              </a:rPr>
              <a:t> </a:t>
            </a:r>
            <a:r>
              <a:rPr lang="en-US" sz="2800" b="1" dirty="0" err="1" smtClean="0">
                <a:solidFill>
                  <a:srgbClr val="FF0000"/>
                </a:solidFill>
              </a:rPr>
              <a:t>পার্বত্য</a:t>
            </a:r>
            <a:r>
              <a:rPr lang="en-US" sz="2800" b="1" dirty="0" smtClean="0">
                <a:solidFill>
                  <a:srgbClr val="FF0000"/>
                </a:solidFill>
              </a:rPr>
              <a:t> </a:t>
            </a:r>
            <a:r>
              <a:rPr lang="en-US" sz="2800" b="1" dirty="0" err="1" smtClean="0">
                <a:solidFill>
                  <a:srgbClr val="FF0000"/>
                </a:solidFill>
              </a:rPr>
              <a:t>চট্রগ্রাম</a:t>
            </a:r>
            <a:r>
              <a:rPr lang="en-US" sz="2800" b="1" dirty="0" smtClean="0">
                <a:solidFill>
                  <a:srgbClr val="FF0000"/>
                </a:solidFill>
              </a:rPr>
              <a:t> </a:t>
            </a:r>
            <a:r>
              <a:rPr lang="en-US" sz="2800" b="1" dirty="0" err="1" smtClean="0">
                <a:solidFill>
                  <a:srgbClr val="FF0000"/>
                </a:solidFill>
              </a:rPr>
              <a:t>প্রবেশ</a:t>
            </a:r>
            <a:r>
              <a:rPr lang="en-US" sz="2800" b="1" dirty="0" smtClean="0">
                <a:solidFill>
                  <a:srgbClr val="FF0000"/>
                </a:solidFill>
              </a:rPr>
              <a:t> </a:t>
            </a:r>
            <a:r>
              <a:rPr lang="en-US" sz="2800" b="1" dirty="0" err="1" smtClean="0">
                <a:solidFill>
                  <a:srgbClr val="FF0000"/>
                </a:solidFill>
              </a:rPr>
              <a:t>করার</a:t>
            </a:r>
            <a:r>
              <a:rPr lang="en-US" sz="2800" b="1" dirty="0" smtClean="0">
                <a:solidFill>
                  <a:srgbClr val="FF0000"/>
                </a:solidFill>
              </a:rPr>
              <a:t> </a:t>
            </a:r>
            <a:r>
              <a:rPr lang="en-US" sz="2800" b="1" dirty="0" err="1" smtClean="0">
                <a:solidFill>
                  <a:srgbClr val="FF0000"/>
                </a:solidFill>
              </a:rPr>
              <a:t>পর</a:t>
            </a:r>
            <a:r>
              <a:rPr lang="en-US" sz="2800" b="1" dirty="0" smtClean="0">
                <a:solidFill>
                  <a:srgbClr val="FF0000"/>
                </a:solidFill>
              </a:rPr>
              <a:t> </a:t>
            </a:r>
            <a:r>
              <a:rPr lang="en-US" sz="2800" b="1" dirty="0" err="1" smtClean="0">
                <a:solidFill>
                  <a:srgbClr val="FF0000"/>
                </a:solidFill>
              </a:rPr>
              <a:t>নাম</a:t>
            </a:r>
            <a:r>
              <a:rPr lang="en-US" sz="2800" b="1" dirty="0" smtClean="0">
                <a:solidFill>
                  <a:srgbClr val="FF0000"/>
                </a:solidFill>
              </a:rPr>
              <a:t> </a:t>
            </a:r>
            <a:r>
              <a:rPr lang="en-US" sz="2800" b="1" dirty="0" err="1" smtClean="0">
                <a:solidFill>
                  <a:srgbClr val="FF0000"/>
                </a:solidFill>
              </a:rPr>
              <a:t>হয়েছে</a:t>
            </a:r>
            <a:r>
              <a:rPr lang="en-US" sz="2800" b="1" dirty="0" smtClean="0">
                <a:solidFill>
                  <a:srgbClr val="FF0000"/>
                </a:solidFill>
              </a:rPr>
              <a:t> </a:t>
            </a:r>
            <a:r>
              <a:rPr lang="en-US" sz="2800" b="1" dirty="0" err="1" smtClean="0">
                <a:solidFill>
                  <a:srgbClr val="FF0000"/>
                </a:solidFill>
              </a:rPr>
              <a:t>সাঙ্গু</a:t>
            </a:r>
            <a:r>
              <a:rPr lang="en-US" sz="2800" b="1" dirty="0" smtClean="0">
                <a:solidFill>
                  <a:srgbClr val="FF0000"/>
                </a:solidFill>
              </a:rPr>
              <a:t> </a:t>
            </a:r>
            <a:r>
              <a:rPr lang="en-US" sz="2800" b="1" dirty="0" err="1" smtClean="0">
                <a:solidFill>
                  <a:srgbClr val="FF0000"/>
                </a:solidFill>
              </a:rPr>
              <a:t>নদী</a:t>
            </a:r>
            <a:r>
              <a:rPr lang="en-US" sz="2800" b="1" dirty="0" smtClean="0">
                <a:solidFill>
                  <a:srgbClr val="FF0000"/>
                </a:solidFill>
              </a:rPr>
              <a:t>। </a:t>
            </a:r>
            <a:r>
              <a:rPr lang="en-US" sz="2800" b="1" dirty="0" err="1" smtClean="0">
                <a:solidFill>
                  <a:srgbClr val="FF0000"/>
                </a:solidFill>
              </a:rPr>
              <a:t>এটি</a:t>
            </a:r>
            <a:r>
              <a:rPr lang="en-US" sz="2800" b="1" dirty="0" smtClean="0">
                <a:solidFill>
                  <a:srgbClr val="FF0000"/>
                </a:solidFill>
              </a:rPr>
              <a:t> </a:t>
            </a:r>
            <a:r>
              <a:rPr lang="en-US" sz="2800" b="1" dirty="0" err="1" smtClean="0">
                <a:solidFill>
                  <a:srgbClr val="FF0000"/>
                </a:solidFill>
              </a:rPr>
              <a:t>বঙ্গোপসাগরে</a:t>
            </a:r>
            <a:r>
              <a:rPr lang="en-US" sz="2800" b="1" dirty="0" smtClean="0">
                <a:solidFill>
                  <a:srgbClr val="FF0000"/>
                </a:solidFill>
              </a:rPr>
              <a:t> </a:t>
            </a:r>
            <a:r>
              <a:rPr lang="en-US" sz="2800" b="1" dirty="0" err="1" smtClean="0">
                <a:solidFill>
                  <a:srgbClr val="FF0000"/>
                </a:solidFill>
              </a:rPr>
              <a:t>পতিত</a:t>
            </a:r>
            <a:r>
              <a:rPr lang="en-US" sz="2800" b="1" dirty="0" smtClean="0">
                <a:solidFill>
                  <a:srgbClr val="FF0000"/>
                </a:solidFill>
              </a:rPr>
              <a:t> </a:t>
            </a:r>
            <a:r>
              <a:rPr lang="en-US" sz="2800" b="1" dirty="0" err="1" smtClean="0">
                <a:solidFill>
                  <a:srgbClr val="FF0000"/>
                </a:solidFill>
              </a:rPr>
              <a:t>হয়েছে</a:t>
            </a:r>
            <a:r>
              <a:rPr lang="en-US" sz="2800" b="1" dirty="0" smtClean="0">
                <a:solidFill>
                  <a:srgbClr val="FF0000"/>
                </a:solidFill>
              </a:rPr>
              <a:t>।</a:t>
            </a:r>
            <a:r>
              <a:rPr lang="bn-BD" sz="2800" b="1" dirty="0" smtClean="0">
                <a:solidFill>
                  <a:srgbClr val="FF0000"/>
                </a:solidFill>
              </a:rPr>
              <a:t> </a:t>
            </a:r>
            <a:r>
              <a:rPr lang="en-US" sz="2800" b="1" dirty="0" err="1" smtClean="0">
                <a:solidFill>
                  <a:srgbClr val="FF0000"/>
                </a:solidFill>
              </a:rPr>
              <a:t>এটি</a:t>
            </a:r>
            <a:r>
              <a:rPr lang="en-US" sz="2800" b="1" dirty="0" smtClean="0">
                <a:solidFill>
                  <a:srgbClr val="FF0000"/>
                </a:solidFill>
              </a:rPr>
              <a:t>  ২০৮ </a:t>
            </a:r>
            <a:r>
              <a:rPr lang="en-US" sz="2800" b="1" dirty="0" err="1" smtClean="0">
                <a:solidFill>
                  <a:srgbClr val="FF0000"/>
                </a:solidFill>
              </a:rPr>
              <a:t>কি.মি</a:t>
            </a:r>
            <a:r>
              <a:rPr lang="en-US" sz="2800" b="1" dirty="0" smtClean="0">
                <a:solidFill>
                  <a:srgbClr val="FF0000"/>
                </a:solidFill>
              </a:rPr>
              <a:t>. </a:t>
            </a:r>
            <a:r>
              <a:rPr lang="en-US" sz="2800" b="1" dirty="0" err="1" smtClean="0">
                <a:solidFill>
                  <a:srgbClr val="FF0000"/>
                </a:solidFill>
              </a:rPr>
              <a:t>দীর্ঘ</a:t>
            </a:r>
            <a:r>
              <a:rPr lang="en-US" sz="2800" b="1" dirty="0" smtClean="0">
                <a:solidFill>
                  <a:srgbClr val="FF0000"/>
                </a:solidFill>
              </a:rPr>
              <a:t> ।</a:t>
            </a:r>
            <a:endParaRPr lang="en-US" sz="28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533400"/>
            <a:ext cx="3276600" cy="3962400"/>
          </a:xfrm>
          <a:prstGeom prst="rect">
            <a:avLst/>
          </a:prstGeom>
        </p:spPr>
      </p:pic>
    </p:spTree>
    <p:extLst>
      <p:ext uri="{BB962C8B-B14F-4D97-AF65-F5344CB8AC3E}">
        <p14:creationId xmlns:p14="http://schemas.microsoft.com/office/powerpoint/2010/main" xmlns="" val="266163761"/>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530352"/>
            <a:ext cx="3352800" cy="6327648"/>
          </a:xfrm>
        </p:spPr>
        <p:txBody>
          <a:bodyPr>
            <a:normAutofit/>
          </a:bodyPr>
          <a:lstStyle/>
          <a:p>
            <a:r>
              <a:rPr lang="bn-BD" sz="2000" b="1" dirty="0" smtClean="0">
                <a:solidFill>
                  <a:srgbClr val="00B050"/>
                </a:solidFill>
              </a:rPr>
              <a:t>পশুর নদীঃ  খুলনার দক্ষিণে ভৈরব বা রুপসা নদী আরো দক্ষিণে প্রবাহিত হয়ে ত্রিকোণা ও দুবলা দ্বীপ দ্বয়ের ডান দিক দিয়ে এবং মংলা বন্দরের দক্ষিণে  সুন্দর বনের ভিতর দিয়ে বঙ্গোপসারে পরেছে। প্রায় ১৪২কি.মি. দীর্ঘ ও ৪৬০ মিটার থেকে ২.৫কি.মি. প্রস্থ এই নদীর গভীরতা এত বেশি যে, সারা বছর সমূদ্রগামী জাহাজ এর মোহনা দিয়ে অনায়াসে মংলা সমূদ্র বন্দরে প্রবেশ করতে পারে। খুলনা—বরিশাল নৌপথ হিসেবে পশুর নদী গুরুত্ব পূর্ণ ভূমিকা পালন করে</a:t>
            </a:r>
            <a:r>
              <a:rPr lang="en-US" sz="2000" b="1" dirty="0" smtClean="0">
                <a:solidFill>
                  <a:srgbClr val="00B050"/>
                </a:solidFill>
              </a:rPr>
              <a:t> ।</a:t>
            </a:r>
            <a:endParaRPr lang="en-US" sz="2000" b="1" dirty="0">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838200"/>
            <a:ext cx="4495800" cy="4648200"/>
          </a:xfrm>
          <a:prstGeom prst="rect">
            <a:avLst/>
          </a:prstGeom>
        </p:spPr>
      </p:pic>
      <p:sp>
        <p:nvSpPr>
          <p:cNvPr id="7" name="Rectangle 6"/>
          <p:cNvSpPr/>
          <p:nvPr/>
        </p:nvSpPr>
        <p:spPr>
          <a:xfrm>
            <a:off x="1752600" y="5638800"/>
            <a:ext cx="1262182" cy="400110"/>
          </a:xfrm>
          <a:prstGeom prst="rect">
            <a:avLst/>
          </a:prstGeom>
        </p:spPr>
        <p:txBody>
          <a:bodyPr wrap="square">
            <a:spAutoFit/>
          </a:bodyPr>
          <a:lstStyle/>
          <a:p>
            <a:r>
              <a:rPr lang="bn-BD" sz="2000" b="1" dirty="0" smtClean="0">
                <a:solidFill>
                  <a:srgbClr val="FF0000"/>
                </a:solidFill>
              </a:rPr>
              <a:t>পশুর নদী</a:t>
            </a:r>
            <a:r>
              <a:rPr lang="bn-BD" sz="2000" b="1" dirty="0" smtClean="0">
                <a:solidFill>
                  <a:prstClr val="black"/>
                </a:solidFill>
              </a:rPr>
              <a:t> </a:t>
            </a:r>
            <a:endParaRPr lang="en-US" sz="2000" b="1" dirty="0"/>
          </a:p>
        </p:txBody>
      </p:sp>
    </p:spTree>
    <p:extLst>
      <p:ext uri="{BB962C8B-B14F-4D97-AF65-F5344CB8AC3E}">
        <p14:creationId xmlns:p14="http://schemas.microsoft.com/office/powerpoint/2010/main" xmlns="" val="2025272695"/>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95" y="5867400"/>
            <a:ext cx="1859280" cy="485774"/>
          </a:xfrm>
        </p:spPr>
        <p:txBody>
          <a:bodyPr>
            <a:normAutofit/>
          </a:bodyPr>
          <a:lstStyle/>
          <a:p>
            <a:r>
              <a:rPr lang="bn-BD" sz="2400" dirty="0" smtClean="0">
                <a:solidFill>
                  <a:srgbClr val="C00000"/>
                </a:solidFill>
              </a:rPr>
              <a:t>তিস্তা  নদীঃ</a:t>
            </a:r>
            <a:endParaRPr lang="en-US" sz="2400" dirty="0">
              <a:solidFill>
                <a:srgbClr val="C00000"/>
              </a:solidFill>
            </a:endParaRPr>
          </a:p>
        </p:txBody>
      </p:sp>
      <p:sp>
        <p:nvSpPr>
          <p:cNvPr id="3" name="Content Placeholder 2"/>
          <p:cNvSpPr>
            <a:spLocks noGrp="1"/>
          </p:cNvSpPr>
          <p:nvPr>
            <p:ph idx="1"/>
          </p:nvPr>
        </p:nvSpPr>
        <p:spPr>
          <a:xfrm>
            <a:off x="4953000" y="533400"/>
            <a:ext cx="3733800" cy="6019800"/>
          </a:xfrm>
        </p:spPr>
        <p:txBody>
          <a:bodyPr>
            <a:normAutofit lnSpcReduction="10000"/>
          </a:bodyPr>
          <a:lstStyle/>
          <a:p>
            <a:r>
              <a:rPr lang="bn-BD" b="1" dirty="0" smtClean="0">
                <a:solidFill>
                  <a:srgbClr val="FF0000"/>
                </a:solidFill>
              </a:rPr>
              <a:t>তিস্তা নদীঃ</a:t>
            </a:r>
            <a:r>
              <a:rPr lang="bn-BD" b="1" dirty="0" smtClean="0">
                <a:solidFill>
                  <a:srgbClr val="7030A0"/>
                </a:solidFill>
              </a:rPr>
              <a:t>সিকিমের পার্বত্য অঞ্চল হয়ে তিস্তা নদী ভারতের জলপাইগুড়ি ও দার্জিলিং-এর মধ্য দিয়ে বাংলা</a:t>
            </a:r>
            <a:r>
              <a:rPr lang="en-US" b="1" dirty="0" err="1" smtClean="0">
                <a:solidFill>
                  <a:srgbClr val="7030A0"/>
                </a:solidFill>
              </a:rPr>
              <a:t>দেশের</a:t>
            </a:r>
            <a:r>
              <a:rPr lang="en-US" b="1" dirty="0" smtClean="0">
                <a:solidFill>
                  <a:srgbClr val="7030A0"/>
                </a:solidFill>
              </a:rPr>
              <a:t> </a:t>
            </a:r>
            <a:r>
              <a:rPr lang="en-US" b="1" dirty="0" err="1" smtClean="0">
                <a:solidFill>
                  <a:srgbClr val="7030A0"/>
                </a:solidFill>
              </a:rPr>
              <a:t>ডিমলা</a:t>
            </a:r>
            <a:r>
              <a:rPr lang="en-US" b="1" dirty="0" smtClean="0">
                <a:solidFill>
                  <a:srgbClr val="7030A0"/>
                </a:solidFill>
              </a:rPr>
              <a:t> </a:t>
            </a:r>
            <a:r>
              <a:rPr lang="en-US" b="1" dirty="0" err="1" smtClean="0">
                <a:solidFill>
                  <a:srgbClr val="7030A0"/>
                </a:solidFill>
              </a:rPr>
              <a:t>অঞ্চল</a:t>
            </a:r>
            <a:r>
              <a:rPr lang="en-US" b="1" dirty="0" smtClean="0">
                <a:solidFill>
                  <a:srgbClr val="7030A0"/>
                </a:solidFill>
              </a:rPr>
              <a:t> </a:t>
            </a:r>
            <a:r>
              <a:rPr lang="en-US" b="1" dirty="0" err="1" smtClean="0">
                <a:solidFill>
                  <a:srgbClr val="7030A0"/>
                </a:solidFill>
              </a:rPr>
              <a:t>দিয়ে</a:t>
            </a:r>
            <a:r>
              <a:rPr lang="en-US" b="1" dirty="0" smtClean="0">
                <a:solidFill>
                  <a:srgbClr val="7030A0"/>
                </a:solidFill>
              </a:rPr>
              <a:t> </a:t>
            </a:r>
            <a:r>
              <a:rPr lang="en-US" b="1" dirty="0" err="1" smtClean="0">
                <a:solidFill>
                  <a:srgbClr val="7030A0"/>
                </a:solidFill>
              </a:rPr>
              <a:t>প্রবেশ</a:t>
            </a:r>
            <a:r>
              <a:rPr lang="en-US" b="1" dirty="0" smtClean="0">
                <a:solidFill>
                  <a:srgbClr val="7030A0"/>
                </a:solidFill>
              </a:rPr>
              <a:t>  </a:t>
            </a:r>
            <a:r>
              <a:rPr lang="en-US" b="1" dirty="0" err="1" smtClean="0">
                <a:solidFill>
                  <a:srgbClr val="7030A0"/>
                </a:solidFill>
              </a:rPr>
              <a:t>করেছে।এ</a:t>
            </a:r>
            <a:r>
              <a:rPr lang="en-US" b="1" dirty="0" smtClean="0">
                <a:solidFill>
                  <a:srgbClr val="7030A0"/>
                </a:solidFill>
              </a:rPr>
              <a:t>  </a:t>
            </a:r>
            <a:r>
              <a:rPr lang="en-US" b="1" dirty="0" err="1" smtClean="0">
                <a:solidFill>
                  <a:srgbClr val="7030A0"/>
                </a:solidFill>
              </a:rPr>
              <a:t>নদী</a:t>
            </a:r>
            <a:r>
              <a:rPr lang="en-US" b="1" dirty="0" smtClean="0">
                <a:solidFill>
                  <a:srgbClr val="7030A0"/>
                </a:solidFill>
              </a:rPr>
              <a:t> ১৯৮৭ </a:t>
            </a:r>
            <a:r>
              <a:rPr lang="en-US" b="1" dirty="0" err="1" smtClean="0">
                <a:solidFill>
                  <a:srgbClr val="7030A0"/>
                </a:solidFill>
              </a:rPr>
              <a:t>সালের</a:t>
            </a:r>
            <a:r>
              <a:rPr lang="en-US" b="1" dirty="0" smtClean="0">
                <a:solidFill>
                  <a:srgbClr val="7030A0"/>
                </a:solidFill>
              </a:rPr>
              <a:t> </a:t>
            </a:r>
            <a:r>
              <a:rPr lang="en-US" b="1" dirty="0" err="1" smtClean="0">
                <a:solidFill>
                  <a:srgbClr val="7030A0"/>
                </a:solidFill>
              </a:rPr>
              <a:t>প্রবল</a:t>
            </a:r>
            <a:r>
              <a:rPr lang="en-US" b="1" dirty="0" smtClean="0">
                <a:solidFill>
                  <a:srgbClr val="7030A0"/>
                </a:solidFill>
              </a:rPr>
              <a:t>  </a:t>
            </a:r>
            <a:r>
              <a:rPr lang="en-US" b="1" dirty="0" err="1" smtClean="0">
                <a:solidFill>
                  <a:srgbClr val="7030A0"/>
                </a:solidFill>
              </a:rPr>
              <a:t>বন্যায়</a:t>
            </a:r>
            <a:r>
              <a:rPr lang="en-US" b="1" dirty="0" smtClean="0">
                <a:solidFill>
                  <a:srgbClr val="7030A0"/>
                </a:solidFill>
              </a:rPr>
              <a:t>  </a:t>
            </a:r>
            <a:r>
              <a:rPr lang="en-US" b="1" dirty="0" err="1" smtClean="0">
                <a:solidFill>
                  <a:srgbClr val="7030A0"/>
                </a:solidFill>
              </a:rPr>
              <a:t>গতিপথ</a:t>
            </a:r>
            <a:r>
              <a:rPr lang="en-US" b="1" dirty="0" smtClean="0">
                <a:solidFill>
                  <a:srgbClr val="7030A0"/>
                </a:solidFill>
              </a:rPr>
              <a:t> </a:t>
            </a:r>
            <a:r>
              <a:rPr lang="en-US" b="1" dirty="0" err="1" smtClean="0">
                <a:solidFill>
                  <a:srgbClr val="7030A0"/>
                </a:solidFill>
              </a:rPr>
              <a:t>পরিবর্তন</a:t>
            </a:r>
            <a:r>
              <a:rPr lang="en-US" b="1" dirty="0" smtClean="0">
                <a:solidFill>
                  <a:srgbClr val="7030A0"/>
                </a:solidFill>
              </a:rPr>
              <a:t>  </a:t>
            </a:r>
            <a:r>
              <a:rPr lang="en-US" b="1" dirty="0" err="1" smtClean="0">
                <a:solidFill>
                  <a:srgbClr val="7030A0"/>
                </a:solidFill>
              </a:rPr>
              <a:t>করে</a:t>
            </a:r>
            <a:r>
              <a:rPr lang="en-US" b="1" dirty="0" smtClean="0">
                <a:solidFill>
                  <a:srgbClr val="7030A0"/>
                </a:solidFill>
              </a:rPr>
              <a:t> </a:t>
            </a:r>
            <a:r>
              <a:rPr lang="en-US" b="1" dirty="0" err="1" smtClean="0">
                <a:solidFill>
                  <a:srgbClr val="7030A0"/>
                </a:solidFill>
              </a:rPr>
              <a:t>ব্রম্মপুত্রের</a:t>
            </a:r>
            <a:r>
              <a:rPr lang="en-US" b="1" dirty="0" smtClean="0">
                <a:solidFill>
                  <a:srgbClr val="7030A0"/>
                </a:solidFill>
              </a:rPr>
              <a:t> </a:t>
            </a:r>
            <a:r>
              <a:rPr lang="en-US" b="1" dirty="0" err="1" smtClean="0">
                <a:solidFill>
                  <a:srgbClr val="7030A0"/>
                </a:solidFill>
              </a:rPr>
              <a:t>একটি</a:t>
            </a:r>
            <a:r>
              <a:rPr lang="en-US" b="1" dirty="0" smtClean="0">
                <a:solidFill>
                  <a:srgbClr val="7030A0"/>
                </a:solidFill>
              </a:rPr>
              <a:t> </a:t>
            </a:r>
            <a:r>
              <a:rPr lang="en-US" b="1" dirty="0" err="1" smtClean="0">
                <a:solidFill>
                  <a:srgbClr val="7030A0"/>
                </a:solidFill>
              </a:rPr>
              <a:t>পরিত্যক্ত</a:t>
            </a:r>
            <a:r>
              <a:rPr lang="en-US" b="1" dirty="0" smtClean="0">
                <a:solidFill>
                  <a:srgbClr val="7030A0"/>
                </a:solidFill>
              </a:rPr>
              <a:t> </a:t>
            </a:r>
            <a:r>
              <a:rPr lang="en-US" b="1" dirty="0" err="1" smtClean="0">
                <a:solidFill>
                  <a:srgbClr val="7030A0"/>
                </a:solidFill>
              </a:rPr>
              <a:t>গতিপথে</a:t>
            </a:r>
            <a:r>
              <a:rPr lang="en-US" b="1" dirty="0" smtClean="0">
                <a:solidFill>
                  <a:srgbClr val="7030A0"/>
                </a:solidFill>
              </a:rPr>
              <a:t> </a:t>
            </a:r>
            <a:r>
              <a:rPr lang="en-US" b="1" dirty="0" err="1" smtClean="0">
                <a:solidFill>
                  <a:srgbClr val="7030A0"/>
                </a:solidFill>
              </a:rPr>
              <a:t>প্রবাহিত</a:t>
            </a:r>
            <a:r>
              <a:rPr lang="en-US" b="1" dirty="0" smtClean="0">
                <a:solidFill>
                  <a:srgbClr val="7030A0"/>
                </a:solidFill>
              </a:rPr>
              <a:t> </a:t>
            </a:r>
            <a:r>
              <a:rPr lang="en-US" b="1" dirty="0" err="1" smtClean="0">
                <a:solidFill>
                  <a:srgbClr val="7030A0"/>
                </a:solidFill>
              </a:rPr>
              <a:t>হতে</a:t>
            </a:r>
            <a:r>
              <a:rPr lang="en-US" b="1" dirty="0" smtClean="0">
                <a:solidFill>
                  <a:srgbClr val="7030A0"/>
                </a:solidFill>
              </a:rPr>
              <a:t> </a:t>
            </a:r>
            <a:r>
              <a:rPr lang="en-US" b="1" dirty="0" err="1" smtClean="0">
                <a:solidFill>
                  <a:srgbClr val="7030A0"/>
                </a:solidFill>
              </a:rPr>
              <a:t>শুরু</a:t>
            </a:r>
            <a:r>
              <a:rPr lang="en-US" b="1" dirty="0" smtClean="0">
                <a:solidFill>
                  <a:srgbClr val="7030A0"/>
                </a:solidFill>
              </a:rPr>
              <a:t> </a:t>
            </a:r>
            <a:r>
              <a:rPr lang="en-US" b="1" dirty="0" err="1" smtClean="0">
                <a:solidFill>
                  <a:srgbClr val="7030A0"/>
                </a:solidFill>
              </a:rPr>
              <a:t>করে</a:t>
            </a:r>
            <a:r>
              <a:rPr lang="en-US" b="1" dirty="0" smtClean="0">
                <a:solidFill>
                  <a:srgbClr val="7030A0"/>
                </a:solidFill>
              </a:rPr>
              <a:t>।</a:t>
            </a:r>
            <a:r>
              <a:rPr lang="bn-BD" b="1" dirty="0" smtClean="0">
                <a:solidFill>
                  <a:srgbClr val="7030A0"/>
                </a:solidFill>
              </a:rPr>
              <a:t> </a:t>
            </a:r>
            <a:r>
              <a:rPr lang="en-US" b="1" dirty="0" err="1" smtClean="0">
                <a:solidFill>
                  <a:srgbClr val="7030A0"/>
                </a:solidFill>
              </a:rPr>
              <a:t>তিস্তার</a:t>
            </a:r>
            <a:r>
              <a:rPr lang="en-US" b="1" dirty="0" smtClean="0">
                <a:solidFill>
                  <a:srgbClr val="7030A0"/>
                </a:solidFill>
              </a:rPr>
              <a:t> </a:t>
            </a:r>
            <a:r>
              <a:rPr lang="en-US" b="1" dirty="0" err="1" smtClean="0">
                <a:solidFill>
                  <a:srgbClr val="7030A0"/>
                </a:solidFill>
              </a:rPr>
              <a:t>বর্তমান</a:t>
            </a:r>
            <a:r>
              <a:rPr lang="en-US" b="1" dirty="0" smtClean="0">
                <a:solidFill>
                  <a:srgbClr val="7030A0"/>
                </a:solidFill>
              </a:rPr>
              <a:t> </a:t>
            </a:r>
            <a:r>
              <a:rPr lang="en-US" b="1" dirty="0" err="1" smtClean="0">
                <a:solidFill>
                  <a:srgbClr val="7030A0"/>
                </a:solidFill>
              </a:rPr>
              <a:t>দৈর্ঘ্য</a:t>
            </a:r>
            <a:r>
              <a:rPr lang="en-US" b="1" dirty="0" smtClean="0">
                <a:solidFill>
                  <a:srgbClr val="7030A0"/>
                </a:solidFill>
              </a:rPr>
              <a:t> ১৭৭কি.মি. ও </a:t>
            </a:r>
            <a:r>
              <a:rPr lang="en-US" b="1" dirty="0" err="1" smtClean="0">
                <a:solidFill>
                  <a:srgbClr val="7030A0"/>
                </a:solidFill>
              </a:rPr>
              <a:t>প্রস্থ</a:t>
            </a:r>
            <a:r>
              <a:rPr lang="en-US" b="1" dirty="0" smtClean="0">
                <a:solidFill>
                  <a:srgbClr val="7030A0"/>
                </a:solidFill>
              </a:rPr>
              <a:t> ৩০০ </a:t>
            </a:r>
            <a:r>
              <a:rPr lang="en-US" b="1" dirty="0" err="1" smtClean="0">
                <a:solidFill>
                  <a:srgbClr val="7030A0"/>
                </a:solidFill>
              </a:rPr>
              <a:t>থেকে</a:t>
            </a:r>
            <a:r>
              <a:rPr lang="en-US" b="1" dirty="0" smtClean="0">
                <a:solidFill>
                  <a:srgbClr val="7030A0"/>
                </a:solidFill>
              </a:rPr>
              <a:t> ৫৫০ </a:t>
            </a:r>
            <a:r>
              <a:rPr lang="en-US" b="1" dirty="0" err="1" smtClean="0">
                <a:solidFill>
                  <a:srgbClr val="7030A0"/>
                </a:solidFill>
              </a:rPr>
              <a:t>মিটার</a:t>
            </a:r>
            <a:r>
              <a:rPr lang="en-US" b="1" dirty="0" smtClean="0">
                <a:solidFill>
                  <a:srgbClr val="7030A0"/>
                </a:solidFill>
              </a:rPr>
              <a:t>। </a:t>
            </a:r>
            <a:r>
              <a:rPr lang="en-US" b="1" dirty="0" err="1" smtClean="0">
                <a:solidFill>
                  <a:srgbClr val="7030A0"/>
                </a:solidFill>
              </a:rPr>
              <a:t>বাংলাদেশের</a:t>
            </a:r>
            <a:r>
              <a:rPr lang="en-US" b="1" dirty="0" smtClean="0">
                <a:solidFill>
                  <a:srgbClr val="7030A0"/>
                </a:solidFill>
              </a:rPr>
              <a:t> </a:t>
            </a:r>
            <a:r>
              <a:rPr lang="en-US" b="1" dirty="0" err="1" smtClean="0">
                <a:solidFill>
                  <a:srgbClr val="7030A0"/>
                </a:solidFill>
              </a:rPr>
              <a:t>উত্তরাঞ্চলের</a:t>
            </a:r>
            <a:r>
              <a:rPr lang="en-US" b="1" dirty="0" smtClean="0">
                <a:solidFill>
                  <a:srgbClr val="7030A0"/>
                </a:solidFill>
              </a:rPr>
              <a:t> </a:t>
            </a:r>
            <a:r>
              <a:rPr lang="en-US" b="1" dirty="0" err="1" smtClean="0">
                <a:solidFill>
                  <a:srgbClr val="7030A0"/>
                </a:solidFill>
              </a:rPr>
              <a:t>পানি</a:t>
            </a:r>
            <a:r>
              <a:rPr lang="en-US" b="1" dirty="0" smtClean="0">
                <a:solidFill>
                  <a:srgbClr val="7030A0"/>
                </a:solidFill>
              </a:rPr>
              <a:t> </a:t>
            </a:r>
            <a:r>
              <a:rPr lang="en-US" b="1" dirty="0" err="1" smtClean="0">
                <a:solidFill>
                  <a:srgbClr val="7030A0"/>
                </a:solidFill>
              </a:rPr>
              <a:t>নিস্কাশন</a:t>
            </a:r>
            <a:r>
              <a:rPr lang="en-US" b="1" dirty="0" smtClean="0">
                <a:solidFill>
                  <a:srgbClr val="7030A0"/>
                </a:solidFill>
              </a:rPr>
              <a:t> </a:t>
            </a:r>
            <a:r>
              <a:rPr lang="en-US" b="1" dirty="0" err="1" smtClean="0">
                <a:solidFill>
                  <a:srgbClr val="7030A0"/>
                </a:solidFill>
              </a:rPr>
              <a:t>ব্যবস্থায়</a:t>
            </a:r>
            <a:r>
              <a:rPr lang="en-US" b="1" dirty="0" smtClean="0">
                <a:solidFill>
                  <a:srgbClr val="7030A0"/>
                </a:solidFill>
              </a:rPr>
              <a:t> </a:t>
            </a:r>
            <a:r>
              <a:rPr lang="en-US" b="1" dirty="0" err="1" smtClean="0">
                <a:solidFill>
                  <a:srgbClr val="7030A0"/>
                </a:solidFill>
              </a:rPr>
              <a:t>তিস্তা</a:t>
            </a:r>
            <a:r>
              <a:rPr lang="en-US" b="1" dirty="0" smtClean="0">
                <a:solidFill>
                  <a:srgbClr val="7030A0"/>
                </a:solidFill>
              </a:rPr>
              <a:t> </a:t>
            </a:r>
            <a:r>
              <a:rPr lang="en-US" b="1" dirty="0" err="1" smtClean="0">
                <a:solidFill>
                  <a:srgbClr val="7030A0"/>
                </a:solidFill>
              </a:rPr>
              <a:t>নদীর</a:t>
            </a:r>
            <a:r>
              <a:rPr lang="en-US" b="1" dirty="0" smtClean="0">
                <a:solidFill>
                  <a:srgbClr val="7030A0"/>
                </a:solidFill>
              </a:rPr>
              <a:t> </a:t>
            </a:r>
            <a:r>
              <a:rPr lang="en-US" b="1" dirty="0" err="1" smtClean="0">
                <a:solidFill>
                  <a:srgbClr val="7030A0"/>
                </a:solidFill>
              </a:rPr>
              <a:t>ভূমিকা</a:t>
            </a:r>
            <a:r>
              <a:rPr lang="en-US" b="1" dirty="0" smtClean="0">
                <a:solidFill>
                  <a:srgbClr val="7030A0"/>
                </a:solidFill>
              </a:rPr>
              <a:t> </a:t>
            </a:r>
            <a:r>
              <a:rPr lang="en-US" b="1" dirty="0" err="1" smtClean="0">
                <a:solidFill>
                  <a:srgbClr val="7030A0"/>
                </a:solidFill>
              </a:rPr>
              <a:t>সর্বাধিক</a:t>
            </a:r>
            <a:r>
              <a:rPr lang="en-US" b="1" dirty="0" smtClean="0">
                <a:solidFill>
                  <a:srgbClr val="7030A0"/>
                </a:solidFill>
              </a:rPr>
              <a:t>।</a:t>
            </a:r>
            <a:endParaRPr lang="en-US" b="1"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81000"/>
            <a:ext cx="3514328" cy="5181600"/>
          </a:xfrm>
          <a:prstGeom prst="rect">
            <a:avLst/>
          </a:prstGeom>
        </p:spPr>
      </p:pic>
    </p:spTree>
    <p:extLst>
      <p:ext uri="{BB962C8B-B14F-4D97-AF65-F5344CB8AC3E}">
        <p14:creationId xmlns:p14="http://schemas.microsoft.com/office/powerpoint/2010/main" xmlns="" val="1957844889"/>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09600"/>
            <a:ext cx="5867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smtClean="0">
                <a:solidFill>
                  <a:srgbClr val="FF0000"/>
                </a:solidFill>
                <a:latin typeface="NikoshBAN" pitchFamily="2" charset="0"/>
                <a:cs typeface="NikoshBAN" pitchFamily="2" charset="0"/>
              </a:rPr>
              <a:t>নিচের </a:t>
            </a:r>
            <a:r>
              <a:rPr lang="en-US" sz="4000" dirty="0" err="1" smtClean="0">
                <a:solidFill>
                  <a:srgbClr val="FF0000"/>
                </a:solidFill>
                <a:latin typeface="NikoshBAN" pitchFamily="2" charset="0"/>
                <a:cs typeface="NikoshBAN" pitchFamily="2" charset="0"/>
              </a:rPr>
              <a:t>ছবিগুলো</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দেখ</a:t>
            </a:r>
            <a:r>
              <a:rPr lang="en-US" sz="4000" dirty="0" smtClean="0">
                <a:solidFill>
                  <a:srgbClr val="FF0000"/>
                </a:solidFill>
                <a:latin typeface="NikoshBAN" pitchFamily="2" charset="0"/>
                <a:cs typeface="NikoshBAN" pitchFamily="2" charset="0"/>
              </a:rPr>
              <a:t> ও </a:t>
            </a:r>
            <a:r>
              <a:rPr lang="en-US" sz="4000" dirty="0" err="1" smtClean="0">
                <a:solidFill>
                  <a:srgbClr val="FF0000"/>
                </a:solidFill>
                <a:latin typeface="NikoshBAN" pitchFamily="2" charset="0"/>
                <a:cs typeface="NikoshBAN" pitchFamily="2" charset="0"/>
              </a:rPr>
              <a:t>চিন্তা</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কর</a:t>
            </a:r>
            <a:endParaRPr lang="en-US" sz="4000" dirty="0">
              <a:solidFill>
                <a:srgbClr val="FF00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 y="1447800"/>
            <a:ext cx="3496733" cy="224790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48200" y="1524000"/>
            <a:ext cx="3682405" cy="224790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3400" y="3962400"/>
            <a:ext cx="3496732" cy="2339632"/>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648200" y="3962400"/>
            <a:ext cx="3553399" cy="2339632"/>
          </a:xfrm>
          <a:prstGeom prst="rect">
            <a:avLst/>
          </a:prstGeom>
        </p:spPr>
      </p:pic>
    </p:spTree>
    <p:extLst>
      <p:ext uri="{BB962C8B-B14F-4D97-AF65-F5344CB8AC3E}">
        <p14:creationId xmlns="" xmlns:p14="http://schemas.microsoft.com/office/powerpoint/2010/main" val="18336418"/>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b="1" dirty="0" err="1" smtClean="0">
                <a:solidFill>
                  <a:srgbClr val="92D050"/>
                </a:solidFill>
                <a:latin typeface="NikoshBAN" pitchFamily="2" charset="0"/>
                <a:cs typeface="NikoshBAN" pitchFamily="2" charset="0"/>
              </a:rPr>
              <a:t>কর্মপত্রঃ</a:t>
            </a:r>
            <a:r>
              <a:rPr lang="en-US" sz="4400" b="1" dirty="0" smtClean="0">
                <a:solidFill>
                  <a:srgbClr val="92D050"/>
                </a:solidFill>
                <a:latin typeface="NikoshBAN" pitchFamily="2" charset="0"/>
                <a:cs typeface="NikoshBAN" pitchFamily="2" charset="0"/>
              </a:rPr>
              <a:t> </a:t>
            </a:r>
            <a:r>
              <a:rPr lang="en-US" sz="4800" b="1" dirty="0" smtClean="0">
                <a:solidFill>
                  <a:srgbClr val="92D050"/>
                </a:solidFill>
                <a:latin typeface="NikoshBAN" pitchFamily="2" charset="0"/>
                <a:cs typeface="NikoshBAN" pitchFamily="2" charset="0"/>
              </a:rPr>
              <a:t>৩    </a:t>
            </a:r>
            <a:r>
              <a:rPr lang="en-US" sz="5400" dirty="0" err="1" smtClean="0">
                <a:solidFill>
                  <a:srgbClr val="FF0000"/>
                </a:solidFill>
                <a:latin typeface="NikoshBAN" pitchFamily="2" charset="0"/>
                <a:cs typeface="NikoshBAN" pitchFamily="2" charset="0"/>
              </a:rPr>
              <a:t>দলীয়</a:t>
            </a:r>
            <a:r>
              <a:rPr lang="en-US" sz="5400" dirty="0" smtClean="0">
                <a:solidFill>
                  <a:srgbClr val="FF0000"/>
                </a:solidFill>
                <a:latin typeface="NikoshBAN" pitchFamily="2" charset="0"/>
                <a:cs typeface="NikoshBAN" pitchFamily="2" charset="0"/>
              </a:rPr>
              <a:t> </a:t>
            </a:r>
            <a:r>
              <a:rPr lang="en-US" sz="5400" dirty="0" err="1" smtClean="0">
                <a:solidFill>
                  <a:srgbClr val="FF0000"/>
                </a:solidFill>
                <a:latin typeface="NikoshBAN" pitchFamily="2" charset="0"/>
                <a:cs typeface="NikoshBAN" pitchFamily="2" charset="0"/>
              </a:rPr>
              <a:t>কাজ</a:t>
            </a:r>
            <a:r>
              <a:rPr lang="en-US" sz="5400" dirty="0" smtClean="0">
                <a:solidFill>
                  <a:srgbClr val="FF0000"/>
                </a:solidFill>
                <a:latin typeface="NikoshBAN" pitchFamily="2" charset="0"/>
                <a:cs typeface="NikoshBAN" pitchFamily="2" charset="0"/>
              </a:rPr>
              <a:t>    </a:t>
            </a:r>
            <a:r>
              <a:rPr lang="en-US" sz="4400" b="1" dirty="0" err="1" smtClean="0">
                <a:solidFill>
                  <a:srgbClr val="FFFF00"/>
                </a:solidFill>
                <a:latin typeface="NikoshBAN" pitchFamily="2" charset="0"/>
                <a:cs typeface="NikoshBAN" pitchFamily="2" charset="0"/>
              </a:rPr>
              <a:t>সময়ঃ</a:t>
            </a:r>
            <a:r>
              <a:rPr lang="en-US" sz="4400" b="1" dirty="0" smtClean="0">
                <a:solidFill>
                  <a:srgbClr val="FFFF00"/>
                </a:solidFill>
                <a:latin typeface="NikoshBAN" pitchFamily="2" charset="0"/>
                <a:cs typeface="NikoshBAN" pitchFamily="2" charset="0"/>
              </a:rPr>
              <a:t> ৮ </a:t>
            </a:r>
            <a:r>
              <a:rPr lang="en-US" sz="4400" b="1" dirty="0" err="1" smtClean="0">
                <a:solidFill>
                  <a:srgbClr val="FFFF00"/>
                </a:solidFill>
                <a:latin typeface="NikoshBAN" pitchFamily="2" charset="0"/>
                <a:cs typeface="NikoshBAN" pitchFamily="2" charset="0"/>
              </a:rPr>
              <a:t>মিনিট</a:t>
            </a:r>
            <a:endParaRPr lang="en-US" sz="4400" b="1" dirty="0">
              <a:solidFill>
                <a:srgbClr val="FFFF00"/>
              </a:solidFill>
              <a:latin typeface="NikoshBAN" pitchFamily="2" charset="0"/>
              <a:cs typeface="NikoshBAN" pitchFamily="2" charset="0"/>
            </a:endParaRPr>
          </a:p>
        </p:txBody>
      </p:sp>
      <p:sp>
        <p:nvSpPr>
          <p:cNvPr id="3" name="TextBox 2"/>
          <p:cNvSpPr txBox="1"/>
          <p:nvPr/>
        </p:nvSpPr>
        <p:spPr>
          <a:xfrm>
            <a:off x="0" y="3276600"/>
            <a:ext cx="914400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b="1" dirty="0" err="1" smtClean="0">
                <a:solidFill>
                  <a:srgbClr val="0070C0"/>
                </a:solidFill>
                <a:latin typeface="NikoshBAN" pitchFamily="2" charset="0"/>
                <a:cs typeface="NikoshBAN" pitchFamily="2" charset="0"/>
              </a:rPr>
              <a:t>প্রশ্নঃ</a:t>
            </a:r>
            <a:r>
              <a:rPr lang="en-US" sz="4000" b="1" dirty="0" smtClean="0">
                <a:solidFill>
                  <a:srgbClr val="0070C0"/>
                </a:solidFill>
                <a:latin typeface="NikoshBAN" pitchFamily="2" charset="0"/>
                <a:cs typeface="NikoshBAN" pitchFamily="2" charset="0"/>
              </a:rPr>
              <a:t> </a:t>
            </a:r>
            <a:r>
              <a:rPr lang="en-US" sz="4000" b="1" dirty="0" err="1" smtClean="0">
                <a:solidFill>
                  <a:srgbClr val="0070C0"/>
                </a:solidFill>
                <a:latin typeface="NikoshBAN" pitchFamily="2" charset="0"/>
                <a:cs typeface="NikoshBAN" pitchFamily="2" charset="0"/>
              </a:rPr>
              <a:t>নদ-নদী</a:t>
            </a:r>
            <a:r>
              <a:rPr lang="en-US" sz="4000" b="1" dirty="0" smtClean="0">
                <a:solidFill>
                  <a:srgbClr val="0070C0"/>
                </a:solidFill>
                <a:latin typeface="NikoshBAN" pitchFamily="2" charset="0"/>
                <a:cs typeface="NikoshBAN" pitchFamily="2" charset="0"/>
              </a:rPr>
              <a:t> ও </a:t>
            </a:r>
            <a:r>
              <a:rPr lang="en-US" sz="4000" b="1" dirty="0" err="1" smtClean="0">
                <a:solidFill>
                  <a:srgbClr val="0070C0"/>
                </a:solidFill>
                <a:latin typeface="NikoshBAN" pitchFamily="2" charset="0"/>
                <a:cs typeface="NikoshBAN" pitchFamily="2" charset="0"/>
              </a:rPr>
              <a:t>জনবসতির</a:t>
            </a:r>
            <a:r>
              <a:rPr lang="en-US" sz="4000" b="1" dirty="0" smtClean="0">
                <a:solidFill>
                  <a:srgbClr val="0070C0"/>
                </a:solidFill>
                <a:latin typeface="NikoshBAN" pitchFamily="2" charset="0"/>
                <a:cs typeface="NikoshBAN" pitchFamily="2" charset="0"/>
              </a:rPr>
              <a:t> </a:t>
            </a:r>
            <a:r>
              <a:rPr lang="en-US" sz="4000" b="1" dirty="0" err="1" smtClean="0">
                <a:solidFill>
                  <a:srgbClr val="0070C0"/>
                </a:solidFill>
                <a:latin typeface="NikoshBAN" pitchFamily="2" charset="0"/>
                <a:cs typeface="NikoshBAN" pitchFamily="2" charset="0"/>
              </a:rPr>
              <a:t>পরস্পারিক</a:t>
            </a:r>
            <a:r>
              <a:rPr lang="en-US" sz="4000" b="1" dirty="0" smtClean="0">
                <a:solidFill>
                  <a:srgbClr val="0070C0"/>
                </a:solidFill>
                <a:latin typeface="NikoshBAN" pitchFamily="2" charset="0"/>
                <a:cs typeface="NikoshBAN" pitchFamily="2" charset="0"/>
              </a:rPr>
              <a:t> </a:t>
            </a:r>
            <a:r>
              <a:rPr lang="en-US" sz="4000" b="1" dirty="0" err="1" smtClean="0">
                <a:solidFill>
                  <a:srgbClr val="0070C0"/>
                </a:solidFill>
                <a:latin typeface="NikoshBAN" pitchFamily="2" charset="0"/>
                <a:cs typeface="NikoshBAN" pitchFamily="2" charset="0"/>
              </a:rPr>
              <a:t>নির্ভরশীলতা</a:t>
            </a:r>
            <a:r>
              <a:rPr lang="en-US" sz="4000" b="1" dirty="0" smtClean="0">
                <a:solidFill>
                  <a:srgbClr val="0070C0"/>
                </a:solidFill>
                <a:latin typeface="NikoshBAN" pitchFamily="2" charset="0"/>
                <a:cs typeface="NikoshBAN" pitchFamily="2" charset="0"/>
              </a:rPr>
              <a:t> </a:t>
            </a:r>
            <a:r>
              <a:rPr lang="en-US" sz="4000" b="1" dirty="0" err="1" smtClean="0">
                <a:solidFill>
                  <a:srgbClr val="0070C0"/>
                </a:solidFill>
                <a:latin typeface="NikoshBAN" pitchFamily="2" charset="0"/>
                <a:cs typeface="NikoshBAN" pitchFamily="2" charset="0"/>
              </a:rPr>
              <a:t>ব্যাখ্যা</a:t>
            </a:r>
            <a:r>
              <a:rPr lang="en-US" sz="4000" b="1" dirty="0" smtClean="0">
                <a:solidFill>
                  <a:srgbClr val="0070C0"/>
                </a:solidFill>
                <a:latin typeface="NikoshBAN" pitchFamily="2" charset="0"/>
                <a:cs typeface="NikoshBAN" pitchFamily="2" charset="0"/>
              </a:rPr>
              <a:t> </a:t>
            </a:r>
            <a:r>
              <a:rPr lang="en-US" sz="4000" b="1" dirty="0" err="1" smtClean="0">
                <a:solidFill>
                  <a:srgbClr val="0070C0"/>
                </a:solidFill>
                <a:latin typeface="NikoshBAN" pitchFamily="2" charset="0"/>
                <a:cs typeface="NikoshBAN" pitchFamily="2" charset="0"/>
              </a:rPr>
              <a:t>কর</a:t>
            </a:r>
            <a:r>
              <a:rPr lang="en-US" sz="4000" b="1" dirty="0" smtClean="0">
                <a:solidFill>
                  <a:srgbClr val="0070C0"/>
                </a:solidFill>
                <a:latin typeface="NikoshBAN" pitchFamily="2" charset="0"/>
                <a:cs typeface="NikoshBAN" pitchFamily="2" charset="0"/>
              </a:rPr>
              <a:t>।</a:t>
            </a:r>
            <a:endParaRPr lang="en-US" sz="4000" b="1" dirty="0">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2481252027"/>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44196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6000" b="1" dirty="0" err="1" smtClean="0">
                <a:solidFill>
                  <a:srgbClr val="FF0000"/>
                </a:solidFill>
                <a:latin typeface="NikoshBAN" pitchFamily="2" charset="0"/>
                <a:cs typeface="NikoshBAN" pitchFamily="2" charset="0"/>
              </a:rPr>
              <a:t>সমাধান</a:t>
            </a:r>
            <a:endParaRPr lang="en-US" sz="6000" b="1" dirty="0">
              <a:solidFill>
                <a:srgbClr val="FF0000"/>
              </a:solidFill>
              <a:latin typeface="NikoshBAN" pitchFamily="2" charset="0"/>
              <a:cs typeface="NikoshBAN" pitchFamily="2" charset="0"/>
            </a:endParaRPr>
          </a:p>
        </p:txBody>
      </p:sp>
      <p:sp>
        <p:nvSpPr>
          <p:cNvPr id="3" name="TextBox 2"/>
          <p:cNvSpPr txBox="1"/>
          <p:nvPr/>
        </p:nvSpPr>
        <p:spPr>
          <a:xfrm>
            <a:off x="381000" y="1676400"/>
            <a:ext cx="8382000" cy="4585871"/>
          </a:xfrm>
          <a:prstGeom prst="rect">
            <a:avLst/>
          </a:prstGeom>
          <a:noFill/>
          <a:ln w="38100">
            <a:solidFill>
              <a:schemeClr val="tx1"/>
            </a:solidFill>
          </a:ln>
        </p:spPr>
        <p:txBody>
          <a:bodyPr wrap="square" rtlCol="0">
            <a:spAutoFit/>
          </a:bodyPr>
          <a:lstStyle/>
          <a:p>
            <a:pPr marL="342900" indent="-342900" algn="just">
              <a:buFont typeface="Wingdings" pitchFamily="2" charset="2"/>
              <a:buChar char="v"/>
            </a:pPr>
            <a:r>
              <a:rPr lang="en-US" sz="3600" b="1" dirty="0" err="1" smtClean="0">
                <a:solidFill>
                  <a:srgbClr val="FF0000"/>
                </a:solidFill>
                <a:latin typeface="NikoshBAN" pitchFamily="2" charset="0"/>
                <a:cs typeface="NikoshBAN" pitchFamily="2" charset="0"/>
              </a:rPr>
              <a:t>নদ-নদী</a:t>
            </a:r>
            <a:r>
              <a:rPr lang="en-US" sz="3600" b="1" dirty="0" smtClean="0">
                <a:solidFill>
                  <a:srgbClr val="FF0000"/>
                </a:solidFill>
                <a:latin typeface="NikoshBAN" pitchFamily="2" charset="0"/>
                <a:cs typeface="NikoshBAN" pitchFamily="2" charset="0"/>
              </a:rPr>
              <a:t> ও </a:t>
            </a:r>
            <a:r>
              <a:rPr lang="en-US" sz="3600" b="1" dirty="0" err="1" smtClean="0">
                <a:solidFill>
                  <a:srgbClr val="FF0000"/>
                </a:solidFill>
                <a:latin typeface="NikoshBAN" pitchFamily="2" charset="0"/>
                <a:cs typeface="NikoshBAN" pitchFamily="2" charset="0"/>
              </a:rPr>
              <a:t>জনবসতির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পরস্পারিক</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নির্ভরশীলতা</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নিম্নরূপঃ</a:t>
            </a:r>
            <a:endParaRPr lang="en-US" sz="3600" b="1" dirty="0" smtClean="0">
              <a:solidFill>
                <a:srgbClr val="FF0000"/>
              </a:solidFill>
              <a:latin typeface="NikoshBAN" pitchFamily="2" charset="0"/>
              <a:cs typeface="NikoshBAN" pitchFamily="2" charset="0"/>
            </a:endParaRPr>
          </a:p>
          <a:p>
            <a:pPr marL="457200" indent="-457200" algn="just">
              <a:buFont typeface="Wingdings" pitchFamily="2" charset="2"/>
              <a:buChar char="Ø"/>
            </a:pPr>
            <a:r>
              <a:rPr lang="en-US" sz="3200" b="1" dirty="0" err="1" smtClean="0">
                <a:latin typeface="NikoshBAN" pitchFamily="2" charset="0"/>
                <a:cs typeface="NikoshBAN" pitchFamily="2" charset="0"/>
              </a:rPr>
              <a:t>প্রাত্যাহিক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ব্যবহার্য</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কৃষি</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কাজের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জন্য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প্রয়োজনীয়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থেকে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পাওয়া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যায়</a:t>
            </a:r>
            <a:r>
              <a:rPr lang="en-US" sz="3200" b="1" dirty="0" smtClean="0">
                <a:latin typeface="NikoshBAN" pitchFamily="2" charset="0"/>
                <a:cs typeface="NikoshBAN" pitchFamily="2" charset="0"/>
              </a:rPr>
              <a:t>।</a:t>
            </a:r>
          </a:p>
          <a:p>
            <a:pPr marL="457200" indent="-457200" algn="just">
              <a:buFont typeface="Wingdings" pitchFamily="2" charset="2"/>
              <a:buChar char="Ø"/>
            </a:pPr>
            <a:r>
              <a:rPr lang="en-US" sz="3200" b="1" dirty="0" err="1" smtClean="0">
                <a:latin typeface="NikoshBAN" pitchFamily="2" charset="0"/>
                <a:cs typeface="NikoshBAN" pitchFamily="2" charset="0"/>
              </a:rPr>
              <a:t>জীবনধারনের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জন্য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থেকে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মাছ</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a:t>
            </a:r>
          </a:p>
          <a:p>
            <a:pPr marL="457200" indent="-457200" algn="just">
              <a:buFont typeface="Wingdings" pitchFamily="2" charset="2"/>
              <a:buChar char="Ø"/>
            </a:pPr>
            <a:r>
              <a:rPr lang="en-US" sz="3200" b="1" dirty="0" err="1" smtClean="0">
                <a:latin typeface="NikoshBAN" pitchFamily="2" charset="0"/>
                <a:cs typeface="NikoshBAN" pitchFamily="2" charset="0"/>
              </a:rPr>
              <a:t>নদ-নদীই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মানুষের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খাদ্য</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রোজগারের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প্রধান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উৎস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হিসেবে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ভূমিকা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পালন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a:t>
            </a:r>
          </a:p>
          <a:p>
            <a:pPr marL="457200" indent="-457200" algn="just">
              <a:buFont typeface="Wingdings" pitchFamily="2" charset="2"/>
              <a:buChar char="Ø"/>
            </a:pPr>
            <a:r>
              <a:rPr lang="en-US" sz="3200" b="1" dirty="0" err="1" smtClean="0">
                <a:latin typeface="NikoshBAN" pitchFamily="2" charset="0"/>
                <a:cs typeface="NikoshBAN" pitchFamily="2" charset="0"/>
              </a:rPr>
              <a:t>নদ-নদীকে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বিশেষভাবে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বিবেচনা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আধুনিক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পদ্ধতিতে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চাষাবাদ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জন্য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আধুনিক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প্রকল্প</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গড়ে</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তোলেছে</a:t>
            </a:r>
            <a:r>
              <a:rPr lang="en-US" sz="3200" b="1" dirty="0" smtClean="0">
                <a:latin typeface="NikoshBAN" pitchFamily="2" charset="0"/>
                <a:cs typeface="NikoshBAN" pitchFamily="2" charset="0"/>
              </a:rPr>
              <a:t>।</a:t>
            </a:r>
          </a:p>
          <a:p>
            <a:pPr marL="457200" indent="-457200" algn="just">
              <a:buFont typeface="Wingdings" pitchFamily="2" charset="2"/>
              <a:buChar char="Ø"/>
            </a:pPr>
            <a:r>
              <a:rPr lang="en-US" sz="3200" b="1" dirty="0" err="1" smtClean="0">
                <a:latin typeface="NikoshBAN" pitchFamily="2" charset="0"/>
                <a:cs typeface="NikoshBAN" pitchFamily="2" charset="0"/>
              </a:rPr>
              <a:t>পণ্য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পরিবহন</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ব্যবসা-বানিজ্যের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ক্ষেত্রে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নদ-নদী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ব্যবহার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হচ্ছে</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3329751143"/>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7200" u="sng" dirty="0" smtClean="0">
                <a:solidFill>
                  <a:srgbClr val="FF0000"/>
                </a:solidFill>
              </a:rPr>
              <a:t>মূল্যায়নঃ</a:t>
            </a:r>
            <a:endParaRPr lang="en-US" sz="7200" u="sng" dirty="0">
              <a:solidFill>
                <a:srgbClr val="FF0000"/>
              </a:solidFill>
            </a:endParaRPr>
          </a:p>
        </p:txBody>
      </p:sp>
      <p:sp>
        <p:nvSpPr>
          <p:cNvPr id="3" name="Content Placeholder 2"/>
          <p:cNvSpPr>
            <a:spLocks noGrp="1"/>
          </p:cNvSpPr>
          <p:nvPr>
            <p:ph idx="1"/>
          </p:nvPr>
        </p:nvSpPr>
        <p:spPr/>
        <p:txBody>
          <a:bodyPr/>
          <a:lstStyle/>
          <a:p>
            <a:r>
              <a:rPr lang="en-US" b="1" dirty="0" err="1" smtClean="0">
                <a:solidFill>
                  <a:srgbClr val="0070C0"/>
                </a:solidFill>
              </a:rPr>
              <a:t>বাংলাদেশের</a:t>
            </a:r>
            <a:r>
              <a:rPr lang="en-US" b="1" dirty="0" smtClean="0">
                <a:solidFill>
                  <a:srgbClr val="0070C0"/>
                </a:solidFill>
              </a:rPr>
              <a:t>  </a:t>
            </a:r>
            <a:r>
              <a:rPr lang="en-US" b="1" dirty="0" err="1" smtClean="0">
                <a:solidFill>
                  <a:srgbClr val="0070C0"/>
                </a:solidFill>
              </a:rPr>
              <a:t>প্রধান</a:t>
            </a:r>
            <a:r>
              <a:rPr lang="en-US" b="1" dirty="0" smtClean="0">
                <a:solidFill>
                  <a:srgbClr val="0070C0"/>
                </a:solidFill>
              </a:rPr>
              <a:t> </a:t>
            </a:r>
            <a:r>
              <a:rPr lang="en-US" b="1" dirty="0" err="1" smtClean="0">
                <a:solidFill>
                  <a:srgbClr val="0070C0"/>
                </a:solidFill>
              </a:rPr>
              <a:t>প্রধান</a:t>
            </a:r>
            <a:r>
              <a:rPr lang="en-US" b="1" dirty="0" smtClean="0">
                <a:solidFill>
                  <a:srgbClr val="0070C0"/>
                </a:solidFill>
              </a:rPr>
              <a:t> </a:t>
            </a:r>
            <a:r>
              <a:rPr lang="en-US" b="1" dirty="0" err="1" smtClean="0">
                <a:solidFill>
                  <a:srgbClr val="0070C0"/>
                </a:solidFill>
              </a:rPr>
              <a:t>নদীগুলোর</a:t>
            </a:r>
            <a:r>
              <a:rPr lang="en-US" b="1" dirty="0" smtClean="0">
                <a:solidFill>
                  <a:srgbClr val="0070C0"/>
                </a:solidFill>
              </a:rPr>
              <a:t> </a:t>
            </a:r>
            <a:r>
              <a:rPr lang="en-US" b="1" dirty="0" err="1" smtClean="0">
                <a:solidFill>
                  <a:srgbClr val="0070C0"/>
                </a:solidFill>
              </a:rPr>
              <a:t>নাম</a:t>
            </a:r>
            <a:r>
              <a:rPr lang="en-US" b="1" dirty="0" smtClean="0">
                <a:solidFill>
                  <a:srgbClr val="0070C0"/>
                </a:solidFill>
              </a:rPr>
              <a:t> </a:t>
            </a:r>
            <a:r>
              <a:rPr lang="en-US" b="1" dirty="0" err="1" smtClean="0">
                <a:solidFill>
                  <a:srgbClr val="0070C0"/>
                </a:solidFill>
              </a:rPr>
              <a:t>কিকি</a:t>
            </a:r>
            <a:r>
              <a:rPr lang="en-US" b="1" dirty="0" smtClean="0"/>
              <a:t>?</a:t>
            </a:r>
          </a:p>
          <a:p>
            <a:r>
              <a:rPr lang="en-US" b="1" dirty="0" err="1" smtClean="0">
                <a:solidFill>
                  <a:srgbClr val="00B050"/>
                </a:solidFill>
              </a:rPr>
              <a:t>পদ্মা</a:t>
            </a:r>
            <a:r>
              <a:rPr lang="bn-BD" b="1" dirty="0" smtClean="0">
                <a:solidFill>
                  <a:srgbClr val="00B050"/>
                </a:solidFill>
              </a:rPr>
              <a:t>র</a:t>
            </a:r>
            <a:r>
              <a:rPr lang="en-US" b="1" dirty="0" smtClean="0">
                <a:solidFill>
                  <a:srgbClr val="00B050"/>
                </a:solidFill>
              </a:rPr>
              <a:t> </a:t>
            </a:r>
            <a:r>
              <a:rPr lang="en-US" b="1" dirty="0" err="1" smtClean="0">
                <a:solidFill>
                  <a:srgbClr val="00B050"/>
                </a:solidFill>
              </a:rPr>
              <a:t>শাখা</a:t>
            </a:r>
            <a:r>
              <a:rPr lang="en-US" b="1" dirty="0" smtClean="0">
                <a:solidFill>
                  <a:srgbClr val="00B050"/>
                </a:solidFill>
              </a:rPr>
              <a:t> </a:t>
            </a:r>
            <a:r>
              <a:rPr lang="en-US" b="1" dirty="0" err="1" smtClean="0">
                <a:solidFill>
                  <a:srgbClr val="00B050"/>
                </a:solidFill>
              </a:rPr>
              <a:t>নদীর</a:t>
            </a:r>
            <a:r>
              <a:rPr lang="en-US" b="1" dirty="0" smtClean="0">
                <a:solidFill>
                  <a:srgbClr val="00B050"/>
                </a:solidFill>
              </a:rPr>
              <a:t> </a:t>
            </a:r>
            <a:r>
              <a:rPr lang="en-US" b="1" dirty="0" err="1" smtClean="0">
                <a:solidFill>
                  <a:srgbClr val="00B050"/>
                </a:solidFill>
              </a:rPr>
              <a:t>নাম</a:t>
            </a:r>
            <a:r>
              <a:rPr lang="en-US" b="1" dirty="0" smtClean="0">
                <a:solidFill>
                  <a:srgbClr val="00B050"/>
                </a:solidFill>
              </a:rPr>
              <a:t>  </a:t>
            </a:r>
            <a:r>
              <a:rPr lang="en-US" b="1" dirty="0" err="1" smtClean="0">
                <a:solidFill>
                  <a:srgbClr val="00B050"/>
                </a:solidFill>
              </a:rPr>
              <a:t>কিকি</a:t>
            </a:r>
            <a:r>
              <a:rPr lang="en-US" b="1" dirty="0" smtClean="0">
                <a:solidFill>
                  <a:srgbClr val="00B050"/>
                </a:solidFill>
              </a:rPr>
              <a:t>?</a:t>
            </a:r>
          </a:p>
          <a:p>
            <a:r>
              <a:rPr lang="en-US" b="1" dirty="0" err="1" smtClean="0">
                <a:solidFill>
                  <a:srgbClr val="002060"/>
                </a:solidFill>
              </a:rPr>
              <a:t>ভূমিকম্পের</a:t>
            </a:r>
            <a:r>
              <a:rPr lang="en-US" b="1" dirty="0" smtClean="0">
                <a:solidFill>
                  <a:srgbClr val="002060"/>
                </a:solidFill>
              </a:rPr>
              <a:t> </a:t>
            </a:r>
            <a:r>
              <a:rPr lang="en-US" b="1" dirty="0" err="1" smtClean="0">
                <a:solidFill>
                  <a:srgbClr val="002060"/>
                </a:solidFill>
              </a:rPr>
              <a:t>ফলে</a:t>
            </a:r>
            <a:r>
              <a:rPr lang="en-US" b="1" dirty="0" smtClean="0">
                <a:solidFill>
                  <a:srgbClr val="002060"/>
                </a:solidFill>
              </a:rPr>
              <a:t> </a:t>
            </a:r>
            <a:r>
              <a:rPr lang="en-US" b="1" dirty="0" err="1" smtClean="0">
                <a:solidFill>
                  <a:srgbClr val="002060"/>
                </a:solidFill>
              </a:rPr>
              <a:t>কোন</a:t>
            </a:r>
            <a:r>
              <a:rPr lang="en-US" b="1" dirty="0" smtClean="0">
                <a:solidFill>
                  <a:srgbClr val="002060"/>
                </a:solidFill>
              </a:rPr>
              <a:t> </a:t>
            </a:r>
            <a:r>
              <a:rPr lang="en-US" b="1" dirty="0" err="1" smtClean="0">
                <a:solidFill>
                  <a:srgbClr val="002060"/>
                </a:solidFill>
              </a:rPr>
              <a:t>নদীর</a:t>
            </a:r>
            <a:r>
              <a:rPr lang="en-US" b="1" dirty="0" smtClean="0">
                <a:solidFill>
                  <a:srgbClr val="002060"/>
                </a:solidFill>
              </a:rPr>
              <a:t> </a:t>
            </a:r>
            <a:r>
              <a:rPr lang="en-US" b="1" dirty="0" err="1" smtClean="0">
                <a:solidFill>
                  <a:srgbClr val="002060"/>
                </a:solidFill>
              </a:rPr>
              <a:t>তলদেশ</a:t>
            </a:r>
            <a:r>
              <a:rPr lang="en-US" b="1" dirty="0" smtClean="0">
                <a:solidFill>
                  <a:srgbClr val="002060"/>
                </a:solidFill>
              </a:rPr>
              <a:t> </a:t>
            </a:r>
            <a:r>
              <a:rPr lang="en-US" b="1" dirty="0" err="1" smtClean="0">
                <a:solidFill>
                  <a:srgbClr val="002060"/>
                </a:solidFill>
              </a:rPr>
              <a:t>পানি</a:t>
            </a:r>
            <a:r>
              <a:rPr lang="en-US" b="1" dirty="0" smtClean="0">
                <a:solidFill>
                  <a:srgbClr val="002060"/>
                </a:solidFill>
              </a:rPr>
              <a:t> </a:t>
            </a:r>
            <a:r>
              <a:rPr lang="en-US" b="1" dirty="0" err="1" smtClean="0">
                <a:solidFill>
                  <a:srgbClr val="002060"/>
                </a:solidFill>
              </a:rPr>
              <a:t>ধারণ</a:t>
            </a:r>
            <a:r>
              <a:rPr lang="en-US" b="1" dirty="0" smtClean="0">
                <a:solidFill>
                  <a:srgbClr val="002060"/>
                </a:solidFill>
              </a:rPr>
              <a:t> </a:t>
            </a:r>
            <a:r>
              <a:rPr lang="en-US" b="1" dirty="0" err="1" smtClean="0">
                <a:solidFill>
                  <a:srgbClr val="002060"/>
                </a:solidFill>
              </a:rPr>
              <a:t>ক্ষমতার</a:t>
            </a:r>
            <a:r>
              <a:rPr lang="en-US" b="1" dirty="0" smtClean="0">
                <a:solidFill>
                  <a:srgbClr val="002060"/>
                </a:solidFill>
              </a:rPr>
              <a:t> </a:t>
            </a:r>
            <a:r>
              <a:rPr lang="en-US" b="1" dirty="0" err="1" smtClean="0">
                <a:solidFill>
                  <a:srgbClr val="002060"/>
                </a:solidFill>
              </a:rPr>
              <a:t>বাইরে</a:t>
            </a:r>
            <a:r>
              <a:rPr lang="en-US" b="1" dirty="0" smtClean="0">
                <a:solidFill>
                  <a:srgbClr val="002060"/>
                </a:solidFill>
              </a:rPr>
              <a:t> </a:t>
            </a:r>
            <a:r>
              <a:rPr lang="en-US" b="1" dirty="0" err="1" smtClean="0">
                <a:solidFill>
                  <a:srgbClr val="002060"/>
                </a:solidFill>
              </a:rPr>
              <a:t>চলে</a:t>
            </a:r>
            <a:r>
              <a:rPr lang="en-US" b="1" dirty="0" smtClean="0">
                <a:solidFill>
                  <a:srgbClr val="002060"/>
                </a:solidFill>
              </a:rPr>
              <a:t> </a:t>
            </a:r>
            <a:r>
              <a:rPr lang="en-US" b="1" dirty="0" err="1" smtClean="0">
                <a:solidFill>
                  <a:srgbClr val="002060"/>
                </a:solidFill>
              </a:rPr>
              <a:t>যায়</a:t>
            </a:r>
            <a:r>
              <a:rPr lang="en-US" b="1" dirty="0" smtClean="0">
                <a:solidFill>
                  <a:srgbClr val="002060"/>
                </a:solidFill>
              </a:rPr>
              <a:t> ?</a:t>
            </a:r>
          </a:p>
          <a:p>
            <a:r>
              <a:rPr lang="en-US" b="1" dirty="0" err="1" smtClean="0">
                <a:solidFill>
                  <a:srgbClr val="FF0000"/>
                </a:solidFill>
              </a:rPr>
              <a:t>কর্ণফুলির</a:t>
            </a:r>
            <a:r>
              <a:rPr lang="en-US" b="1" dirty="0" smtClean="0">
                <a:solidFill>
                  <a:srgbClr val="FF0000"/>
                </a:solidFill>
              </a:rPr>
              <a:t>  উ</a:t>
            </a:r>
            <a:r>
              <a:rPr lang="bn-BD" b="1" dirty="0" smtClean="0">
                <a:solidFill>
                  <a:srgbClr val="FF0000"/>
                </a:solidFill>
              </a:rPr>
              <a:t>ৎপত্তিস্থল কোন  পাহাড়ে ?</a:t>
            </a:r>
          </a:p>
          <a:p>
            <a:r>
              <a:rPr lang="bn-BD" b="1" dirty="0" smtClean="0">
                <a:solidFill>
                  <a:srgbClr val="C00000"/>
                </a:solidFill>
              </a:rPr>
              <a:t>তিস্তা নদীর দৈর্ঘ্য কত কি.মি. ?</a:t>
            </a:r>
          </a:p>
          <a:p>
            <a:endParaRPr lang="en-US" b="1" dirty="0"/>
          </a:p>
        </p:txBody>
      </p:sp>
    </p:spTree>
    <p:extLst>
      <p:ext uri="{BB962C8B-B14F-4D97-AF65-F5344CB8AC3E}">
        <p14:creationId xmlns:p14="http://schemas.microsoft.com/office/powerpoint/2010/main" xmlns="" val="624835249"/>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534400" cy="56938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solidFill>
                  <a:srgbClr val="7030A0"/>
                </a:solidFill>
                <a:latin typeface="NikoshBAN" pitchFamily="2" charset="0"/>
                <a:cs typeface="NikoshBAN" pitchFamily="2" charset="0"/>
              </a:rPr>
              <a:t>১। </a:t>
            </a:r>
            <a:r>
              <a:rPr lang="en-US" sz="2800" b="1" dirty="0" err="1" smtClean="0">
                <a:solidFill>
                  <a:srgbClr val="7030A0"/>
                </a:solidFill>
                <a:latin typeface="NikoshBAN" pitchFamily="2" charset="0"/>
                <a:cs typeface="NikoshBAN" pitchFamily="2" charset="0"/>
              </a:rPr>
              <a:t>কর্ণফুলী</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উৎপত্তিস্থল</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কোথায়</a:t>
            </a:r>
            <a:r>
              <a:rPr lang="en-US" sz="2800" b="1" dirty="0" smtClean="0">
                <a:solidFill>
                  <a:srgbClr val="7030A0"/>
                </a:solidFill>
                <a:latin typeface="NikoshBAN" pitchFamily="2" charset="0"/>
                <a:cs typeface="NikoshBAN" pitchFamily="2" charset="0"/>
              </a:rPr>
              <a:t>?</a:t>
            </a: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(ক) </a:t>
            </a:r>
            <a:r>
              <a:rPr lang="en-US" sz="2800" b="1" dirty="0" err="1" smtClean="0">
                <a:solidFill>
                  <a:srgbClr val="7030A0"/>
                </a:solidFill>
                <a:latin typeface="NikoshBAN" pitchFamily="2" charset="0"/>
                <a:cs typeface="NikoshBAN" pitchFamily="2" charset="0"/>
              </a:rPr>
              <a:t>হিমালয়</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পর্বত</a:t>
            </a:r>
            <a:r>
              <a:rPr lang="en-US" sz="2800" b="1" dirty="0" smtClean="0">
                <a:solidFill>
                  <a:srgbClr val="7030A0"/>
                </a:solidFill>
                <a:latin typeface="NikoshBAN" pitchFamily="2" charset="0"/>
                <a:cs typeface="NikoshBAN" pitchFamily="2" charset="0"/>
              </a:rPr>
              <a:t>                        (খ) </a:t>
            </a:r>
            <a:r>
              <a:rPr lang="en-US" sz="2800" b="1" dirty="0" err="1" smtClean="0">
                <a:solidFill>
                  <a:srgbClr val="7030A0"/>
                </a:solidFill>
                <a:latin typeface="NikoshBAN" pitchFamily="2" charset="0"/>
                <a:cs typeface="NikoshBAN" pitchFamily="2" charset="0"/>
              </a:rPr>
              <a:t>লুসাই</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পাহাড়</a:t>
            </a:r>
            <a:endParaRPr lang="en-US" sz="2800" b="1" dirty="0" smtClean="0">
              <a:solidFill>
                <a:srgbClr val="7030A0"/>
              </a:solidFill>
              <a:latin typeface="NikoshBAN" pitchFamily="2" charset="0"/>
              <a:cs typeface="NikoshBAN" pitchFamily="2" charset="0"/>
            </a:endParaRP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(গ) </a:t>
            </a:r>
            <a:r>
              <a:rPr lang="en-US" sz="2800" b="1" dirty="0" err="1" smtClean="0">
                <a:solidFill>
                  <a:srgbClr val="7030A0"/>
                </a:solidFill>
                <a:latin typeface="NikoshBAN" pitchFamily="2" charset="0"/>
                <a:cs typeface="NikoshBAN" pitchFamily="2" charset="0"/>
              </a:rPr>
              <a:t>মেঘালয়</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পর্বত</a:t>
            </a:r>
            <a:r>
              <a:rPr lang="en-US" sz="2800" b="1" dirty="0" smtClean="0">
                <a:solidFill>
                  <a:srgbClr val="7030A0"/>
                </a:solidFill>
                <a:latin typeface="NikoshBAN" pitchFamily="2" charset="0"/>
                <a:cs typeface="NikoshBAN" pitchFamily="2" charset="0"/>
              </a:rPr>
              <a:t>                         (ঘ) </a:t>
            </a:r>
            <a:r>
              <a:rPr lang="en-US" sz="2800" b="1" dirty="0" err="1" smtClean="0">
                <a:solidFill>
                  <a:srgbClr val="7030A0"/>
                </a:solidFill>
                <a:latin typeface="NikoshBAN" pitchFamily="2" charset="0"/>
                <a:cs typeface="NikoshBAN" pitchFamily="2" charset="0"/>
              </a:rPr>
              <a:t>আরাকান</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পাহাড়</a:t>
            </a:r>
            <a:endParaRPr lang="en-US" sz="2800" b="1" dirty="0" smtClean="0">
              <a:solidFill>
                <a:srgbClr val="7030A0"/>
              </a:solidFill>
              <a:latin typeface="NikoshBAN" pitchFamily="2" charset="0"/>
              <a:cs typeface="NikoshBAN" pitchFamily="2" charset="0"/>
            </a:endParaRPr>
          </a:p>
          <a:p>
            <a:r>
              <a:rPr lang="en-US" sz="2800" b="1" dirty="0" smtClean="0">
                <a:solidFill>
                  <a:srgbClr val="7030A0"/>
                </a:solidFill>
                <a:latin typeface="NikoshBAN" pitchFamily="2" charset="0"/>
                <a:cs typeface="NikoshBAN" pitchFamily="2" charset="0"/>
              </a:rPr>
              <a:t>২। </a:t>
            </a:r>
            <a:r>
              <a:rPr lang="en-US" sz="2800" b="1" dirty="0" err="1" smtClean="0">
                <a:solidFill>
                  <a:srgbClr val="7030A0"/>
                </a:solidFill>
                <a:latin typeface="NikoshBAN" pitchFamily="2" charset="0"/>
                <a:cs typeface="NikoshBAN" pitchFamily="2" charset="0"/>
              </a:rPr>
              <a:t>বাংলাদেশ</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মায়ানমারের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সীমান্তে</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কোন</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অবস্থিত</a:t>
            </a:r>
            <a:r>
              <a:rPr lang="en-US" sz="2800" b="1" dirty="0" smtClean="0">
                <a:solidFill>
                  <a:srgbClr val="7030A0"/>
                </a:solidFill>
                <a:latin typeface="NikoshBAN" pitchFamily="2" charset="0"/>
                <a:cs typeface="NikoshBAN" pitchFamily="2" charset="0"/>
              </a:rPr>
              <a:t>?</a:t>
            </a: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(ক) </a:t>
            </a:r>
            <a:r>
              <a:rPr lang="en-US" sz="2800" b="1" dirty="0" err="1" smtClean="0">
                <a:solidFill>
                  <a:srgbClr val="7030A0"/>
                </a:solidFill>
                <a:latin typeface="NikoshBAN" pitchFamily="2" charset="0"/>
                <a:cs typeface="NikoshBAN" pitchFamily="2" charset="0"/>
              </a:rPr>
              <a:t>নাফ</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a:t>
            </a:r>
            <a:r>
              <a:rPr lang="en-US" sz="2800" b="1" dirty="0" smtClean="0">
                <a:solidFill>
                  <a:srgbClr val="7030A0"/>
                </a:solidFill>
                <a:latin typeface="NikoshBAN" pitchFamily="2" charset="0"/>
                <a:cs typeface="NikoshBAN" pitchFamily="2" charset="0"/>
              </a:rPr>
              <a:t>                             (খ) </a:t>
            </a:r>
            <a:r>
              <a:rPr lang="en-US" sz="2800" b="1" dirty="0" err="1" smtClean="0">
                <a:solidFill>
                  <a:srgbClr val="7030A0"/>
                </a:solidFill>
                <a:latin typeface="NikoshBAN" pitchFamily="2" charset="0"/>
                <a:cs typeface="NikoshBAN" pitchFamily="2" charset="0"/>
              </a:rPr>
              <a:t>পদ্মা</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a:t>
            </a:r>
            <a:endParaRPr lang="en-US" sz="2800" b="1" dirty="0" smtClean="0">
              <a:solidFill>
                <a:srgbClr val="7030A0"/>
              </a:solidFill>
              <a:latin typeface="NikoshBAN" pitchFamily="2" charset="0"/>
              <a:cs typeface="NikoshBAN" pitchFamily="2" charset="0"/>
            </a:endParaRP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(গ) </a:t>
            </a:r>
            <a:r>
              <a:rPr lang="en-US" sz="2800" b="1" dirty="0" err="1" smtClean="0">
                <a:solidFill>
                  <a:srgbClr val="7030A0"/>
                </a:solidFill>
                <a:latin typeface="NikoshBAN" pitchFamily="2" charset="0"/>
                <a:cs typeface="NikoshBAN" pitchFamily="2" charset="0"/>
              </a:rPr>
              <a:t>রূপসা</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a:t>
            </a:r>
            <a:r>
              <a:rPr lang="en-US" sz="2800" b="1" dirty="0" smtClean="0">
                <a:solidFill>
                  <a:srgbClr val="7030A0"/>
                </a:solidFill>
                <a:latin typeface="NikoshBAN" pitchFamily="2" charset="0"/>
                <a:cs typeface="NikoshBAN" pitchFamily="2" charset="0"/>
              </a:rPr>
              <a:t>                            (ঘ) </a:t>
            </a:r>
            <a:r>
              <a:rPr lang="en-US" sz="2800" b="1" dirty="0" err="1" smtClean="0">
                <a:solidFill>
                  <a:srgbClr val="7030A0"/>
                </a:solidFill>
                <a:latin typeface="NikoshBAN" pitchFamily="2" charset="0"/>
                <a:cs typeface="NikoshBAN" pitchFamily="2" charset="0"/>
              </a:rPr>
              <a:t>ব্রহ্মপুত্র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a:t>
            </a:r>
            <a:endParaRPr lang="en-US" sz="2800" b="1" dirty="0" smtClean="0">
              <a:solidFill>
                <a:srgbClr val="7030A0"/>
              </a:solidFill>
              <a:latin typeface="NikoshBAN" pitchFamily="2" charset="0"/>
              <a:cs typeface="NikoshBAN" pitchFamily="2" charset="0"/>
            </a:endParaRPr>
          </a:p>
          <a:p>
            <a:r>
              <a:rPr lang="en-US" sz="2800" b="1" dirty="0" smtClean="0">
                <a:solidFill>
                  <a:srgbClr val="7030A0"/>
                </a:solidFill>
                <a:latin typeface="NikoshBAN" pitchFamily="2" charset="0"/>
                <a:cs typeface="NikoshBAN" pitchFamily="2" charset="0"/>
              </a:rPr>
              <a:t>৩। </a:t>
            </a:r>
            <a:r>
              <a:rPr lang="en-US" sz="2800" b="1" dirty="0" err="1" smtClean="0">
                <a:solidFill>
                  <a:srgbClr val="7030A0"/>
                </a:solidFill>
                <a:latin typeface="NikoshBAN" pitchFamily="2" charset="0"/>
                <a:cs typeface="NikoshBAN" pitchFamily="2" charset="0"/>
              </a:rPr>
              <a:t>উত্তর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বঙ্গে</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পানি</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স্বল্পতার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কারণ</a:t>
            </a:r>
            <a:r>
              <a:rPr lang="en-US" sz="2800" b="1" dirty="0" smtClean="0">
                <a:solidFill>
                  <a:srgbClr val="7030A0"/>
                </a:solidFill>
                <a:latin typeface="NikoshBAN" pitchFamily="2" charset="0"/>
                <a:cs typeface="NikoshBAN" pitchFamily="2" charset="0"/>
              </a:rPr>
              <a:t>-</a:t>
            </a: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(i) </a:t>
            </a:r>
            <a:r>
              <a:rPr lang="en-US" sz="2800" b="1" dirty="0" err="1" smtClean="0">
                <a:solidFill>
                  <a:srgbClr val="7030A0"/>
                </a:solidFill>
                <a:latin typeface="NikoshBAN" pitchFamily="2" charset="0"/>
                <a:cs typeface="NikoshBAN" pitchFamily="2" charset="0"/>
              </a:rPr>
              <a:t>নদ-নদীর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তলদেশে</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পলি</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জমা</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হওয়া</a:t>
            </a:r>
            <a:endParaRPr lang="en-US" sz="2800" b="1" dirty="0" smtClean="0">
              <a:solidFill>
                <a:srgbClr val="7030A0"/>
              </a:solidFill>
              <a:latin typeface="NikoshBAN" pitchFamily="2" charset="0"/>
              <a:cs typeface="NikoshBAN" pitchFamily="2" charset="0"/>
            </a:endParaRP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(ii) </a:t>
            </a:r>
            <a:r>
              <a:rPr lang="en-US" sz="2800" b="1" dirty="0" err="1" smtClean="0">
                <a:solidFill>
                  <a:srgbClr val="7030A0"/>
                </a:solidFill>
                <a:latin typeface="NikoshBAN" pitchFamily="2" charset="0"/>
                <a:cs typeface="NikoshBAN" pitchFamily="2" charset="0"/>
              </a:rPr>
              <a:t>অনেক</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নদ-নদী</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বিলুপ্ত</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হয়ে</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গেছে</a:t>
            </a:r>
            <a:endParaRPr lang="en-US" sz="2800" b="1" dirty="0" smtClean="0">
              <a:solidFill>
                <a:srgbClr val="7030A0"/>
              </a:solidFill>
              <a:latin typeface="NikoshBAN" pitchFamily="2" charset="0"/>
              <a:cs typeface="NikoshBAN" pitchFamily="2" charset="0"/>
            </a:endParaRP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(iii) </a:t>
            </a:r>
            <a:r>
              <a:rPr lang="en-US" sz="2800" b="1" dirty="0" err="1" smtClean="0">
                <a:solidFill>
                  <a:srgbClr val="7030A0"/>
                </a:solidFill>
                <a:latin typeface="NikoshBAN" pitchFamily="2" charset="0"/>
                <a:cs typeface="NikoshBAN" pitchFamily="2" charset="0"/>
              </a:rPr>
              <a:t>নদীর</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গভীরতা</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বৃদ্ধি</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পাওয়া</a:t>
            </a:r>
            <a:endParaRPr lang="en-US" sz="2800" b="1" dirty="0" smtClean="0">
              <a:solidFill>
                <a:srgbClr val="7030A0"/>
              </a:solidFill>
              <a:latin typeface="NikoshBAN" pitchFamily="2" charset="0"/>
              <a:cs typeface="NikoshBAN" pitchFamily="2" charset="0"/>
            </a:endParaRPr>
          </a:p>
          <a:p>
            <a:r>
              <a:rPr lang="en-US" sz="2800" b="1" dirty="0" smtClean="0">
                <a:solidFill>
                  <a:srgbClr val="7030A0"/>
                </a:solidFill>
                <a:latin typeface="NikoshBAN" pitchFamily="2" charset="0"/>
                <a:cs typeface="NikoshBAN" pitchFamily="2" charset="0"/>
              </a:rPr>
              <a:t>নিচের </a:t>
            </a:r>
            <a:r>
              <a:rPr lang="en-US" sz="2800" b="1" dirty="0" err="1" smtClean="0">
                <a:solidFill>
                  <a:srgbClr val="7030A0"/>
                </a:solidFill>
                <a:latin typeface="NikoshBAN" pitchFamily="2" charset="0"/>
                <a:cs typeface="NikoshBAN" pitchFamily="2" charset="0"/>
              </a:rPr>
              <a:t>কোনটি</a:t>
            </a:r>
            <a:r>
              <a:rPr lang="en-US" sz="2800" b="1" dirty="0" smtClean="0">
                <a:solidFill>
                  <a:srgbClr val="7030A0"/>
                </a:solidFill>
                <a:latin typeface="NikoshBAN" pitchFamily="2" charset="0"/>
                <a:cs typeface="NikoshBAN" pitchFamily="2" charset="0"/>
              </a:rPr>
              <a:t> </a:t>
            </a:r>
            <a:r>
              <a:rPr lang="en-US" sz="2800" b="1" dirty="0" err="1" smtClean="0">
                <a:solidFill>
                  <a:srgbClr val="7030A0"/>
                </a:solidFill>
                <a:latin typeface="NikoshBAN" pitchFamily="2" charset="0"/>
                <a:cs typeface="NikoshBAN" pitchFamily="2" charset="0"/>
              </a:rPr>
              <a:t>সঠিক</a:t>
            </a:r>
            <a:r>
              <a:rPr lang="en-US" sz="2800" b="1" dirty="0" smtClean="0">
                <a:solidFill>
                  <a:srgbClr val="7030A0"/>
                </a:solidFill>
                <a:latin typeface="NikoshBAN" pitchFamily="2" charset="0"/>
                <a:cs typeface="NikoshBAN" pitchFamily="2" charset="0"/>
              </a:rPr>
              <a:t>?</a:t>
            </a: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(ক) (i) ও (ii)                            (খ) (ii) ও (iii)</a:t>
            </a:r>
          </a:p>
          <a:p>
            <a:r>
              <a:rPr lang="en-US" sz="2800" b="1" dirty="0">
                <a:solidFill>
                  <a:srgbClr val="7030A0"/>
                </a:solidFill>
                <a:latin typeface="NikoshBAN" pitchFamily="2" charset="0"/>
                <a:cs typeface="NikoshBAN" pitchFamily="2" charset="0"/>
              </a:rPr>
              <a:t> </a:t>
            </a:r>
            <a:r>
              <a:rPr lang="en-US" sz="2800" b="1" dirty="0" smtClean="0">
                <a:solidFill>
                  <a:srgbClr val="7030A0"/>
                </a:solidFill>
                <a:latin typeface="NikoshBAN" pitchFamily="2" charset="0"/>
                <a:cs typeface="NikoshBAN" pitchFamily="2" charset="0"/>
              </a:rPr>
              <a:t>   (গ) (i) ও (iii)                           (ঘ) (i), (ii), (iii)</a:t>
            </a:r>
            <a:endParaRPr lang="en-US" sz="2800" b="1" dirty="0">
              <a:solidFill>
                <a:srgbClr val="7030A0"/>
              </a:solidFill>
              <a:latin typeface="NikoshBAN" pitchFamily="2" charset="0"/>
              <a:cs typeface="NikoshBAN" pitchFamily="2" charset="0"/>
            </a:endParaRPr>
          </a:p>
        </p:txBody>
      </p:sp>
      <p:sp>
        <p:nvSpPr>
          <p:cNvPr id="4" name="Oval 3"/>
          <p:cNvSpPr/>
          <p:nvPr/>
        </p:nvSpPr>
        <p:spPr>
          <a:xfrm>
            <a:off x="4876800" y="7620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4400" y="5410200"/>
            <a:ext cx="2667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10527304"/>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additive="base">
                                        <p:cTn id="7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5410200"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Font typeface="Wingdings" pitchFamily="2" charset="2"/>
              <a:buChar char="q"/>
            </a:pPr>
            <a:r>
              <a:rPr lang="en-US" sz="6600" b="1" dirty="0" err="1" smtClean="0">
                <a:solidFill>
                  <a:srgbClr val="00B050"/>
                </a:solidFill>
                <a:latin typeface="NikoshBAN" pitchFamily="2" charset="0"/>
                <a:cs typeface="NikoshBAN" pitchFamily="2" charset="0"/>
              </a:rPr>
              <a:t>বাড়ির</a:t>
            </a:r>
            <a:r>
              <a:rPr lang="en-US" sz="6600" b="1" dirty="0" smtClean="0">
                <a:solidFill>
                  <a:srgbClr val="00B050"/>
                </a:solidFill>
                <a:latin typeface="NikoshBAN" pitchFamily="2" charset="0"/>
                <a:cs typeface="NikoshBAN" pitchFamily="2" charset="0"/>
              </a:rPr>
              <a:t> </a:t>
            </a:r>
            <a:r>
              <a:rPr lang="en-US" sz="6600" b="1" dirty="0" err="1" smtClean="0">
                <a:solidFill>
                  <a:srgbClr val="00B050"/>
                </a:solidFill>
                <a:latin typeface="NikoshBAN" pitchFamily="2" charset="0"/>
                <a:cs typeface="NikoshBAN" pitchFamily="2" charset="0"/>
              </a:rPr>
              <a:t>কাজ</a:t>
            </a:r>
            <a:endParaRPr lang="en-US" sz="6600" b="1" dirty="0">
              <a:solidFill>
                <a:srgbClr val="00B050"/>
              </a:solidFill>
              <a:latin typeface="NikoshBAN" pitchFamily="2" charset="0"/>
              <a:cs typeface="NikoshBAN" pitchFamily="2" charset="0"/>
            </a:endParaRPr>
          </a:p>
        </p:txBody>
      </p:sp>
      <p:sp>
        <p:nvSpPr>
          <p:cNvPr id="3" name="TextBox 2"/>
          <p:cNvSpPr txBox="1"/>
          <p:nvPr/>
        </p:nvSpPr>
        <p:spPr>
          <a:xfrm>
            <a:off x="762000" y="2590800"/>
            <a:ext cx="8229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600" b="1" dirty="0" err="1" smtClean="0">
                <a:latin typeface="NikoshBAN" pitchFamily="2" charset="0"/>
                <a:cs typeface="NikoshBAN" pitchFamily="2" charset="0"/>
              </a:rPr>
              <a:t>সালাম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প্রত্যেক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দিন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সকালে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নদী</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থেকে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মাছ</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ধরে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বাজারে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সালামের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স্ত্রী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বাড়ির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পার্শ্বে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সামান্য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জমিতে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নদী</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সেচ</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সবজি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চাষ</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a:t>
            </a:r>
          </a:p>
          <a:p>
            <a:pPr algn="just"/>
            <a:r>
              <a:rPr lang="en-US" sz="3600" b="1" dirty="0" err="1" smtClean="0">
                <a:solidFill>
                  <a:srgbClr val="FF0000"/>
                </a:solidFill>
                <a:latin typeface="NikoshBAN" pitchFamily="2" charset="0"/>
                <a:cs typeface="NikoshBAN" pitchFamily="2" charset="0"/>
              </a:rPr>
              <a:t>প্রশ্নঃ</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বাংলাদেশের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অর্থনীতিতে</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নদীর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গুরুত্ব</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বিশ্লেষন</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কর</a:t>
            </a:r>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86400" y="152400"/>
            <a:ext cx="3457222" cy="2133600"/>
          </a:xfrm>
          <a:prstGeom prst="rect">
            <a:avLst/>
          </a:prstGeom>
        </p:spPr>
      </p:pic>
    </p:spTree>
    <p:extLst>
      <p:ext uri="{BB962C8B-B14F-4D97-AF65-F5344CB8AC3E}">
        <p14:creationId xmlns="" xmlns:p14="http://schemas.microsoft.com/office/powerpoint/2010/main" val="3940309083"/>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plus(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3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out)">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962526"/>
            <a:ext cx="4933950" cy="1949117"/>
          </a:xfrm>
        </p:spPr>
        <p:txBody>
          <a:bodyPr>
            <a:normAutofit fontScale="90000"/>
          </a:bodyPr>
          <a:lstStyle/>
          <a:p>
            <a:pPr algn="ctr"/>
            <a:r>
              <a:rPr lang="bn-BD" sz="8800" dirty="0" smtClean="0">
                <a:solidFill>
                  <a:srgbClr val="FF0000"/>
                </a:solidFill>
              </a:rPr>
              <a:t>বাড়ীর কাজঃ</a:t>
            </a:r>
            <a:endParaRPr lang="en-US" sz="8800" dirty="0">
              <a:solidFill>
                <a:srgbClr val="FF0000"/>
              </a:solidFill>
            </a:endParaRPr>
          </a:p>
        </p:txBody>
      </p:sp>
      <p:sp>
        <p:nvSpPr>
          <p:cNvPr id="3" name="Content Placeholder 2"/>
          <p:cNvSpPr>
            <a:spLocks noGrp="1"/>
          </p:cNvSpPr>
          <p:nvPr>
            <p:ph idx="1"/>
          </p:nvPr>
        </p:nvSpPr>
        <p:spPr>
          <a:xfrm>
            <a:off x="1647825" y="2911642"/>
            <a:ext cx="7372350" cy="2993858"/>
          </a:xfrm>
        </p:spPr>
        <p:txBody>
          <a:bodyPr>
            <a:normAutofit/>
          </a:bodyPr>
          <a:lstStyle/>
          <a:p>
            <a:pPr marL="0" indent="0" algn="ctr">
              <a:buNone/>
            </a:pPr>
            <a:endParaRPr lang="bn-BD" dirty="0" smtClean="0"/>
          </a:p>
          <a:p>
            <a:pPr marL="0" indent="0" algn="ctr">
              <a:buNone/>
            </a:pPr>
            <a:endParaRPr lang="bn-BD" dirty="0"/>
          </a:p>
          <a:p>
            <a:pPr marL="0" indent="0" algn="ctr">
              <a:buNone/>
            </a:pPr>
            <a:endParaRPr lang="bn-BD" dirty="0" smtClean="0"/>
          </a:p>
          <a:p>
            <a:pPr marL="0" indent="0" algn="ctr">
              <a:buNone/>
            </a:pPr>
            <a:r>
              <a:rPr lang="bn-BD" sz="4400" dirty="0" smtClean="0">
                <a:solidFill>
                  <a:srgbClr val="7030A0"/>
                </a:solidFill>
              </a:rPr>
              <a:t>বাংলাদেশের মানচিত্র সহ প্রধান প্রধান</a:t>
            </a:r>
            <a:r>
              <a:rPr lang="bn-BD" dirty="0" smtClean="0">
                <a:solidFill>
                  <a:srgbClr val="7030A0"/>
                </a:solidFill>
              </a:rPr>
              <a:t> </a:t>
            </a:r>
            <a:r>
              <a:rPr lang="bn-BD" sz="4000" dirty="0" smtClean="0">
                <a:solidFill>
                  <a:srgbClr val="7030A0"/>
                </a:solidFill>
              </a:rPr>
              <a:t>নদ-নদীগুলো চিহ্নিত কর ।</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725" y="469900"/>
            <a:ext cx="3619500" cy="3657600"/>
          </a:xfrm>
          <a:prstGeom prst="rect">
            <a:avLst/>
          </a:prstGeom>
        </p:spPr>
      </p:pic>
    </p:spTree>
    <p:extLst>
      <p:ext uri="{BB962C8B-B14F-4D97-AF65-F5344CB8AC3E}">
        <p14:creationId xmlns:p14="http://schemas.microsoft.com/office/powerpoint/2010/main" xmlns="" val="1787182363"/>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4400" y="228600"/>
            <a:ext cx="655320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6000" dirty="0" err="1" smtClean="0">
                <a:latin typeface="NikoshBAN" pitchFamily="2" charset="0"/>
                <a:cs typeface="NikoshBAN" pitchFamily="2" charset="0"/>
              </a:rPr>
              <a:t>পাঠ</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পরিচিতি</a:t>
            </a:r>
            <a:endParaRPr lang="en-US" sz="6000" dirty="0">
              <a:latin typeface="NikoshBAN" pitchFamily="2" charset="0"/>
              <a:cs typeface="NikoshBAN" pitchFamily="2" charset="0"/>
            </a:endParaRPr>
          </a:p>
        </p:txBody>
      </p:sp>
      <p:sp>
        <p:nvSpPr>
          <p:cNvPr id="4" name="TextBox 3"/>
          <p:cNvSpPr txBox="1"/>
          <p:nvPr/>
        </p:nvSpPr>
        <p:spPr>
          <a:xfrm>
            <a:off x="1143000" y="2057400"/>
            <a:ext cx="6400800" cy="4524315"/>
          </a:xfrm>
          <a:prstGeom prst="rect">
            <a:avLst/>
          </a:prstGeom>
          <a:noFill/>
          <a:ln w="28575">
            <a:solidFill>
              <a:schemeClr val="tx1"/>
            </a:solidFill>
          </a:ln>
        </p:spPr>
        <p:txBody>
          <a:bodyPr wrap="square" rtlCol="0">
            <a:spAutoFit/>
          </a:bodyPr>
          <a:lstStyle/>
          <a:p>
            <a:pPr algn="ctr"/>
            <a:r>
              <a:rPr lang="en-US" sz="4800" b="1" dirty="0" err="1" smtClean="0">
                <a:solidFill>
                  <a:srgbClr val="002060"/>
                </a:solidFill>
                <a:latin typeface="NikoshBAN" pitchFamily="2" charset="0"/>
                <a:cs typeface="NikoshBAN" pitchFamily="2" charset="0"/>
              </a:rPr>
              <a:t>শ্রেণিঃ</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নবম</a:t>
            </a:r>
            <a:r>
              <a:rPr lang="en-US" sz="4800" b="1" dirty="0" smtClean="0">
                <a:solidFill>
                  <a:srgbClr val="002060"/>
                </a:solidFill>
                <a:latin typeface="NikoshBAN" pitchFamily="2" charset="0"/>
                <a:cs typeface="NikoshBAN" pitchFamily="2" charset="0"/>
              </a:rPr>
              <a:t> ও </a:t>
            </a:r>
            <a:r>
              <a:rPr lang="en-US" sz="4800" b="1" dirty="0" err="1" smtClean="0">
                <a:solidFill>
                  <a:srgbClr val="002060"/>
                </a:solidFill>
                <a:latin typeface="NikoshBAN" pitchFamily="2" charset="0"/>
                <a:cs typeface="NikoshBAN" pitchFamily="2" charset="0"/>
              </a:rPr>
              <a:t>দশম</a:t>
            </a:r>
            <a:endParaRPr lang="en-US" sz="4800" b="1" dirty="0" smtClean="0">
              <a:solidFill>
                <a:srgbClr val="002060"/>
              </a:solidFill>
              <a:latin typeface="NikoshBAN" pitchFamily="2" charset="0"/>
              <a:cs typeface="NikoshBAN" pitchFamily="2" charset="0"/>
            </a:endParaRPr>
          </a:p>
          <a:p>
            <a:pPr algn="ctr"/>
            <a:r>
              <a:rPr lang="en-US" sz="4800" b="1" dirty="0" err="1" smtClean="0">
                <a:solidFill>
                  <a:srgbClr val="002060"/>
                </a:solidFill>
                <a:latin typeface="NikoshBAN" pitchFamily="2" charset="0"/>
                <a:cs typeface="NikoshBAN" pitchFamily="2" charset="0"/>
              </a:rPr>
              <a:t>বিষয়ঃ</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বাংলাদেশ</a:t>
            </a:r>
            <a:r>
              <a:rPr lang="en-US" sz="4800" b="1" dirty="0" smtClean="0">
                <a:solidFill>
                  <a:srgbClr val="002060"/>
                </a:solidFill>
                <a:latin typeface="NikoshBAN" pitchFamily="2" charset="0"/>
                <a:cs typeface="NikoshBAN" pitchFamily="2" charset="0"/>
              </a:rPr>
              <a:t> ও </a:t>
            </a:r>
            <a:r>
              <a:rPr lang="en-US" sz="4800" b="1" dirty="0" err="1" smtClean="0">
                <a:solidFill>
                  <a:srgbClr val="002060"/>
                </a:solidFill>
                <a:latin typeface="NikoshBAN" pitchFamily="2" charset="0"/>
                <a:cs typeface="NikoshBAN" pitchFamily="2" charset="0"/>
              </a:rPr>
              <a:t>বিশ্বপরিচয়</a:t>
            </a:r>
            <a:endParaRPr lang="en-US" sz="4800" b="1" dirty="0" smtClean="0">
              <a:solidFill>
                <a:srgbClr val="002060"/>
              </a:solidFill>
              <a:latin typeface="NikoshBAN" pitchFamily="2" charset="0"/>
              <a:cs typeface="NikoshBAN" pitchFamily="2" charset="0"/>
            </a:endParaRPr>
          </a:p>
          <a:p>
            <a:pPr algn="ctr"/>
            <a:r>
              <a:rPr lang="en-US" sz="4800" b="1" dirty="0" err="1" smtClean="0">
                <a:solidFill>
                  <a:srgbClr val="002060"/>
                </a:solidFill>
                <a:latin typeface="NikoshBAN" pitchFamily="2" charset="0"/>
                <a:cs typeface="NikoshBAN" pitchFamily="2" charset="0"/>
              </a:rPr>
              <a:t>অধ্যায়ঃ</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ষষ্ঠ</a:t>
            </a:r>
            <a:endParaRPr lang="en-US" sz="4800" b="1" dirty="0" smtClean="0">
              <a:solidFill>
                <a:srgbClr val="002060"/>
              </a:solidFill>
              <a:latin typeface="NikoshBAN" pitchFamily="2" charset="0"/>
              <a:cs typeface="NikoshBAN" pitchFamily="2" charset="0"/>
            </a:endParaRPr>
          </a:p>
          <a:p>
            <a:pPr algn="ctr"/>
            <a:r>
              <a:rPr lang="en-US" sz="4800" b="1" dirty="0" err="1" smtClean="0">
                <a:solidFill>
                  <a:srgbClr val="002060"/>
                </a:solidFill>
                <a:latin typeface="NikoshBAN" pitchFamily="2" charset="0"/>
                <a:cs typeface="NikoshBAN" pitchFamily="2" charset="0"/>
              </a:rPr>
              <a:t>সময়ঃ</a:t>
            </a:r>
            <a:r>
              <a:rPr lang="en-US" sz="4800" b="1" dirty="0" smtClean="0">
                <a:solidFill>
                  <a:srgbClr val="002060"/>
                </a:solidFill>
                <a:latin typeface="NikoshBAN" pitchFamily="2" charset="0"/>
                <a:cs typeface="NikoshBAN" pitchFamily="2" charset="0"/>
              </a:rPr>
              <a:t> ৫০ </a:t>
            </a:r>
            <a:r>
              <a:rPr lang="en-US" sz="4800" b="1" dirty="0" err="1" smtClean="0">
                <a:solidFill>
                  <a:srgbClr val="002060"/>
                </a:solidFill>
                <a:latin typeface="NikoshBAN" pitchFamily="2" charset="0"/>
                <a:cs typeface="NikoshBAN" pitchFamily="2" charset="0"/>
              </a:rPr>
              <a:t>মিনিট</a:t>
            </a:r>
            <a:endParaRPr lang="en-US" sz="4800" b="1" dirty="0" smtClean="0">
              <a:solidFill>
                <a:srgbClr val="002060"/>
              </a:solidFill>
              <a:latin typeface="NikoshBAN" pitchFamily="2" charset="0"/>
              <a:cs typeface="NikoshBAN" pitchFamily="2" charset="0"/>
            </a:endParaRPr>
          </a:p>
          <a:p>
            <a:pPr algn="ctr"/>
            <a:r>
              <a:rPr lang="en-US" sz="4800" b="1" dirty="0" err="1" smtClean="0">
                <a:solidFill>
                  <a:srgbClr val="002060"/>
                </a:solidFill>
                <a:latin typeface="NikoshBAN" pitchFamily="2" charset="0"/>
                <a:cs typeface="NikoshBAN" pitchFamily="2" charset="0"/>
              </a:rPr>
              <a:t>তারিখঃ</a:t>
            </a:r>
            <a:r>
              <a:rPr lang="en-US" sz="4800" b="1" dirty="0" smtClean="0">
                <a:solidFill>
                  <a:srgbClr val="002060"/>
                </a:solidFill>
                <a:latin typeface="NikoshBAN" pitchFamily="2" charset="0"/>
                <a:cs typeface="NikoshBAN" pitchFamily="2" charset="0"/>
              </a:rPr>
              <a:t> ৩০/০৯/২০১৭</a:t>
            </a:r>
          </a:p>
          <a:p>
            <a:pPr algn="ctr"/>
            <a:endParaRPr lang="en-US" sz="4800" b="1" dirty="0">
              <a:solidFill>
                <a:srgbClr val="002060"/>
              </a:solidFill>
              <a:latin typeface="NikoshBAN" pitchFamily="2" charset="0"/>
              <a:cs typeface="NikoshBAN" pitchFamily="2" charset="0"/>
            </a:endParaRPr>
          </a:p>
        </p:txBody>
      </p:sp>
    </p:spTree>
    <p:extLst>
      <p:ext uri="{BB962C8B-B14F-4D97-AF65-F5344CB8AC3E}">
        <p14:creationId xmlns="" xmlns:p14="http://schemas.microsoft.com/office/powerpoint/2010/main" val="612695546"/>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55626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0" dirty="0" err="1" smtClean="0">
                <a:latin typeface="NikoshBAN" pitchFamily="2" charset="0"/>
                <a:cs typeface="NikoshBAN" pitchFamily="2" charset="0"/>
              </a:rPr>
              <a:t>সবাইকে</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ধন্যবাদ</a:t>
            </a:r>
            <a:endParaRPr lang="en-US" sz="8000" dirty="0">
              <a:latin typeface="NikoshBAN" pitchFamily="2" charset="0"/>
              <a:cs typeface="NikoshBAN" pitchFamily="2" charset="0"/>
            </a:endParaRPr>
          </a:p>
        </p:txBody>
      </p:sp>
      <p:pic>
        <p:nvPicPr>
          <p:cNvPr id="4" name="Picture 3" descr="flower-garden-634578_960_720.jpg"/>
          <p:cNvPicPr>
            <a:picLocks noChangeAspect="1"/>
          </p:cNvPicPr>
          <p:nvPr/>
        </p:nvPicPr>
        <p:blipFill>
          <a:blip r:embed="rId2"/>
          <a:stretch>
            <a:fillRect/>
          </a:stretch>
        </p:blipFill>
        <p:spPr>
          <a:xfrm>
            <a:off x="457200" y="2438400"/>
            <a:ext cx="8153400" cy="3829050"/>
          </a:xfrm>
          <a:prstGeom prst="rect">
            <a:avLst/>
          </a:prstGeom>
        </p:spPr>
      </p:pic>
      <p:pic>
        <p:nvPicPr>
          <p:cNvPr id="5" name="Picture 4" descr="organic-flower-garden-budget-main_1000.jpg"/>
          <p:cNvPicPr>
            <a:picLocks noChangeAspect="1"/>
          </p:cNvPicPr>
          <p:nvPr/>
        </p:nvPicPr>
        <p:blipFill>
          <a:blip r:embed="rId3"/>
          <a:stretch>
            <a:fillRect/>
          </a:stretch>
        </p:blipFill>
        <p:spPr>
          <a:xfrm>
            <a:off x="457200" y="2438400"/>
            <a:ext cx="8153400" cy="3898391"/>
          </a:xfrm>
          <a:prstGeom prst="rect">
            <a:avLst/>
          </a:prstGeom>
        </p:spPr>
      </p:pic>
    </p:spTree>
    <p:extLst>
      <p:ext uri="{BB962C8B-B14F-4D97-AF65-F5344CB8AC3E}">
        <p14:creationId xmlns="" xmlns:p14="http://schemas.microsoft.com/office/powerpoint/2010/main" val="244259350"/>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ou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24200"/>
            <a:ext cx="9429299" cy="1107996"/>
          </a:xfrm>
          <a:prstGeom prst="rect">
            <a:avLst/>
          </a:prstGeom>
        </p:spPr>
        <p:txBody>
          <a:bodyPr wrap="square">
            <a:spAutoFit/>
          </a:bodyPr>
          <a:lstStyle/>
          <a:p>
            <a:pPr algn="ctr">
              <a:buFont typeface="Wingdings" pitchFamily="2" charset="2"/>
              <a:buChar char="q"/>
            </a:pPr>
            <a:r>
              <a:rPr lang="en-US" sz="6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নিচের </a:t>
            </a:r>
            <a:r>
              <a:rPr lang="en-US" sz="6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ছবিগুলো</a:t>
            </a:r>
            <a:r>
              <a:rPr lang="en-US" sz="6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 </a:t>
            </a:r>
            <a:r>
              <a:rPr lang="en-US" sz="6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দেখ</a:t>
            </a:r>
            <a:r>
              <a:rPr lang="en-US" sz="6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 ও </a:t>
            </a:r>
            <a:r>
              <a:rPr lang="en-US" sz="6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চিন্তা</a:t>
            </a:r>
            <a:r>
              <a:rPr lang="en-US" sz="6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 </a:t>
            </a:r>
            <a:r>
              <a:rPr lang="en-US" sz="6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কর</a:t>
            </a:r>
            <a:endPar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1000" y="990600"/>
            <a:ext cx="3614057" cy="2133600"/>
          </a:xfrm>
          <a:prstGeom prst="rect">
            <a:avLst/>
          </a:prstGeom>
        </p:spPr>
      </p:pic>
      <p:sp>
        <p:nvSpPr>
          <p:cNvPr id="4" name="TextBox 3"/>
          <p:cNvSpPr txBox="1"/>
          <p:nvPr/>
        </p:nvSpPr>
        <p:spPr>
          <a:xfrm>
            <a:off x="3352800" y="5791200"/>
            <a:ext cx="3124200" cy="646331"/>
          </a:xfrm>
          <a:prstGeom prst="rect">
            <a:avLst/>
          </a:prstGeom>
          <a:noFill/>
        </p:spPr>
        <p:txBody>
          <a:bodyPr wrap="square" rtlCol="0">
            <a:spAutoFit/>
          </a:bodyPr>
          <a:lstStyle/>
          <a:p>
            <a:pPr algn="ctr"/>
            <a:r>
              <a:rPr lang="en-US" sz="3600" dirty="0" smtClean="0">
                <a:solidFill>
                  <a:srgbClr val="FF0000"/>
                </a:solidFill>
                <a:latin typeface="NikoshBAN" pitchFamily="2" charset="0"/>
                <a:cs typeface="NikoshBAN" pitchFamily="2" charset="0"/>
              </a:rPr>
              <a:t>বাংলাদেশের নদ-নদী</a:t>
            </a:r>
            <a:endParaRPr lang="en-US" sz="3600" dirty="0">
              <a:solidFill>
                <a:srgbClr val="FF0000"/>
              </a:solidFill>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72000" y="3352800"/>
            <a:ext cx="3962400" cy="2286000"/>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1000" y="3352800"/>
            <a:ext cx="3614056" cy="2373085"/>
          </a:xfrm>
          <a:prstGeom prst="rect">
            <a:avLst/>
          </a:prstGeom>
        </p:spPr>
      </p:pic>
      <p:pic>
        <p:nvPicPr>
          <p:cNvPr id="2051" name="Picture 3" descr="C:\Users\SADIA\AppData\Local\Microsoft\Windows\Temporary Internet Files\Content.IE5\UEIU6RQM\1280px-Carmacs-bridge_across_Yukon_River[1].jpg"/>
          <p:cNvPicPr>
            <a:picLocks noChangeAspect="1" noChangeArrowheads="1"/>
          </p:cNvPicPr>
          <p:nvPr/>
        </p:nvPicPr>
        <p:blipFill>
          <a:blip r:embed="rId5" cstate="print"/>
          <a:srcRect/>
          <a:stretch>
            <a:fillRect/>
          </a:stretch>
        </p:blipFill>
        <p:spPr bwMode="auto">
          <a:xfrm>
            <a:off x="4648200" y="990600"/>
            <a:ext cx="3886200" cy="2137410"/>
          </a:xfrm>
          <a:prstGeom prst="rect">
            <a:avLst/>
          </a:prstGeom>
          <a:noFill/>
        </p:spPr>
      </p:pic>
    </p:spTree>
    <p:extLst>
      <p:ext uri="{BB962C8B-B14F-4D97-AF65-F5344CB8AC3E}">
        <p14:creationId xmlns="" xmlns:p14="http://schemas.microsoft.com/office/powerpoint/2010/main" val="3563450714"/>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28800" y="990600"/>
            <a:ext cx="55626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09800" y="1320968"/>
            <a:ext cx="4800600" cy="11172289"/>
          </a:xfrm>
          <a:prstGeom prst="rect">
            <a:avLst/>
          </a:prstGeom>
          <a:noFill/>
        </p:spPr>
        <p:txBody>
          <a:bodyPr wrap="square" rtlCol="0">
            <a:spAutoFit/>
          </a:bodyPr>
          <a:lstStyle/>
          <a:p>
            <a:pPr algn="ctr"/>
            <a:r>
              <a:rPr lang="en-US" sz="6000" dirty="0" err="1" smtClean="0">
                <a:latin typeface="NikoshBAN" pitchFamily="2" charset="0"/>
                <a:cs typeface="NikoshBAN" pitchFamily="2" charset="0"/>
              </a:rPr>
              <a:t>আজকের</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পাঠ</a:t>
            </a: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endParaRPr lang="en-US" sz="6000" dirty="0" smtClean="0">
              <a:latin typeface="NikoshBAN" pitchFamily="2" charset="0"/>
              <a:cs typeface="NikoshBAN" pitchFamily="2" charset="0"/>
            </a:endParaRPr>
          </a:p>
          <a:p>
            <a:pPr algn="ctr"/>
            <a:r>
              <a:rPr lang="en-US" sz="6000" dirty="0" smtClean="0">
                <a:latin typeface="NikoshBAN" pitchFamily="2" charset="0"/>
                <a:cs typeface="NikoshBAN" pitchFamily="2" charset="0"/>
              </a:rPr>
              <a:t>ঠ</a:t>
            </a:r>
            <a:endParaRPr lang="en-US" sz="6000" dirty="0">
              <a:latin typeface="NikoshBAN" pitchFamily="2" charset="0"/>
              <a:cs typeface="NikoshBAN" pitchFamily="2" charset="0"/>
            </a:endParaRPr>
          </a:p>
        </p:txBody>
      </p:sp>
      <p:sp>
        <p:nvSpPr>
          <p:cNvPr id="4" name="Oval 3"/>
          <p:cNvSpPr/>
          <p:nvPr/>
        </p:nvSpPr>
        <p:spPr>
          <a:xfrm>
            <a:off x="762000" y="3394364"/>
            <a:ext cx="7696200"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40873" y="4305043"/>
            <a:ext cx="64008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atin typeface="NikoshBAN" pitchFamily="2" charset="0"/>
                <a:cs typeface="NikoshBAN" pitchFamily="2" charset="0"/>
              </a:rPr>
              <a:t>বাংলাদেশের নদ-নদী ও পানি সম্পদ</a:t>
            </a:r>
            <a:endParaRPr lang="en-US" sz="4400" dirty="0">
              <a:latin typeface="NikoshBAN" pitchFamily="2" charset="0"/>
              <a:cs typeface="NikoshBAN" pitchFamily="2" charset="0"/>
            </a:endParaRPr>
          </a:p>
        </p:txBody>
      </p:sp>
    </p:spTree>
    <p:extLst>
      <p:ext uri="{BB962C8B-B14F-4D97-AF65-F5344CB8AC3E}">
        <p14:creationId xmlns="" xmlns:p14="http://schemas.microsoft.com/office/powerpoint/2010/main" val="1055207320"/>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2514600" y="619173"/>
            <a:ext cx="4114800" cy="1066800"/>
          </a:xfrm>
          <a:prstGeom prst="snip2Same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162300" y="644741"/>
            <a:ext cx="2819400" cy="1015663"/>
          </a:xfrm>
          <a:prstGeom prst="rect">
            <a:avLst/>
          </a:prstGeom>
          <a:noFill/>
        </p:spPr>
        <p:txBody>
          <a:bodyPr wrap="square" rtlCol="0">
            <a:spAutoFit/>
          </a:bodyPr>
          <a:lstStyle/>
          <a:p>
            <a:pPr algn="ctr"/>
            <a:r>
              <a:rPr lang="en-US" sz="6000" dirty="0" smtClean="0">
                <a:latin typeface="NikoshBAN" pitchFamily="2" charset="0"/>
                <a:cs typeface="NikoshBAN" pitchFamily="2" charset="0"/>
              </a:rPr>
              <a:t>শিখনফল</a:t>
            </a:r>
            <a:endParaRPr lang="en-US" sz="6000" dirty="0">
              <a:latin typeface="NikoshBAN" pitchFamily="2" charset="0"/>
              <a:cs typeface="NikoshBAN" pitchFamily="2" charset="0"/>
            </a:endParaRPr>
          </a:p>
        </p:txBody>
      </p:sp>
      <p:sp>
        <p:nvSpPr>
          <p:cNvPr id="2" name="TextBox 1"/>
          <p:cNvSpPr txBox="1"/>
          <p:nvPr/>
        </p:nvSpPr>
        <p:spPr>
          <a:xfrm>
            <a:off x="838200" y="2521527"/>
            <a:ext cx="7162800" cy="3046988"/>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itchFamily="2" charset="2"/>
              <a:buChar char="v"/>
            </a:pPr>
            <a:r>
              <a:rPr lang="en-US" sz="3200" dirty="0" smtClean="0">
                <a:latin typeface="NikoshBAN" pitchFamily="2" charset="0"/>
                <a:cs typeface="NikoshBAN" pitchFamily="2" charset="0"/>
              </a:rPr>
              <a:t>এই পাঠ শেষে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a:t>
            </a:r>
          </a:p>
          <a:p>
            <a:pPr marL="457200" indent="-457200">
              <a:buFont typeface="Wingdings" pitchFamily="2" charset="2"/>
              <a:buChar char="Ø"/>
            </a:pPr>
            <a:r>
              <a:rPr lang="en-US" sz="3200" dirty="0" err="1" smtClean="0">
                <a:latin typeface="NikoshBAN" pitchFamily="2" charset="0"/>
                <a:cs typeface="NikoshBAN" pitchFamily="2" charset="0"/>
              </a:rPr>
              <a:t>বাংলাদেশের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pPr marL="457200" indent="-457200">
              <a:buFont typeface="Wingdings" pitchFamily="2" charset="2"/>
              <a:buChar char="Ø"/>
            </a:pPr>
            <a:r>
              <a:rPr lang="en-US" sz="3200" dirty="0" err="1" smtClean="0">
                <a:latin typeface="NikoshBAN" pitchFamily="2" charset="0"/>
                <a:cs typeface="NikoshBAN" pitchFamily="2" charset="0"/>
              </a:rPr>
              <a:t>বাংলাদেশের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নদীগুলোর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গতিপথ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বর্ণনা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pPr marL="457200" indent="-457200">
              <a:buFont typeface="Wingdings" pitchFamily="2" charset="2"/>
              <a:buChar char="Ø"/>
            </a:pPr>
            <a:r>
              <a:rPr lang="en-US" sz="3200" dirty="0" err="1" smtClean="0">
                <a:latin typeface="NikoshBAN" pitchFamily="2" charset="0"/>
                <a:cs typeface="NikoshBAN" pitchFamily="2" charset="0"/>
              </a:rPr>
              <a:t>নদ-নদী</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জনবসতির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নির্ভরশীলতা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1952730684"/>
      </p:ext>
    </p:extLst>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
                                            <p:bg/>
                                          </p:spTgt>
                                        </p:tgtEl>
                                        <p:attrNameLst>
                                          <p:attrName>style.visibility</p:attrName>
                                        </p:attrNameLst>
                                      </p:cBhvr>
                                      <p:to>
                                        <p:strVal val="visible"/>
                                      </p:to>
                                    </p:set>
                                    <p:animEffect transition="in" filter="checkerboard(across)">
                                      <p:cBhvr>
                                        <p:cTn id="41" dur="500"/>
                                        <p:tgtEl>
                                          <p:spTgt spid="2">
                                            <p:bg/>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checkerboard(across)">
                                      <p:cBhvr>
                                        <p:cTn id="44" dur="500"/>
                                        <p:tgtEl>
                                          <p:spTgt spid="2">
                                            <p:txEl>
                                              <p:pRg st="0" end="0"/>
                                            </p:tx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checkerboard(across)">
                                      <p:cBhvr>
                                        <p:cTn id="47" dur="500"/>
                                        <p:tgtEl>
                                          <p:spTgt spid="2">
                                            <p:txEl>
                                              <p:pRg st="1" end="1"/>
                                            </p:txEl>
                                          </p:spTgt>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checkerboard(across)">
                                      <p:cBhvr>
                                        <p:cTn id="50" dur="500"/>
                                        <p:tgtEl>
                                          <p:spTgt spid="2">
                                            <p:txEl>
                                              <p:pRg st="2" end="2"/>
                                            </p:txEl>
                                          </p:spTgt>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checkerboard(across)">
                                      <p:cBhvr>
                                        <p:cTn id="5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67000"/>
            <a:ext cx="8382000" cy="2677656"/>
          </a:xfrm>
          <a:prstGeom prst="rect">
            <a:avLst/>
          </a:prstGeom>
        </p:spPr>
        <p:txBody>
          <a:bodyPr wrap="square">
            <a:spAutoFit/>
          </a:bodyPr>
          <a:lstStyle/>
          <a:p>
            <a:r>
              <a:rPr lang="bn-BD" sz="2800" b="1" dirty="0" smtClean="0">
                <a:solidFill>
                  <a:srgbClr val="0070C0"/>
                </a:solidFill>
              </a:rPr>
              <a:t>বাংলাদেশ  একটি  নদীমাতৃক  দেশ ।  নদী গুলোই  বাংলাদেশকে  বাঁচিয়ে  রেখেছে । অসংখ্য  নদ—নদী  উত্তরের হিমালয়  এবং  ভারতের পাহাড়ি  অঞ্চল  থেকে  নেমে  বাংলাদেশ  ভূখন্ডে   এসেছে ।  বর্তমানে  ছোট  বড়  মিলিয়ে  বাংলাদেশ   ভূখন্ডে  ৭০০ টি  নদ—নদী  রয়েছে ।  এ গুলোর আয়তন   দৈর্ঘ্যে  ২২,১৫৫ কি</a:t>
            </a:r>
            <a:r>
              <a:rPr lang="en-US" sz="2800" b="1" dirty="0" err="1" smtClean="0">
                <a:solidFill>
                  <a:srgbClr val="0070C0"/>
                </a:solidFill>
              </a:rPr>
              <a:t>ঃমিঃ</a:t>
            </a:r>
            <a:r>
              <a:rPr lang="en-US" sz="2800" b="1" dirty="0" smtClean="0">
                <a:solidFill>
                  <a:srgbClr val="0070C0"/>
                </a:solidFill>
              </a:rPr>
              <a:t> ।</a:t>
            </a:r>
            <a:endParaRPr lang="en-US" sz="2800" b="1" dirty="0">
              <a:solidFill>
                <a:srgbClr val="0070C0"/>
              </a:solidFill>
            </a:endParaRPr>
          </a:p>
        </p:txBody>
      </p:sp>
      <p:sp>
        <p:nvSpPr>
          <p:cNvPr id="3" name="Rectangle 2"/>
          <p:cNvSpPr/>
          <p:nvPr/>
        </p:nvSpPr>
        <p:spPr>
          <a:xfrm>
            <a:off x="2362200" y="990600"/>
            <a:ext cx="4807726"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bn-BD" sz="3600" b="1" u="dashLongHeavy" dirty="0" smtClean="0">
                <a:solidFill>
                  <a:srgbClr val="FF0000"/>
                </a:solidFill>
                <a:uFill>
                  <a:solidFill>
                    <a:srgbClr val="7030A0"/>
                  </a:solidFill>
                </a:uFill>
              </a:rPr>
              <a:t>পাঠ  উপস্থাপন /  বর্ণনাঃ</a:t>
            </a:r>
            <a:endParaRPr lang="en-US" sz="3600" b="1" u="dashLongHeavy" dirty="0">
              <a:solidFill>
                <a:srgbClr val="FF0000"/>
              </a:solidFill>
              <a:uFill>
                <a:solidFill>
                  <a:srgbClr val="7030A0"/>
                </a:solidFill>
              </a:uFill>
            </a:endParaRPr>
          </a:p>
        </p:txBody>
      </p:sp>
    </p:spTree>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57400"/>
            <a:ext cx="7422225" cy="1754326"/>
          </a:xfrm>
          <a:prstGeom prst="rect">
            <a:avLst/>
          </a:prstGeom>
          <a:noFill/>
        </p:spPr>
        <p:txBody>
          <a:bodyPr wrap="none" lIns="91440" tIns="45720" rIns="91440" bIns="45720">
            <a:spAutoFit/>
          </a:bodyPr>
          <a:lstStyle/>
          <a:p>
            <a:pPr algn="ctr">
              <a:buFont typeface="Wingdings" pitchFamily="2" charset="2"/>
              <a:buChar char="v"/>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নিচের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মানচিত্রে</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লক্ষ</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এবং</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p>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চিন্তা</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বল</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p>
        </p:txBody>
      </p:sp>
    </p:spTree>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1118</TotalTime>
  <Words>981</Words>
  <Application>Microsoft Office PowerPoint</Application>
  <PresentationFormat>On-screen Show (4:3)</PresentationFormat>
  <Paragraphs>117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কর্ণফুলী নদীঃ</vt:lpstr>
      <vt:lpstr>Slide 19</vt:lpstr>
      <vt:lpstr>    সাঙ্গু  নদীঃ </vt:lpstr>
      <vt:lpstr>Slide 21</vt:lpstr>
      <vt:lpstr>তিস্তা  নদীঃ</vt:lpstr>
      <vt:lpstr>Slide 23</vt:lpstr>
      <vt:lpstr>Slide 24</vt:lpstr>
      <vt:lpstr>Slide 25</vt:lpstr>
      <vt:lpstr>মূল্যায়নঃ</vt:lpstr>
      <vt:lpstr>Slide 27</vt:lpstr>
      <vt:lpstr>Slide 28</vt:lpstr>
      <vt:lpstr>বাড়ীর কাজঃ</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ZILLA SCHOOL</dc:creator>
  <cp:lastModifiedBy>SADIA</cp:lastModifiedBy>
  <cp:revision>192</cp:revision>
  <dcterms:created xsi:type="dcterms:W3CDTF">2006-08-16T00:00:00Z</dcterms:created>
  <dcterms:modified xsi:type="dcterms:W3CDTF">2017-10-01T06:06:16Z</dcterms:modified>
</cp:coreProperties>
</file>