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notesMasterIdLst>
    <p:notesMasterId r:id="rId18"/>
  </p:notesMasterIdLst>
  <p:sldIdLst>
    <p:sldId id="256" r:id="rId3"/>
    <p:sldId id="257" r:id="rId4"/>
    <p:sldId id="273" r:id="rId5"/>
    <p:sldId id="271" r:id="rId6"/>
    <p:sldId id="272" r:id="rId7"/>
    <p:sldId id="270" r:id="rId8"/>
    <p:sldId id="260" r:id="rId9"/>
    <p:sldId id="274" r:id="rId10"/>
    <p:sldId id="261" r:id="rId11"/>
    <p:sldId id="275" r:id="rId12"/>
    <p:sldId id="276" r:id="rId13"/>
    <p:sldId id="262" r:id="rId14"/>
    <p:sldId id="267" r:id="rId15"/>
    <p:sldId id="268" r:id="rId16"/>
    <p:sldId id="269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288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006D44-8DC9-4846-B6D8-DC3F6761F757}" type="datetimeFigureOut">
              <a:rPr lang="en-US" smtClean="0"/>
              <a:t>10/10/2017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DCC622-1A39-4040-A3CF-9A5893849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0173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bn-BD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DCC622-1A39-4040-A3CF-9A58938499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128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89820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477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24390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Rounded Rectangle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0" name="Subtitle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ed Rectangle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91638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Round Single Corner Rectangle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329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7140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76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06330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2743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839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2131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3600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Rounded Rectangle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5" name="Date Placeholder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23CF2233-7BE6-4CB5-A5FE-D6F1290660BC}" type="datetimeFigureOut">
              <a:rPr lang="en-US" smtClean="0"/>
              <a:t>10/10/2017</a:t>
            </a:fld>
            <a:endParaRPr lang="en-US" dirty="0"/>
          </a:p>
        </p:txBody>
      </p:sp>
      <p:sp>
        <p:nvSpPr>
          <p:cNvPr id="18" name="Footer Placeholder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52D000C1-5AEA-484A-A19D-711320C69E82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2338" y="77638"/>
            <a:ext cx="8879323" cy="6453070"/>
            <a:chOff x="132338" y="77638"/>
            <a:chExt cx="8879323" cy="645307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338" y="77638"/>
              <a:ext cx="8879323" cy="645307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66876" y="1905000"/>
              <a:ext cx="4210124" cy="4114800"/>
            </a:xfrm>
            <a:prstGeom prst="rect">
              <a:avLst/>
            </a:prstGeom>
          </p:spPr>
        </p:pic>
      </p:grpSp>
      <p:sp>
        <p:nvSpPr>
          <p:cNvPr id="7" name="Rectangle 6"/>
          <p:cNvSpPr/>
          <p:nvPr/>
        </p:nvSpPr>
        <p:spPr>
          <a:xfrm>
            <a:off x="2514600" y="228600"/>
            <a:ext cx="4485523" cy="221599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bn-BD" sz="138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r>
              <a:rPr lang="bn-BD" sz="8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8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50800" algn="tl" rotWithShape="0">
                  <a:srgbClr val="000000"/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5552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90">
          <a:fgClr>
            <a:schemeClr val="tx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685800"/>
            <a:ext cx="487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2209800" y="76200"/>
            <a:ext cx="4267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66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একক কাজ</a:t>
            </a:r>
            <a:endParaRPr lang="en-US" sz="66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85800" y="1600200"/>
            <a:ext cx="8001000" cy="2057400"/>
            <a:chOff x="685800" y="1600200"/>
            <a:chExt cx="8001000" cy="2057400"/>
          </a:xfrm>
        </p:grpSpPr>
        <p:sp>
          <p:nvSpPr>
            <p:cNvPr id="4" name="TextBox 3"/>
            <p:cNvSpPr txBox="1"/>
            <p:nvPr/>
          </p:nvSpPr>
          <p:spPr>
            <a:xfrm>
              <a:off x="685800" y="1600200"/>
              <a:ext cx="8001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 algn="ctr">
                <a:buFont typeface="Wingdings" pitchFamily="2" charset="2"/>
                <a:buChar char="v"/>
              </a:pPr>
              <a:r>
                <a:rPr lang="bn-IN" sz="3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বরিশাল শহরের ১০ দিনের তাপমাত্রা নিম্নে দেওয়া হলোঃ</a:t>
              </a:r>
              <a:endPara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447800" y="2888159"/>
              <a:ext cx="67056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44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৩১,৩৪,২৯,২৭,৩২,৩৬,৩৫,৩০,৩৩,৩৪</a:t>
              </a:r>
              <a:endParaRPr lang="en-US" sz="44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533400" y="4379893"/>
            <a:ext cx="8458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200" dirty="0" smtClean="0">
                <a:solidFill>
                  <a:srgbClr val="FFFF00"/>
                </a:solidFill>
                <a:latin typeface="NikoshBAN" pitchFamily="2" charset="0"/>
                <a:cs typeface="NikoshBAN" pitchFamily="2" charset="0"/>
              </a:rPr>
              <a:t>প্রশ্নঃ মধ্যক নির্ণয়ের ক্ষেত্রে প্রথমে উপাত্তগুলোকে কি করতে হবে?</a:t>
            </a:r>
            <a:endParaRPr lang="en-US" sz="3200" dirty="0">
              <a:solidFill>
                <a:srgbClr val="FFFF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381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2200" y="0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7200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জোড়ায় কাজ</a:t>
            </a:r>
            <a:endParaRPr lang="en-US" sz="7200" u="sng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38200" y="1706940"/>
            <a:ext cx="7772400" cy="3398460"/>
            <a:chOff x="838200" y="1706940"/>
            <a:chExt cx="7772400" cy="3398460"/>
          </a:xfrm>
        </p:grpSpPr>
        <p:sp>
          <p:nvSpPr>
            <p:cNvPr id="3" name="TextBox 2"/>
            <p:cNvSpPr txBox="1"/>
            <p:nvPr/>
          </p:nvSpPr>
          <p:spPr>
            <a:xfrm>
              <a:off x="838200" y="1706940"/>
              <a:ext cx="77724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 algn="ctr">
                <a:buFont typeface="Wingdings" pitchFamily="2" charset="2"/>
                <a:buChar char="v"/>
              </a:pPr>
              <a:r>
                <a:rPr lang="bn-IN" sz="48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৮ম শ্রেনীর ১৯জন শিক্ষার্থীর গণিতের প্রাপ্ত নম্বর নিচে দেওয়া হলোঃ</a:t>
              </a:r>
              <a:endParaRPr lang="en-US" sz="48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143000" y="3535740"/>
              <a:ext cx="746760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4800" dirty="0" smtClean="0">
                  <a:latin typeface="NikoshBAN" pitchFamily="2" charset="0"/>
                  <a:cs typeface="NikoshBAN" pitchFamily="2" charset="0"/>
                </a:rPr>
                <a:t>৭৭,৬২,৮৪,৮০,৬৬,৫৪,৬৮,৭৫,৪৮,৫০,৬২,৩৬,৪৯,২৫,৭৮,৮৭,৬৭,৭৭,৫৬।</a:t>
              </a:r>
              <a:endParaRPr lang="en-US" sz="4800" dirty="0">
                <a:latin typeface="NikoshBAN" pitchFamily="2" charset="0"/>
                <a:cs typeface="NikoshBAN" pitchFamily="2" charset="0"/>
              </a:endParaRP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143000" y="5402759"/>
            <a:ext cx="7010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4400" dirty="0" smtClean="0">
                <a:latin typeface="NikoshBAN" pitchFamily="2" charset="0"/>
                <a:cs typeface="NikoshBAN" pitchFamily="2" charset="0"/>
              </a:rPr>
              <a:t>প্রশ্নঃ প্রদত্ত উপাত্তের মধ্যক নির্ণয় কর।</a:t>
            </a:r>
            <a:endParaRPr lang="en-US" sz="44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248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1600200"/>
            <a:ext cx="8763000" cy="14478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buFont typeface="Wingdings" pitchFamily="2" charset="2"/>
              <a:buChar char="q"/>
            </a:pPr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সমস্যাঃ  নিচে ৫০ জন ছাত্রীর গণিত প্রাপ্ত নম্বরের গণসংখ্যা নিবেশন সারণি দেওয়া হলো । 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438400" y="76200"/>
            <a:ext cx="38862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8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দলীয় কাজ</a:t>
            </a:r>
            <a:endParaRPr lang="en-US" sz="8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152400" y="5678269"/>
            <a:ext cx="495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প্রশ্নঃ</a:t>
            </a:r>
            <a:r>
              <a:rPr lang="bn-BD" sz="36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মধ্যক </a:t>
            </a:r>
            <a:r>
              <a:rPr lang="bn-BD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নির্ণয় কর । </a:t>
            </a:r>
            <a:endParaRPr lang="en-US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1574037"/>
              </p:ext>
            </p:extLst>
          </p:nvPr>
        </p:nvGraphicFramePr>
        <p:xfrm>
          <a:off x="228603" y="3352800"/>
          <a:ext cx="8762996" cy="1905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6636"/>
                <a:gridCol w="796636"/>
                <a:gridCol w="796636"/>
                <a:gridCol w="796636"/>
                <a:gridCol w="796636"/>
                <a:gridCol w="796636"/>
                <a:gridCol w="796636"/>
                <a:gridCol w="796636"/>
                <a:gridCol w="796636"/>
                <a:gridCol w="796636"/>
                <a:gridCol w="796636"/>
              </a:tblGrid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bn-IN" sz="2400" b="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প্রাপ্ত নম্বর</a:t>
                      </a:r>
                      <a:endParaRPr lang="en-US" sz="2400" b="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৫০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৫৫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৬০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৬৫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৭০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৭৫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৮০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৮৫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৯০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৯৫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  <a:tr h="952500"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গণ সংখ্যা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৩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৪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৭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৯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১০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৬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৫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৩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২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bn-IN" sz="2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NikoshBAN" pitchFamily="2" charset="0"/>
                          <a:cs typeface="NikoshBAN" pitchFamily="2" charset="0"/>
                        </a:rPr>
                        <a:t>১</a:t>
                      </a:r>
                      <a:endParaRPr lang="en-US" sz="2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NikoshBAN" pitchFamily="2" charset="0"/>
                        <a:cs typeface="NikoshBAN" pitchFamily="2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661937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ular Callout 2"/>
          <p:cNvSpPr/>
          <p:nvPr/>
        </p:nvSpPr>
        <p:spPr>
          <a:xfrm>
            <a:off x="2171700" y="606136"/>
            <a:ext cx="4724400" cy="765464"/>
          </a:xfrm>
          <a:prstGeom prst="wedgeRoundRectCallout">
            <a:avLst>
              <a:gd name="adj1" fmla="val -21713"/>
              <a:gd name="adj2" fmla="val 77547"/>
              <a:gd name="adj3" fmla="val 16667"/>
            </a:avLst>
          </a:prstGeom>
          <a:solidFill>
            <a:schemeClr val="accent5">
              <a:lumMod val="60000"/>
              <a:lumOff val="40000"/>
            </a:schemeClr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মূল্যায়ন </a:t>
            </a:r>
            <a:endParaRPr lang="en-US" sz="6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33400" y="2819400"/>
            <a:ext cx="8001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n-BD" sz="4000" b="1" dirty="0">
              <a:latin typeface="NikoshBAN" pitchFamily="2" charset="0"/>
              <a:cs typeface="NikoshBAN" pitchFamily="2" charset="0"/>
            </a:endParaRPr>
          </a:p>
          <a:p>
            <a:endParaRPr lang="en-US" sz="4000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2514600"/>
            <a:ext cx="6781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মধ্যক বলতে কি বোঝ?</a:t>
            </a:r>
          </a:p>
          <a:p>
            <a:pPr marL="457200" indent="-457200">
              <a:buFont typeface="+mj-lt"/>
              <a:buAutoNum type="arabicPeriod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মধ্যক নির্ণয়ের সূত্রে 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n</a:t>
            </a: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 দ্বারা কি বোঝায়?</a:t>
            </a:r>
          </a:p>
          <a:p>
            <a:pPr marL="457200" indent="-457200">
              <a:buFont typeface="+mj-lt"/>
              <a:buAutoNum type="arabicPeriod"/>
            </a:pPr>
            <a:r>
              <a:rPr lang="bn-IN" sz="2800" dirty="0" smtClean="0">
                <a:latin typeface="NikoshBAN" pitchFamily="2" charset="0"/>
                <a:cs typeface="NikoshBAN" pitchFamily="2" charset="0"/>
              </a:rPr>
              <a:t>গণসংখ্যা জোড় হলে কোন সূত্রটি ব্যবহার করতে হবে?</a:t>
            </a:r>
            <a:r>
              <a:rPr lang="en-US" sz="28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2800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27" t="4568" r="-18371" b="14095"/>
          <a:stretch/>
        </p:blipFill>
        <p:spPr>
          <a:xfrm>
            <a:off x="851536" y="3962400"/>
            <a:ext cx="8673464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820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p Arrow 1"/>
          <p:cNvSpPr/>
          <p:nvPr/>
        </p:nvSpPr>
        <p:spPr>
          <a:xfrm>
            <a:off x="381000" y="69272"/>
            <a:ext cx="4454236" cy="1911928"/>
          </a:xfrm>
          <a:prstGeom prst="upArrow">
            <a:avLst>
              <a:gd name="adj1" fmla="val 50000"/>
              <a:gd name="adj2" fmla="val 47665"/>
            </a:avLst>
          </a:prstGeom>
          <a:solidFill>
            <a:schemeClr val="bg1">
              <a:lumMod val="85000"/>
            </a:schemeClr>
          </a:solidFill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8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বাড়ির কাজ </a:t>
            </a:r>
            <a:endParaRPr lang="en-US" sz="48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2286000"/>
            <a:ext cx="82296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৮ম শ্রেণির  ৩০ জন শিক্ষার্থীর গণিতে প্রাপ্ত নম্বর নিচে দেওয়া হলোঃ</a:t>
            </a:r>
          </a:p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৪০, ৭৩, ৪৮, ৬২, ৮৩, ৬৫, ৭০, ৬৮, ৭৫, ৫০, ৫৭, ৭৮, ৮৩, ৪৬, ৫৫, ৬০, ৯২, ৫৭, ৬৬, ৭২, ৭৪, ৬৩, ৩৫, ৪৮, ৩২, ৮০, ৬১, ৪৩, ৫২, ৫৭ ।</a:t>
            </a:r>
          </a:p>
          <a:p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উপরের উপাত্ত থেকে মধ্যক নির্ণয় কর ।  </a:t>
            </a:r>
          </a:p>
          <a:p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315" y="0"/>
            <a:ext cx="3757976" cy="2115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567112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399" y="152399"/>
            <a:ext cx="6553202" cy="65532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800601" y="180107"/>
            <a:ext cx="3048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96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ধন্যবাদ</a:t>
            </a:r>
            <a:r>
              <a:rPr lang="bn-BD" sz="9600" dirty="0" smtClean="0">
                <a:latin typeface="NikoshBAN" pitchFamily="2" charset="0"/>
                <a:cs typeface="NikoshBAN" pitchFamily="2" charset="0"/>
              </a:rPr>
              <a:t> </a:t>
            </a:r>
            <a:endParaRPr lang="en-US" sz="9600" dirty="0"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5453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5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304800" y="3505200"/>
            <a:ext cx="8534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3200" b="1" smtClean="0"/>
              <a:t> </a:t>
            </a:r>
            <a:endParaRPr lang="en-US" sz="3200" b="1" dirty="0">
              <a:cs typeface="Times New Roman" pitchFamily="18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743200" y="152400"/>
            <a:ext cx="3886200" cy="9906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b="1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শিক্ষক পরিচিতি </a:t>
            </a:r>
            <a:endParaRPr lang="en-US" sz="5400" b="1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1000" y="1676400"/>
            <a:ext cx="8305799" cy="2982456"/>
            <a:chOff x="381000" y="1676400"/>
            <a:chExt cx="8305799" cy="2982456"/>
          </a:xfrm>
        </p:grpSpPr>
        <p:sp>
          <p:nvSpPr>
            <p:cNvPr id="3" name="TextBox 2"/>
            <p:cNvSpPr txBox="1"/>
            <p:nvPr/>
          </p:nvSpPr>
          <p:spPr>
            <a:xfrm>
              <a:off x="381000" y="1981200"/>
              <a:ext cx="571500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মোঃ আজিম উদ্দিন </a:t>
              </a:r>
            </a:p>
            <a:p>
              <a:pPr algn="ctr"/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সহকারী শিক্ষক (বি,এস,সি – গণিত)</a:t>
              </a:r>
            </a:p>
            <a:p>
              <a:pPr algn="ctr"/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খোলপটুয়া মাহমুদিয়া আলিম মাদরাসা</a:t>
              </a:r>
            </a:p>
            <a:p>
              <a:pPr algn="ctr"/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বামনা, বরগুনা।</a:t>
              </a:r>
            </a:p>
            <a:p>
              <a:pPr algn="ctr"/>
              <a:r>
                <a:rPr lang="bn-IN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মোবাইল নং ০১৯৩৬৯২৯৮৪৮</a:t>
              </a:r>
            </a:p>
            <a:p>
              <a:pPr algn="ctr"/>
              <a:r>
                <a:rPr lang="en-US" sz="28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imes New Roman" pitchFamily="18" charset="0"/>
                  <a:cs typeface="Times New Roman" pitchFamily="18" charset="0"/>
                </a:rPr>
                <a:t>E-mail: azimuddinbsc16@gmail.com</a:t>
              </a:r>
              <a:endPara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6197600" y="2032000"/>
              <a:ext cx="2844799" cy="213359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917074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38" y="202465"/>
            <a:ext cx="8879323" cy="645307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2514595" y="838200"/>
            <a:ext cx="4267200" cy="1447800"/>
          </a:xfrm>
          <a:prstGeom prst="round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54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পাঠ পরিচিতি</a:t>
            </a:r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309250" y="2404919"/>
            <a:ext cx="6632865" cy="3175000"/>
            <a:chOff x="1309250" y="2404919"/>
            <a:chExt cx="6632865" cy="3175000"/>
          </a:xfrm>
        </p:grpSpPr>
        <p:sp>
          <p:nvSpPr>
            <p:cNvPr id="4" name="TextBox 3"/>
            <p:cNvSpPr txBox="1"/>
            <p:nvPr/>
          </p:nvSpPr>
          <p:spPr>
            <a:xfrm>
              <a:off x="1309250" y="2404919"/>
              <a:ext cx="4114800" cy="31700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BD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শ্রেণিঃ অষ্টম </a:t>
              </a:r>
            </a:p>
            <a:p>
              <a:r>
                <a:rPr lang="bn-BD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বিষয়ঃ গণিত</a:t>
              </a:r>
            </a:p>
            <a:p>
              <a:r>
                <a:rPr lang="bn-BD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অধ্যায়ঃ ১১ </a:t>
              </a:r>
            </a:p>
            <a:p>
              <a:r>
                <a:rPr lang="bn-BD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সময়ঃ ৪৫ মিনিট </a:t>
              </a:r>
            </a:p>
            <a:p>
              <a:r>
                <a:rPr lang="bn-BD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তারিখঃ </a:t>
              </a:r>
              <a:r>
                <a:rPr lang="en-US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07/10</a:t>
              </a:r>
              <a:r>
                <a:rPr lang="bn-BD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/২০১৭</a:t>
              </a:r>
              <a:r>
                <a:rPr lang="bn-IN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ইং</a:t>
              </a:r>
              <a:r>
                <a:rPr lang="bn-BD" sz="40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 </a:t>
              </a:r>
              <a:endPara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65615" y="2404919"/>
              <a:ext cx="2476500" cy="3175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815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990599"/>
            <a:ext cx="9144000" cy="4495801"/>
            <a:chOff x="0" y="642556"/>
            <a:chExt cx="9144000" cy="4767644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67756"/>
              <a:ext cx="9144000" cy="4742444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3726873" y="642556"/>
              <a:ext cx="2369127" cy="2438400"/>
            </a:xfrm>
            <a:prstGeom prst="ellipse">
              <a:avLst/>
            </a:prstGeom>
            <a:noFill/>
            <a:ln w="57150"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609600" y="5602069"/>
            <a:ext cx="8229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হাতগুলোর মধ্যে গোল চিহ্নিত হাতটি কোথায় অবস্থিত ?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67000" y="6150114"/>
            <a:ext cx="3810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4000" b="1" dirty="0" smtClean="0">
                <a:latin typeface="NikoshBAN" pitchFamily="2" charset="0"/>
                <a:cs typeface="NikoshBAN" pitchFamily="2" charset="0"/>
              </a:rPr>
              <a:t>মাঝখানে/মধ্যে </a:t>
            </a:r>
            <a:endParaRPr lang="en-US" sz="40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667000" y="76200"/>
            <a:ext cx="3810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800" u="sng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চিত্রগুলো লক্ষ্য করি</a:t>
            </a:r>
            <a:endParaRPr lang="en-US" sz="4800" u="sng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631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371600" y="1466850"/>
            <a:ext cx="6400800" cy="3638550"/>
            <a:chOff x="1890712" y="1081088"/>
            <a:chExt cx="5038725" cy="333375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2743200" y="228600"/>
              <a:ext cx="3333750" cy="5038725"/>
            </a:xfrm>
            <a:prstGeom prst="rect">
              <a:avLst/>
            </a:prstGeom>
          </p:spPr>
        </p:pic>
        <p:sp>
          <p:nvSpPr>
            <p:cNvPr id="3" name="Oval 2"/>
            <p:cNvSpPr/>
            <p:nvPr/>
          </p:nvSpPr>
          <p:spPr>
            <a:xfrm>
              <a:off x="4022148" y="2371724"/>
              <a:ext cx="775854" cy="752476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295400" y="5344180"/>
            <a:ext cx="6553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কালো গোল চিহ্নিত অংশটি মাঠের কোথায় অবস্থিত ?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863567" y="6029980"/>
            <a:ext cx="269903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n-IN" sz="2800" b="1" dirty="0" smtClean="0">
                <a:latin typeface="NikoshBAN" pitchFamily="2" charset="0"/>
                <a:cs typeface="NikoshBAN" pitchFamily="2" charset="0"/>
              </a:rPr>
              <a:t>উত্তরঃ </a:t>
            </a:r>
            <a:r>
              <a:rPr lang="bn-BD" sz="2800" b="1" dirty="0" smtClean="0">
                <a:latin typeface="NikoshBAN" pitchFamily="2" charset="0"/>
                <a:cs typeface="NikoshBAN" pitchFamily="2" charset="0"/>
              </a:rPr>
              <a:t>মাঝখানে/মধ্যে </a:t>
            </a:r>
            <a:endParaRPr lang="en-US" sz="28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63567" y="219670"/>
            <a:ext cx="3918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54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চিত্রটি লক্ষ্য করি</a:t>
            </a:r>
            <a:endParaRPr lang="en-US" sz="5400" u="sng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82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rved Down Ribbon 1"/>
          <p:cNvSpPr/>
          <p:nvPr/>
        </p:nvSpPr>
        <p:spPr>
          <a:xfrm>
            <a:off x="304800" y="2971800"/>
            <a:ext cx="8382000" cy="3505200"/>
          </a:xfrm>
          <a:prstGeom prst="ellipseRibbon">
            <a:avLst/>
          </a:prstGeom>
          <a:solidFill>
            <a:schemeClr val="accent6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8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মধ্যক </a:t>
            </a:r>
            <a:endParaRPr lang="en-US" sz="8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3" name="Vertical Scroll 2"/>
          <p:cNvSpPr/>
          <p:nvPr/>
        </p:nvSpPr>
        <p:spPr>
          <a:xfrm>
            <a:off x="2286000" y="547255"/>
            <a:ext cx="4724400" cy="2057400"/>
          </a:xfrm>
          <a:prstGeom prst="verticalScroll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আজকের পাঠ </a:t>
            </a:r>
            <a:endParaRPr lang="en-US" sz="6000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3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048000" y="76200"/>
            <a:ext cx="3505200" cy="1143000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6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শিখনফল </a:t>
            </a:r>
            <a:endParaRPr lang="en-US" sz="6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214744" y="2743200"/>
            <a:ext cx="8776855" cy="3581400"/>
            <a:chOff x="214744" y="2743200"/>
            <a:chExt cx="8776855" cy="3581400"/>
          </a:xfrm>
        </p:grpSpPr>
        <p:sp>
          <p:nvSpPr>
            <p:cNvPr id="4" name="Rectangle 3"/>
            <p:cNvSpPr/>
            <p:nvPr/>
          </p:nvSpPr>
          <p:spPr>
            <a:xfrm>
              <a:off x="228600" y="2743200"/>
              <a:ext cx="8762999" cy="990600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bn-BD" sz="3600" b="1" dirty="0" smtClean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rPr>
                <a:t>১। মধ্যক কী তা বলতে পারব । </a:t>
              </a:r>
              <a:endParaRPr lang="en-US" sz="3600" b="1" dirty="0">
                <a:solidFill>
                  <a:schemeClr val="tx1"/>
                </a:solidFill>
                <a:latin typeface="NikoshBAN" pitchFamily="2" charset="0"/>
                <a:cs typeface="NikoshBAN" pitchFamily="2" charset="0"/>
              </a:endParaRPr>
            </a:p>
          </p:txBody>
        </p:sp>
        <p:grpSp>
          <p:nvGrpSpPr>
            <p:cNvPr id="9" name="Group 8"/>
            <p:cNvGrpSpPr/>
            <p:nvPr/>
          </p:nvGrpSpPr>
          <p:grpSpPr>
            <a:xfrm>
              <a:off x="214744" y="3962400"/>
              <a:ext cx="8776855" cy="2362200"/>
              <a:chOff x="214744" y="3962400"/>
              <a:chExt cx="8776855" cy="2362200"/>
            </a:xfrm>
          </p:grpSpPr>
          <p:sp>
            <p:nvSpPr>
              <p:cNvPr id="5" name="Rectangle 4"/>
              <p:cNvSpPr/>
              <p:nvPr/>
            </p:nvSpPr>
            <p:spPr>
              <a:xfrm>
                <a:off x="228600" y="3962400"/>
                <a:ext cx="8762999" cy="10668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BD" sz="3600" b="1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২। গাণিতিক সূত্রের সাহায্যে মধ্যক নির্ণয় করতে পারব ।</a:t>
                </a:r>
              </a:p>
            </p:txBody>
          </p:sp>
          <p:sp>
            <p:nvSpPr>
              <p:cNvPr id="2" name="Rectangle 1"/>
              <p:cNvSpPr/>
              <p:nvPr/>
            </p:nvSpPr>
            <p:spPr>
              <a:xfrm>
                <a:off x="214744" y="5257800"/>
                <a:ext cx="8776855" cy="1066800"/>
              </a:xfrm>
              <a:prstGeom prst="rect">
                <a:avLst/>
              </a:prstGeom>
              <a:solidFill>
                <a:srgbClr val="92D05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bn-BD" sz="3600" b="1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৩। এই সংক্রান্ত সমস্যা সমাধান করতে পারব</a:t>
                </a:r>
                <a:r>
                  <a:rPr lang="bn-IN" sz="3600" b="1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।</a:t>
                </a:r>
                <a:r>
                  <a:rPr lang="bn-BD" sz="3600" b="1" dirty="0" smtClean="0">
                    <a:solidFill>
                      <a:schemeClr val="tx1"/>
                    </a:solidFill>
                    <a:latin typeface="NikoshBAN" pitchFamily="2" charset="0"/>
                    <a:cs typeface="NikoshBAN" pitchFamily="2" charset="0"/>
                  </a:rPr>
                  <a:t>  </a:t>
                </a:r>
                <a:endParaRPr lang="en-US" sz="3600" b="1" dirty="0">
                  <a:solidFill>
                    <a:schemeClr val="tx1"/>
                  </a:solidFill>
                  <a:latin typeface="NikoshBAN" pitchFamily="2" charset="0"/>
                  <a:cs typeface="NikoshBAN" pitchFamily="2" charset="0"/>
                </a:endParaRPr>
              </a:p>
            </p:txBody>
          </p:sp>
        </p:grpSp>
      </p:grpSp>
      <p:grpSp>
        <p:nvGrpSpPr>
          <p:cNvPr id="7" name="Group 6"/>
          <p:cNvGrpSpPr/>
          <p:nvPr/>
        </p:nvGrpSpPr>
        <p:grpSpPr>
          <a:xfrm>
            <a:off x="228600" y="1219200"/>
            <a:ext cx="3886200" cy="1524000"/>
            <a:chOff x="228600" y="1219200"/>
            <a:chExt cx="3886200" cy="1524000"/>
          </a:xfrm>
        </p:grpSpPr>
        <p:sp>
          <p:nvSpPr>
            <p:cNvPr id="6" name="Bent Arrow 5"/>
            <p:cNvSpPr/>
            <p:nvPr/>
          </p:nvSpPr>
          <p:spPr>
            <a:xfrm rot="5400000">
              <a:off x="1447800" y="76200"/>
              <a:ext cx="1447800" cy="3886200"/>
            </a:xfrm>
            <a:prstGeom prst="bentArrow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381000" y="1219200"/>
              <a:ext cx="3124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n-IN" sz="3200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NikoshBAN" pitchFamily="2" charset="0"/>
                  <a:cs typeface="NikoshBAN" pitchFamily="2" charset="0"/>
                </a:rPr>
                <a:t>এই পাঠ শেষে আমরাঃ-</a:t>
              </a:r>
              <a:endParaRPr lang="en-US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4874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9836680"/>
              </p:ext>
            </p:extLst>
          </p:nvPr>
        </p:nvGraphicFramePr>
        <p:xfrm>
          <a:off x="3886200" y="4495800"/>
          <a:ext cx="914400" cy="771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48" name="Packager Shell Object" showAsIcon="1" r:id="rId4" imgW="914400" imgH="771480" progId="Package">
                  <p:embed/>
                </p:oleObj>
              </mc:Choice>
              <mc:Fallback>
                <p:oleObj name="Packager Shell Object" showAsIcon="1" r:id="rId4" imgW="914400" imgH="771480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4495800"/>
                        <a:ext cx="914400" cy="771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Rectangle 3"/>
          <p:cNvSpPr/>
          <p:nvPr/>
        </p:nvSpPr>
        <p:spPr>
          <a:xfrm>
            <a:off x="457200" y="595745"/>
            <a:ext cx="83820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bn-BD" sz="4000" b="1" dirty="0" smtClean="0">
                <a:solidFill>
                  <a:schemeClr val="tx1"/>
                </a:solidFill>
                <a:latin typeface="NikoshBAN" pitchFamily="2" charset="0"/>
                <a:cs typeface="NikoshBAN" pitchFamily="2" charset="0"/>
              </a:rPr>
              <a:t>নিচের ভিডিও দুইটি মনোযোগ সহকারে  দেখঃ </a:t>
            </a:r>
            <a:endParaRPr lang="en-US" sz="4000" b="1" dirty="0">
              <a:solidFill>
                <a:schemeClr val="tx1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470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/>
              <p:cNvSpPr txBox="1"/>
              <p:nvPr/>
            </p:nvSpPr>
            <p:spPr>
              <a:xfrm>
                <a:off x="457200" y="1345205"/>
                <a:ext cx="8305800" cy="393319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spcBef>
                    <a:spcPts val="600"/>
                  </a:spcBef>
                  <a:spcAft>
                    <a:spcPts val="1200"/>
                  </a:spcAft>
                  <a:buFont typeface="Wingdings" pitchFamily="2" charset="2"/>
                  <a:buChar char="v"/>
                </a:pPr>
                <a:r>
                  <a:rPr lang="bn-BD" sz="3600" dirty="0" smtClean="0">
                    <a:latin typeface="NikoshBAN" pitchFamily="2" charset="0"/>
                    <a:cs typeface="NikoshBAN" pitchFamily="2" charset="0"/>
                  </a:rPr>
                  <a:t>উপরের আলোচনা থেকে আমরা বলতে পারি যে, যদি </a:t>
                </a:r>
                <a:r>
                  <a:rPr lang="en-US" sz="3600" dirty="0" smtClean="0">
                    <a:latin typeface="NikoshBAN" pitchFamily="2" charset="0"/>
                    <a:cs typeface="NikoshBAN" pitchFamily="2" charset="0"/>
                  </a:rPr>
                  <a:t>n </a:t>
                </a:r>
                <a:r>
                  <a:rPr lang="bn-BD" sz="3600" dirty="0" smtClean="0">
                    <a:latin typeface="NikoshBAN" pitchFamily="2" charset="0"/>
                    <a:cs typeface="NikoshBAN" pitchFamily="2" charset="0"/>
                  </a:rPr>
                  <a:t>সংখ্যক উপাত্ত থাকে এবং </a:t>
                </a:r>
                <a:r>
                  <a:rPr lang="en-US" sz="3600" dirty="0" smtClean="0">
                    <a:latin typeface="NikoshBAN" pitchFamily="2" charset="0"/>
                    <a:cs typeface="NikoshBAN" pitchFamily="2" charset="0"/>
                  </a:rPr>
                  <a:t>n </a:t>
                </a:r>
                <a:r>
                  <a:rPr lang="bn-BD" sz="3600" dirty="0" smtClean="0">
                    <a:latin typeface="NikoshBAN" pitchFamily="2" charset="0"/>
                    <a:cs typeface="NikoshBAN" pitchFamily="2" charset="0"/>
                  </a:rPr>
                  <a:t>যদি বিজোড় সংখ্যা হয় তবে উপাত্তগুলোর মধ্যক হবে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BD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𝑛</m:t>
                        </m:r>
                        <m:r>
                          <a:rPr lang="bn-BD" sz="3600" b="0" i="1" smtClean="0">
                            <a:latin typeface="Cambria Math"/>
                          </a:rPr>
                          <m:t>+</m:t>
                        </m:r>
                        <m:r>
                          <a:rPr lang="bn-BD" sz="3600" b="0" i="1" smtClean="0">
                            <a:latin typeface="Cambria Math"/>
                          </a:rPr>
                          <m:t>১</m:t>
                        </m:r>
                        <m:r>
                          <a:rPr lang="bn-BD" sz="36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bn-BD" sz="3600" b="0" i="1" smtClean="0">
                            <a:latin typeface="Cambria Math"/>
                          </a:rPr>
                          <m:t>২</m:t>
                        </m:r>
                        <m:r>
                          <a:rPr lang="bn-BD" sz="3600" b="0" i="1" smtClean="0">
                            <a:latin typeface="Cambria Math"/>
                          </a:rPr>
                          <m:t>  </m:t>
                        </m:r>
                      </m:den>
                    </m:f>
                  </m:oMath>
                </a14:m>
                <a:r>
                  <a:rPr lang="bn-BD" sz="3600" dirty="0" smtClean="0">
                    <a:latin typeface="NikoshBAN" pitchFamily="2" charset="0"/>
                    <a:cs typeface="NikoshBAN" pitchFamily="2" charset="0"/>
                  </a:rPr>
                  <a:t> তম পদের মান । আর </a:t>
                </a:r>
                <a:r>
                  <a:rPr lang="en-US" sz="3600" dirty="0" smtClean="0">
                    <a:latin typeface="NikoshBAN" pitchFamily="2" charset="0"/>
                    <a:cs typeface="NikoshBAN" pitchFamily="2" charset="0"/>
                  </a:rPr>
                  <a:t>n</a:t>
                </a:r>
                <a:r>
                  <a:rPr lang="bn-BD" sz="3600" dirty="0" smtClean="0">
                    <a:latin typeface="NikoshBAN" pitchFamily="2" charset="0"/>
                    <a:cs typeface="NikoshBAN" pitchFamily="2" charset="0"/>
                  </a:rPr>
                  <a:t> যদি জোড় সংখ্যা হয় তবে মধ্যক হবে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BD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𝑛</m:t>
                        </m:r>
                      </m:num>
                      <m:den>
                        <m:r>
                          <a:rPr lang="bn-BD" sz="3600" b="0" i="1" smtClean="0">
                            <a:latin typeface="Cambria Math"/>
                          </a:rPr>
                          <m:t>২</m:t>
                        </m:r>
                        <m:r>
                          <a:rPr lang="bn-BD" sz="3600" b="0" i="1" smtClean="0">
                            <a:latin typeface="Cambria Math"/>
                          </a:rPr>
                          <m:t> </m:t>
                        </m:r>
                      </m:den>
                    </m:f>
                  </m:oMath>
                </a14:m>
                <a:r>
                  <a:rPr lang="bn-BD" sz="3600" dirty="0" smtClean="0">
                    <a:latin typeface="NikoshBAN" pitchFamily="2" charset="0"/>
                    <a:cs typeface="NikoshBAN" pitchFamily="2" charset="0"/>
                  </a:rPr>
                  <a:t> তম ও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BD" sz="3600" i="1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US" sz="3600" b="0" i="1" smtClean="0">
                            <a:latin typeface="Cambria Math"/>
                          </a:rPr>
                          <m:t>𝑛</m:t>
                        </m:r>
                        <m:r>
                          <a:rPr lang="bn-BD" sz="3600" b="0" i="1" smtClean="0">
                            <a:latin typeface="Cambria Math"/>
                          </a:rPr>
                          <m:t> </m:t>
                        </m:r>
                      </m:num>
                      <m:den>
                        <m:r>
                          <a:rPr lang="bn-BD" sz="3600" b="0" i="1" smtClean="0">
                            <a:latin typeface="Cambria Math"/>
                          </a:rPr>
                          <m:t>২</m:t>
                        </m:r>
                        <m:r>
                          <a:rPr lang="bn-BD" sz="3600" b="0" i="1" smtClean="0">
                            <a:latin typeface="Cambria Math"/>
                          </a:rPr>
                          <m:t>  </m:t>
                        </m:r>
                      </m:den>
                    </m:f>
                  </m:oMath>
                </a14:m>
                <a:r>
                  <a:rPr lang="bn-BD" sz="3600" dirty="0" smtClean="0">
                    <a:latin typeface="NikoshBAN" pitchFamily="2" charset="0"/>
                    <a:cs typeface="NikoshBAN" pitchFamily="2" charset="0"/>
                  </a:rPr>
                  <a:t> + ১ তম পদ দুইটির সাংখ্যিক মানের গড় । </a:t>
                </a:r>
                <a:endParaRPr lang="en-US" sz="3600" dirty="0"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2" name="TextBox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1345205"/>
                <a:ext cx="8305800" cy="3933193"/>
              </a:xfrm>
              <a:prstGeom prst="rect">
                <a:avLst/>
              </a:prstGeom>
              <a:blipFill rotWithShape="1">
                <a:blip r:embed="rId3"/>
                <a:stretch>
                  <a:fillRect l="-1908" t="-2326" r="-2935" b="-49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/>
          <p:cNvSpPr txBox="1"/>
          <p:nvPr/>
        </p:nvSpPr>
        <p:spPr>
          <a:xfrm>
            <a:off x="533400" y="5029200"/>
            <a:ext cx="7924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itchFamily="2" charset="2"/>
              <a:buChar char="q"/>
            </a:pPr>
            <a:r>
              <a:rPr lang="bn-BD" sz="3600" b="1" dirty="0" smtClean="0">
                <a:latin typeface="NikoshBAN" pitchFamily="2" charset="0"/>
                <a:cs typeface="NikoshBAN" pitchFamily="2" charset="0"/>
              </a:rPr>
              <a:t>উপাত্তগুলোকে মানের ক্রমানুসারে সাজালে যে মান উপাত্তগুলোকে সমান দুইভাগে ভাগ করে সেই মানই হবে উপাত্তগুলোর মধ্যক । </a:t>
            </a:r>
            <a:endParaRPr lang="en-US" sz="3600" b="1" dirty="0"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05000" y="228600"/>
            <a:ext cx="4876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n-IN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সংক্ষিপ্ত আলোচনা</a:t>
            </a:r>
            <a:endParaRPr lang="en-US" sz="40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07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Aspect">
  <a:themeElements>
    <a:clrScheme name="Aspect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980</TotalTime>
  <Words>385</Words>
  <Application>Microsoft Office PowerPoint</Application>
  <PresentationFormat>On-screen Show (4:3)</PresentationFormat>
  <Paragraphs>76</Paragraphs>
  <Slides>15</Slides>
  <Notes>1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Office Theme</vt:lpstr>
      <vt:lpstr>Aspect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eashan</dc:creator>
  <cp:lastModifiedBy>User</cp:lastModifiedBy>
  <cp:revision>135</cp:revision>
  <dcterms:created xsi:type="dcterms:W3CDTF">2017-07-23T12:04:04Z</dcterms:created>
  <dcterms:modified xsi:type="dcterms:W3CDTF">2017-10-10T08:42:43Z</dcterms:modified>
</cp:coreProperties>
</file>