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2DA5-2CEC-4095-ACDE-8A7BAA7C0C6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D296-E451-4C23-A891-C007433D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CD296-E451-4C23-A891-C007433D26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1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স্বাগতম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58200" cy="47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/>
              <a:t>পাঠ  শেষে  শিক্ষার্থীরা- 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১। ভগ্নাংশ কি বলতে পারবে। </a:t>
            </a:r>
          </a:p>
          <a:p>
            <a:r>
              <a:rPr lang="bn-BD" sz="4800" dirty="0" smtClean="0"/>
              <a:t>২। বিভিন্ন প্রকার ভগ্নাংশ চিহ্নিত করতে পারবে 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35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/>
              <a:t> একক কাজ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2819400"/>
                <a:ext cx="6858000" cy="190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৫</m:t>
                        </m:r>
                      </m:num>
                      <m:den>
                        <m: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r>
                  <a:rPr lang="bn-BD" sz="4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৬</m:t>
                        </m:r>
                      </m:num>
                      <m:den>
                        <m:r>
                          <a:rPr lang="bn-BD" sz="4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4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4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ভগ্নাংশগুলোর নাম </a:t>
                </a:r>
                <a:r>
                  <a:rPr lang="bn-BD" sz="4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লিখ।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6858000" cy="1905715"/>
              </a:xfrm>
              <a:prstGeom prst="rect">
                <a:avLst/>
              </a:prstGeom>
              <a:blipFill rotWithShape="1">
                <a:blip r:embed="rId2"/>
                <a:stretch>
                  <a:fillRect l="-4711" t="-962" r="-257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80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622853"/>
                <a:ext cx="838200" cy="3425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5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115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2853"/>
                <a:ext cx="838200" cy="3425681"/>
              </a:xfrm>
              <a:prstGeom prst="rect">
                <a:avLst/>
              </a:prstGeom>
              <a:blipFill rotWithShape="1">
                <a:blip r:embed="rId2"/>
                <a:stretch>
                  <a:fillRect r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43328" y="228600"/>
                <a:ext cx="1276311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/>
                          <a:ea typeface="Cambria Math"/>
                        </a:rPr>
                        <m:t>←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328" y="228600"/>
                <a:ext cx="1276311" cy="13234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5291"/>
            <a:ext cx="1085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3825" y="241910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7839" y="2419104"/>
                <a:ext cx="9872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/>
                          <a:ea typeface="Cambria Math"/>
                        </a:rPr>
                        <m:t>←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39" y="2419104"/>
                <a:ext cx="987287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0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bn-BD" b="1" u="sng" dirty="0">
                <a:latin typeface="NikoshBAN" pitchFamily="2" charset="0"/>
                <a:cs typeface="NikoshBAN" pitchFamily="2" charset="0"/>
              </a:rPr>
              <a:t>নিচের সমস্যাটি সমাধান করি-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95400" y="2895600"/>
                <a:ext cx="6400800" cy="2971800"/>
              </a:xfr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4500" i="1">
                              <a:latin typeface="Cambria Math"/>
                            </a:rPr>
                            <m:t>৩</m:t>
                          </m:r>
                        </m:num>
                        <m:den>
                          <m:r>
                            <a:rPr lang="bn-BD" sz="4500" i="1">
                              <a:latin typeface="Cambria Math"/>
                            </a:rPr>
                            <m:t>৫</m:t>
                          </m:r>
                        </m:den>
                      </m:f>
                      <m:r>
                        <a:rPr lang="bn-BD" sz="45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bn-BD" sz="4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4500" i="1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sz="4500" i="1">
                              <a:latin typeface="Cambria Math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bn-BD" sz="4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4500" i="1">
                              <a:latin typeface="Cambria Math"/>
                            </a:rPr>
                            <m:t>(</m:t>
                          </m:r>
                          <m:r>
                            <a:rPr lang="bn-BD" sz="4500" i="1">
                              <a:latin typeface="Cambria Math"/>
                            </a:rPr>
                            <m:t>৩</m:t>
                          </m:r>
                          <m:r>
                            <a:rPr lang="bn-BD" sz="45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bn-BD" sz="4500" i="1">
                              <a:latin typeface="Cambria Math"/>
                              <a:ea typeface="Cambria Math"/>
                            </a:rPr>
                            <m:t>৭</m:t>
                          </m:r>
                          <m:r>
                            <a:rPr lang="bn-BD" sz="4500" i="1">
                              <a:latin typeface="Cambria Math"/>
                              <a:ea typeface="Cambria Math"/>
                            </a:rPr>
                            <m:t>)+(</m:t>
                          </m:r>
                          <m:r>
                            <a:rPr lang="bn-BD" sz="4500" b="1" i="1">
                              <a:latin typeface="Cambria Math"/>
                              <a:ea typeface="Cambria Math"/>
                            </a:rPr>
                            <m:t>৫</m:t>
                          </m:r>
                          <m:r>
                            <a:rPr lang="bn-BD" sz="45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bn-BD" sz="4500" b="1" i="1">
                              <a:latin typeface="Cambria Math"/>
                              <a:ea typeface="Cambria Math"/>
                            </a:rPr>
                            <m:t>৫</m:t>
                          </m:r>
                          <m:r>
                            <a:rPr lang="bn-BD" sz="45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bn-BD" sz="4500" i="1">
                              <a:latin typeface="Cambria Math"/>
                            </a:rPr>
                            <m:t>৩৫</m:t>
                          </m:r>
                        </m:den>
                      </m:f>
                    </m:oMath>
                  </m:oMathPara>
                </a14:m>
                <a:endParaRPr lang="bn-BD" sz="4500" dirty="0" smtClean="0"/>
              </a:p>
              <a:p>
                <a:r>
                  <a:rPr lang="bn-BD" sz="7000" b="1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4500" b="1" i="1">
                            <a:latin typeface="Cambria Math"/>
                          </a:rPr>
                          <m:t>২১</m:t>
                        </m:r>
                        <m:r>
                          <a:rPr lang="bn-BD" sz="4500" b="1" i="1">
                            <a:latin typeface="Cambria Math"/>
                          </a:rPr>
                          <m:t>+</m:t>
                        </m:r>
                        <m:r>
                          <a:rPr lang="bn-BD" sz="4500" b="1" i="1">
                            <a:latin typeface="Cambria Math"/>
                          </a:rPr>
                          <m:t>২৫</m:t>
                        </m:r>
                        <m:r>
                          <a:rPr lang="bn-BD" sz="4500" b="1" i="1">
                            <a:latin typeface="Cambria Math"/>
                          </a:rPr>
                          <m:t>   </m:t>
                        </m:r>
                      </m:num>
                      <m:den>
                        <m:r>
                          <a:rPr lang="bn-BD" sz="4500" b="1" i="1">
                            <a:latin typeface="Cambria Math"/>
                          </a:rPr>
                          <m:t>৩৫</m:t>
                        </m:r>
                      </m:den>
                    </m:f>
                  </m:oMath>
                </a14:m>
                <a:r>
                  <a:rPr lang="bn-BD" sz="7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5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4500" b="1" i="1" dirty="0">
                            <a:latin typeface="Cambria Math"/>
                          </a:rPr>
                          <m:t>৪৬</m:t>
                        </m:r>
                      </m:num>
                      <m:den>
                        <m:r>
                          <a:rPr lang="bn-BD" sz="4500" b="1" i="1" dirty="0">
                            <a:latin typeface="Cambria Math"/>
                          </a:rPr>
                          <m:t>৩৫</m:t>
                        </m:r>
                      </m:den>
                    </m:f>
                  </m:oMath>
                </a14:m>
                <a:r>
                  <a:rPr lang="bn-BD" sz="4500" b="1" dirty="0"/>
                  <a:t> =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5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4500" b="1" i="1" dirty="0">
                            <a:latin typeface="Cambria Math"/>
                          </a:rPr>
                          <m:t>১১</m:t>
                        </m:r>
                      </m:num>
                      <m:den>
                        <m:r>
                          <a:rPr lang="bn-BD" sz="4500" b="1" i="1" dirty="0">
                            <a:latin typeface="Cambria Math"/>
                          </a:rPr>
                          <m:t>৩৫</m:t>
                        </m:r>
                      </m:den>
                    </m:f>
                  </m:oMath>
                </a14:m>
                <a:endParaRPr lang="bn-BD" dirty="0" smtClean="0"/>
              </a:p>
              <a:p>
                <a:endParaRPr lang="bn-BD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95400" y="2895600"/>
                <a:ext cx="6400800" cy="2971800"/>
              </a:xfrm>
              <a:blipFill rotWithShape="1">
                <a:blip r:embed="rId3"/>
                <a:stretch>
                  <a:fillRect b="-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দলীয় কাজ</a:t>
            </a:r>
            <a:endParaRPr lang="en-US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3144307"/>
                <a:ext cx="8911259" cy="2212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 </a:t>
                </a:r>
                <a:r>
                  <a:rPr lang="en-US" sz="8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8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8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8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8000" b="1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8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১৪</m:t>
                        </m:r>
                      </m:den>
                    </m:f>
                  </m:oMath>
                </a14:m>
                <a:r>
                  <a:rPr lang="bn-BD" sz="8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8000" b="1" i="1" dirty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44307"/>
                <a:ext cx="8911259" cy="2212657"/>
              </a:xfrm>
              <a:prstGeom prst="rect">
                <a:avLst/>
              </a:prstGeom>
              <a:blipFill rotWithShape="1">
                <a:blip r:embed="rId2"/>
                <a:stretch>
                  <a:fillRect l="-5814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56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70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endParaRPr lang="en-US" sz="13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 ভগ্নাংশের একটি উদাহরণ দাও।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437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642009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/>
              <a:t>ধন্যবাদ</a:t>
            </a:r>
            <a:endParaRPr lang="en-US" sz="13800" dirty="0"/>
          </a:p>
        </p:txBody>
      </p:sp>
      <p:pic>
        <p:nvPicPr>
          <p:cNvPr id="2050" name="Picture 2" descr="E:\New folder (5)\cac--pink-flowers-pretty-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199"/>
            <a:ext cx="9144000" cy="54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2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মোঃ আলমগীর হোসেন, সহকারি শিক্ষক।,</a:t>
            </a:r>
          </a:p>
          <a:p>
            <a:pPr algn="ctr"/>
            <a:r>
              <a:rPr lang="bn-BD" sz="2000" dirty="0" smtClean="0"/>
              <a:t>সাইলদিয়া দাখিল মাদ্রাসা, কালিগঞ্জ, গাজীপুর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শ্রেনিঃ ষষ্ঠ , বিষয়ঃ গণিত , সময়ঃ</a:t>
            </a:r>
            <a:r>
              <a:rPr lang="en-US" sz="2400" dirty="0" smtClean="0">
                <a:solidFill>
                  <a:srgbClr val="002060"/>
                </a:solidFill>
              </a:rPr>
              <a:t>40</a:t>
            </a:r>
            <a:r>
              <a:rPr lang="bn-BD" sz="2400" dirty="0" smtClean="0">
                <a:solidFill>
                  <a:srgbClr val="002060"/>
                </a:solidFill>
              </a:rPr>
              <a:t>মিনিট ।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শিখন ফল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অধ্যায় শিক্ষাথীরা---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9718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</a:rPr>
              <a:t>সাধারণ  ভগ্নাংশ ও দশমিক ভগ্নাংশের গ, সা, গু, ও ল,সা,গু, নির্ণয় করতে পারবে।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</a:rPr>
              <a:t>সাধারণভগ্নাংশ ও দশমিক ভগ্নাংশের সরলীকরণ করে গাণিতিক সমস্যার সমাধান করতে পারবে।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" y="-609600"/>
            <a:ext cx="8686800" cy="63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3" y="533400"/>
            <a:ext cx="728515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228600"/>
            <a:ext cx="8305800" cy="3429000"/>
            <a:chOff x="0" y="0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ound Single Corner Rectangle 2"/>
            <p:cNvSpPr/>
            <p:nvPr/>
          </p:nvSpPr>
          <p:spPr>
            <a:xfrm rot="16200000">
              <a:off x="527050" y="-527050"/>
              <a:ext cx="1727200" cy="27813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 Single Corner Rectangle 4"/>
                <p:cNvSpPr/>
                <p:nvPr/>
              </p:nvSpPr>
              <p:spPr>
                <a:xfrm rot="21600000">
                  <a:off x="0" y="0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kern="1200" smtClean="0">
                                <a:latin typeface="Cambria Math"/>
                              </a:rPr>
                              <m:t>৩</m:t>
                            </m:r>
                          </m:num>
                          <m:den>
                            <m:r>
                              <a:rPr lang="en-US" sz="2800" b="0" i="1" kern="1200" smtClean="0">
                                <a:latin typeface="Cambria Math"/>
                              </a:rPr>
                              <m:t>১২</m:t>
                            </m:r>
                          </m:den>
                        </m:f>
                      </m:oMath>
                    </m:oMathPara>
                  </a14:m>
                  <a:endParaRPr lang="en-US" sz="2800" kern="1200" dirty="0"/>
                </a:p>
              </p:txBody>
            </p:sp>
          </mc:Choice>
          <mc:Fallback xmlns="">
            <p:sp>
              <p:nvSpPr>
                <p:cNvPr id="4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0">
                  <a:off x="0" y="0"/>
                  <a:ext cx="2781300" cy="12954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43000" y="4800600"/>
            <a:ext cx="7848600" cy="3276600"/>
            <a:chOff x="0" y="1727200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 Single Corner Rectangle 5"/>
            <p:cNvSpPr/>
            <p:nvPr/>
          </p:nvSpPr>
          <p:spPr>
            <a:xfrm rot="10800000">
              <a:off x="0" y="1727200"/>
              <a:ext cx="2781300" cy="1727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 Single Corner Rectangle 4"/>
                <p:cNvSpPr/>
                <p:nvPr/>
              </p:nvSpPr>
              <p:spPr>
                <a:xfrm rot="21600000">
                  <a:off x="0" y="2158999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kern="1200" smtClean="0">
                                <a:latin typeface="Cambria Math"/>
                              </a:rPr>
                              <m:t>৩</m:t>
                            </m:r>
                          </m:num>
                          <m:den>
                            <m:r>
                              <a:rPr lang="en-US" sz="2500" b="0" i="1" kern="1200" smtClean="0">
                                <a:latin typeface="Cambria Math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500" kern="1200" dirty="0"/>
                </a:p>
              </p:txBody>
            </p:sp>
          </mc:Choice>
          <mc:Fallback xmlns="">
            <p:sp>
              <p:nvSpPr>
                <p:cNvPr id="7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0">
                  <a:off x="0" y="2158999"/>
                  <a:ext cx="2781300" cy="12954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25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0" y="228600"/>
            <a:ext cx="4552950" cy="3124200"/>
            <a:chOff x="2781300" y="25407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ound Single Corner Rectangle 2"/>
            <p:cNvSpPr/>
            <p:nvPr/>
          </p:nvSpPr>
          <p:spPr>
            <a:xfrm>
              <a:off x="2781300" y="25407"/>
              <a:ext cx="2781300" cy="1727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 Single Corner Rectangle 4"/>
                <p:cNvSpPr/>
                <p:nvPr/>
              </p:nvSpPr>
              <p:spPr>
                <a:xfrm>
                  <a:off x="2781300" y="25407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kern="1200" smtClean="0">
                                <a:latin typeface="Cambria Math"/>
                              </a:rPr>
                              <m:t>৫</m:t>
                            </m:r>
                          </m:num>
                          <m:den>
                            <m:r>
                              <a:rPr lang="en-US" sz="2500" b="0" i="1" kern="1200" smtClean="0">
                                <a:latin typeface="Cambria Math"/>
                              </a:rPr>
                              <m:t>৮</m:t>
                            </m:r>
                          </m:den>
                        </m:f>
                      </m:oMath>
                    </m:oMathPara>
                  </a14:m>
                  <a:endParaRPr lang="en-US" sz="2500" kern="1200" dirty="0"/>
                </a:p>
              </p:txBody>
            </p:sp>
          </mc:Choice>
          <mc:Fallback xmlns="">
            <p:sp>
              <p:nvSpPr>
                <p:cNvPr id="4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25407"/>
                  <a:ext cx="2781300" cy="12954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23296" y="228600"/>
            <a:ext cx="3767703" cy="3124200"/>
            <a:chOff x="0" y="0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 Single Corner Rectangle 8"/>
            <p:cNvSpPr/>
            <p:nvPr/>
          </p:nvSpPr>
          <p:spPr>
            <a:xfrm rot="16200000">
              <a:off x="527050" y="-527050"/>
              <a:ext cx="1727200" cy="27813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 Single Corner Rectangle 4"/>
                <p:cNvSpPr/>
                <p:nvPr/>
              </p:nvSpPr>
              <p:spPr>
                <a:xfrm rot="21600000">
                  <a:off x="0" y="0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kern="1200" smtClean="0">
                                <a:latin typeface="Cambria Math"/>
                              </a:rPr>
                              <m:t>৩</m:t>
                            </m:r>
                          </m:num>
                          <m:den>
                            <m:r>
                              <a:rPr lang="en-US" sz="2500" b="0" i="1" kern="1200" smtClean="0">
                                <a:latin typeface="Cambria Math"/>
                              </a:rPr>
                              <m:t>১২</m:t>
                            </m:r>
                          </m:den>
                        </m:f>
                      </m:oMath>
                    </m:oMathPara>
                  </a14:m>
                  <a:endParaRPr lang="en-US" sz="2500" kern="1200" dirty="0"/>
                </a:p>
              </p:txBody>
            </p:sp>
          </mc:Choice>
          <mc:Fallback xmlns="">
            <p:sp>
              <p:nvSpPr>
                <p:cNvPr id="10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0">
                  <a:off x="0" y="0"/>
                  <a:ext cx="2781300" cy="12954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23296" y="3352800"/>
            <a:ext cx="3767704" cy="3098799"/>
            <a:chOff x="0" y="1727200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ingle Corner Rectangle 11"/>
            <p:cNvSpPr/>
            <p:nvPr/>
          </p:nvSpPr>
          <p:spPr>
            <a:xfrm rot="10800000">
              <a:off x="0" y="1727200"/>
              <a:ext cx="2781300" cy="17272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 Single Corner Rectangle 4"/>
                <p:cNvSpPr/>
                <p:nvPr/>
              </p:nvSpPr>
              <p:spPr>
                <a:xfrm rot="21600000">
                  <a:off x="0" y="2158999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kern="1200" smtClean="0">
                                <a:latin typeface="Cambria Math"/>
                              </a:rPr>
                              <m:t>৩</m:t>
                            </m:r>
                          </m:num>
                          <m:den>
                            <m:r>
                              <a:rPr lang="en-US" sz="2500" b="0" i="1" kern="1200" smtClean="0">
                                <a:latin typeface="Cambria Math"/>
                              </a:rPr>
                              <m:t>৭</m:t>
                            </m:r>
                          </m:den>
                        </m:f>
                      </m:oMath>
                    </m:oMathPara>
                  </a14:m>
                  <a:endParaRPr lang="en-US" sz="2500" kern="1200" dirty="0"/>
                </a:p>
              </p:txBody>
            </p:sp>
          </mc:Choice>
          <mc:Fallback xmlns="">
            <p:sp>
              <p:nvSpPr>
                <p:cNvPr id="13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0">
                  <a:off x="0" y="2158999"/>
                  <a:ext cx="2781300" cy="12954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191000" y="3352800"/>
            <a:ext cx="4552950" cy="3098798"/>
            <a:chOff x="2781300" y="1727199"/>
            <a:chExt cx="2781300" cy="17272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 Single Corner Rectangle 14"/>
            <p:cNvSpPr/>
            <p:nvPr/>
          </p:nvSpPr>
          <p:spPr>
            <a:xfrm rot="5400000">
              <a:off x="3308350" y="1200149"/>
              <a:ext cx="1727200" cy="2781300"/>
            </a:xfrm>
            <a:prstGeom prst="round1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 Single Corner Rectangle 4"/>
                <p:cNvSpPr/>
                <p:nvPr/>
              </p:nvSpPr>
              <p:spPr>
                <a:xfrm>
                  <a:off x="2781300" y="2158999"/>
                  <a:ext cx="2781300" cy="1295400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0" tIns="177800" rIns="177800" bIns="177800" numCol="1" spcCol="1270" anchor="ctr" anchorCtr="0">
                  <a:noAutofit/>
                </a:bodyPr>
                <a:lstStyle/>
                <a:p>
                  <a:pPr lvl="0" algn="ctr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kern="12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kern="1200" smtClean="0">
                                <a:latin typeface="Cambria Math"/>
                              </a:rPr>
                              <m:t>৭</m:t>
                            </m:r>
                          </m:num>
                          <m:den>
                            <m:r>
                              <a:rPr lang="en-US" sz="2500" b="0" i="1" kern="1200" smtClean="0">
                                <a:latin typeface="Cambria Math"/>
                              </a:rPr>
                              <m:t>১৩</m:t>
                            </m:r>
                          </m:den>
                        </m:f>
                      </m:oMath>
                    </m:oMathPara>
                  </a14:m>
                  <a:endParaRPr lang="en-US" sz="2500" kern="1200" dirty="0"/>
                </a:p>
              </p:txBody>
            </p:sp>
          </mc:Choice>
          <mc:Fallback xmlns="">
            <p:sp>
              <p:nvSpPr>
                <p:cNvPr id="16" name="Round Single Corner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2158999"/>
                  <a:ext cx="2781300" cy="12954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819400" y="2286001"/>
            <a:ext cx="2743200" cy="2057400"/>
            <a:chOff x="1828802" y="1015999"/>
            <a:chExt cx="1904995" cy="14224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1828802" y="1015999"/>
              <a:ext cx="1904995" cy="1422401"/>
            </a:xfrm>
            <a:prstGeom prst="roundRect">
              <a:avLst/>
            </a:prstGeom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4"/>
                <p:cNvSpPr/>
                <p:nvPr/>
              </p:nvSpPr>
              <p:spPr>
                <a:xfrm>
                  <a:off x="1898238" y="1085435"/>
                  <a:ext cx="1766123" cy="1283529"/>
                </a:xfrm>
                <a:prstGeom prst="rect">
                  <a:avLst/>
                </a:prstGeom>
                <a:sp3d z="1524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14300" tIns="114300" rIns="114300" bIns="11430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i="1" kern="1200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000" b="0" i="1" kern="1200" smtClean="0">
                                <a:latin typeface="Cambria Math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en-US" sz="3000" b="0" i="1" kern="1200" smtClean="0">
                                <a:latin typeface="Cambria Math"/>
                                <a:cs typeface="NikoshBAN" panose="02000000000000000000" pitchFamily="2" charset="0"/>
                              </a:rPr>
                              <m:t>১৩</m:t>
                            </m:r>
                          </m:den>
                        </m:f>
                      </m:oMath>
                    </m:oMathPara>
                  </a14:m>
                  <a:endParaRPr lang="en-US" sz="3000" kern="1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9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238" y="1085435"/>
                  <a:ext cx="1766123" cy="12835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72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9261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6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/>
              <a:t>আজকের পাঠ - 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ভগ্নাংশ ও তার যোগ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343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226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সমস্যাটি সমাধান করি-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MasterDigital</dc:creator>
  <cp:lastModifiedBy>MasterDigital</cp:lastModifiedBy>
  <cp:revision>23</cp:revision>
  <dcterms:created xsi:type="dcterms:W3CDTF">2006-08-16T00:00:00Z</dcterms:created>
  <dcterms:modified xsi:type="dcterms:W3CDTF">2017-10-09T08:58:21Z</dcterms:modified>
</cp:coreProperties>
</file>