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0" r:id="rId4"/>
    <p:sldId id="259" r:id="rId5"/>
    <p:sldId id="270" r:id="rId6"/>
    <p:sldId id="274" r:id="rId7"/>
    <p:sldId id="261" r:id="rId8"/>
    <p:sldId id="269" r:id="rId9"/>
    <p:sldId id="272" r:id="rId10"/>
    <p:sldId id="262" r:id="rId11"/>
    <p:sldId id="273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26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848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161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762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141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548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976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235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425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145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848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78FA5-5C1C-4666-816D-EE141C5E7EC0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70C70-793F-4DE0-87F4-162150217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411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47800" y="1447800"/>
            <a:ext cx="6248400" cy="2215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38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4202179"/>
            <a:ext cx="2112818" cy="1970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39000" y="4089998"/>
            <a:ext cx="1828800" cy="208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334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/>
          <p:cNvSpPr/>
          <p:nvPr/>
        </p:nvSpPr>
        <p:spPr>
          <a:xfrm>
            <a:off x="609600" y="342900"/>
            <a:ext cx="2895600" cy="1447800"/>
          </a:xfrm>
          <a:prstGeom prst="parallelogram">
            <a:avLst/>
          </a:prstGeom>
          <a:solidFill>
            <a:schemeClr val="accent2">
              <a:lumMod val="75000"/>
            </a:schemeClr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800600" y="152400"/>
            <a:ext cx="2133600" cy="1828800"/>
          </a:xfrm>
          <a:prstGeom prst="rect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42999" y="342900"/>
            <a:ext cx="0" cy="14257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952498" y="1055792"/>
                <a:ext cx="9144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5</m:t>
                      </m:r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498" y="1055792"/>
                <a:ext cx="914401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H="1">
            <a:off x="4800600" y="152400"/>
            <a:ext cx="2133600" cy="1828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152400" y="2438400"/>
                <a:ext cx="8915400" cy="36263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সামান্তরিকের ক্ষেত্রফল= </a:t>
                </a:r>
                <a14:m>
                  <m:oMath xmlns:m="http://schemas.openxmlformats.org/officeDocument/2006/math"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ভূমি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×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উচ্চতা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বর্গ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একক</m:t>
                    </m:r>
                  </m:oMath>
                </a14:m>
                <a:endParaRPr lang="bn-BD" sz="2800" b="0" dirty="0" smtClean="0">
                  <a:solidFill>
                    <a:srgbClr val="7030A0"/>
                  </a:solidFill>
                  <a:latin typeface="NikoshBAN" panose="02000000000000000000" pitchFamily="2" charset="0"/>
                  <a:ea typeface="Cambria Math"/>
                  <a:cs typeface="NikoshBAN" panose="02000000000000000000" pitchFamily="2" charset="0"/>
                </a:endParaRPr>
              </a:p>
              <a:p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                           =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125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×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5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বর্গ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মিটার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625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বর্গ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মিটার।</m:t>
                    </m:r>
                  </m:oMath>
                </a14:m>
                <a:endParaRPr lang="bn-BD" sz="2800" b="0" dirty="0" smtClean="0">
                  <a:solidFill>
                    <a:srgbClr val="7030A0"/>
                  </a:solidFill>
                  <a:latin typeface="NikoshBAN" panose="02000000000000000000" pitchFamily="2" charset="0"/>
                  <a:ea typeface="Cambria Math"/>
                  <a:cs typeface="NikoshBAN" panose="02000000000000000000" pitchFamily="2" charset="0"/>
                </a:endParaRPr>
              </a:p>
              <a:p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সুতরাং বর্গ ক্ষেত্রটির ক্ষেত্রফল=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625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বর্গ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মিটার</m:t>
                    </m:r>
                  </m:oMath>
                </a14:m>
                <a:endParaRPr lang="bn-BD" sz="2800" b="0" dirty="0" smtClean="0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ধরি বর্গক্ষেত্রটির বাহুর দৈর্ঘ্য </a:t>
                </a:r>
                <a14:m>
                  <m:oMath xmlns:m="http://schemas.openxmlformats.org/officeDocument/2006/math"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𝑎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মিটার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হলে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উহার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ক্ষেত্রফল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=</m:t>
                    </m:r>
                    <m:sSup>
                      <m:sSupPr>
                        <m:ctrlPr>
                          <a:rPr lang="bn-BD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বর্গ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মিটার</m:t>
                    </m:r>
                  </m:oMath>
                </a14:m>
                <a:endParaRPr lang="bn-BD" sz="2800" b="0" dirty="0" smtClean="0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সুতরাং, </a:t>
                </a:r>
                <a14:m>
                  <m:oMath xmlns:m="http://schemas.openxmlformats.org/officeDocument/2006/math"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sSup>
                      <m:sSupPr>
                        <m:ctrlPr>
                          <a:rPr lang="bn-BD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𝑎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625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,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বা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, 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𝑎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625</m:t>
                        </m:r>
                      </m:e>
                    </m:ra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25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মিটার</m:t>
                    </m:r>
                  </m:oMath>
                </a14:m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।</a:t>
                </a:r>
              </a:p>
              <a:p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সুতরাং, বর্গক্ষেত্রটির কর্নের দৈর্ঘ্য=</a:t>
                </a:r>
                <a14:m>
                  <m:oMath xmlns:m="http://schemas.openxmlformats.org/officeDocument/2006/math"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bn-BD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2</m:t>
                        </m:r>
                      </m:e>
                    </m:ra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𝑎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একক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1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.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4142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×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25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  <a:cs typeface="NikoshBAN" panose="02000000000000000000" pitchFamily="2" charset="0"/>
                      </a:rPr>
                      <m:t>মিটার</m:t>
                    </m:r>
                  </m:oMath>
                </a14:m>
                <a:endParaRPr lang="bn-BD" sz="2800" b="0" dirty="0" smtClean="0">
                  <a:solidFill>
                    <a:srgbClr val="7030A0"/>
                  </a:solidFill>
                  <a:latin typeface="NikoshBAN" panose="02000000000000000000" pitchFamily="2" charset="0"/>
                  <a:ea typeface="Cambria Math"/>
                  <a:cs typeface="NikoshBAN" panose="02000000000000000000" pitchFamily="2" charset="0"/>
                </a:endParaRPr>
              </a:p>
              <a:p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                                                           =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35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.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/>
                        <a:cs typeface="NikoshBAN" panose="02000000000000000000" pitchFamily="2" charset="0"/>
                      </a:rPr>
                      <m:t>35</m:t>
                    </m:r>
                  </m:oMath>
                </a14:m>
                <a:r>
                  <a:rPr lang="en-US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BD" sz="2800" dirty="0" smtClean="0">
                    <a:solidFill>
                      <a:srgbClr val="7030A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মিটার।</a:t>
                </a:r>
              </a:p>
              <a:p>
                <a:r>
                  <a:rPr lang="bn-BD" sz="2800" dirty="0" smtClean="0">
                    <a:solidFill>
                      <a:srgbClr val="FF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উত্তর-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  <a:cs typeface="NikoshBAN" panose="02000000000000000000" pitchFamily="2" charset="0"/>
                      </a:rPr>
                      <m:t>35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  <a:cs typeface="NikoshBAN" panose="02000000000000000000" pitchFamily="2" charset="0"/>
                      </a:rPr>
                      <m:t>.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  <a:cs typeface="NikoshBAN" panose="02000000000000000000" pitchFamily="2" charset="0"/>
                      </a:rPr>
                      <m:t>35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2800" b="0" i="1" smtClean="0">
                        <a:solidFill>
                          <a:srgbClr val="FF0000"/>
                        </a:solidFill>
                        <a:latin typeface="Cambria Math"/>
                        <a:cs typeface="NikoshBAN" panose="02000000000000000000" pitchFamily="2" charset="0"/>
                      </a:rPr>
                      <m:t>মিটার।</m:t>
                    </m:r>
                  </m:oMath>
                </a14:m>
                <a:endParaRPr lang="en-US" sz="2800" dirty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438400"/>
                <a:ext cx="8915400" cy="3626314"/>
              </a:xfrm>
              <a:prstGeom prst="rect">
                <a:avLst/>
              </a:prstGeom>
              <a:blipFill rotWithShape="1">
                <a:blip r:embed="rId3"/>
                <a:stretch>
                  <a:fillRect l="-1367" t="-1345" b="-4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5715000" y="1849966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</a:rPr>
                      <m:t>𝑎</m:t>
                    </m:r>
                    <m:r>
                      <a:rPr lang="en-US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/>
                  <a:t>m</a:t>
                </a:r>
                <a:endParaRPr lang="en-US" sz="28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849966"/>
                <a:ext cx="1066800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0631279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723900" y="2828835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আয়তেক্ষেত্রের ক্ষেত্রফল নির্ণয়ের সূত্র কী?</a:t>
            </a:r>
          </a:p>
          <a:p>
            <a:pPr>
              <a:buFontTx/>
              <a:buChar char="-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বর্গক্ষেত্রের ক্ষেত্রফল নির্ণয়ের সূত্র কী?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447800"/>
            <a:ext cx="7975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মূল্যায়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ন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53291"/>
            <a:ext cx="4191000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মুল্যায়</a:t>
            </a:r>
            <a:r>
              <a:rPr lang="en-US" sz="4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নঃ</a:t>
            </a:r>
            <a:endParaRPr lang="en-US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457200" y="1088886"/>
                <a:ext cx="8458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800" dirty="0" smtClean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*** একটি সামান্তরিকের বাহুর দৈর্ঘ্য </a:t>
                </a:r>
                <a14:m>
                  <m:oMath xmlns:m="http://schemas.openxmlformats.org/officeDocument/2006/math">
                    <m:r>
                      <a:rPr lang="bn-BD" sz="2800" b="0" i="1" smtClean="0">
                        <a:solidFill>
                          <a:srgbClr val="00B05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00B050"/>
                        </a:solidFill>
                        <a:latin typeface="Cambria Math"/>
                        <a:cs typeface="NikoshBAN" panose="02000000000000000000" pitchFamily="2" charset="0"/>
                      </a:rPr>
                      <m:t>30</m:t>
                    </m:r>
                  </m:oMath>
                </a14:m>
                <a:r>
                  <a:rPr lang="en-US" sz="2800" dirty="0" smtClean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BD" sz="2800" dirty="0" smtClean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সে,মি</a:t>
                </a:r>
                <a:r>
                  <a:rPr lang="en-US" sz="2800" dirty="0" smtClean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bn-BD" sz="2800" dirty="0" smtClean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এবং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B05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00B050"/>
                        </a:solidFill>
                        <a:latin typeface="Cambria Math"/>
                        <a:cs typeface="NikoshBAN" panose="02000000000000000000" pitchFamily="2" charset="0"/>
                      </a:rPr>
                      <m:t>26</m:t>
                    </m:r>
                  </m:oMath>
                </a14:m>
                <a:r>
                  <a:rPr lang="bn-BD" sz="2800" dirty="0" smtClean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 সে,মি। এর ক্ষুদ্রতর কর্ণটি</a:t>
                </a:r>
                <a:r>
                  <a:rPr lang="en-US" sz="2800" dirty="0" smtClean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B050"/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00B050"/>
                        </a:solidFill>
                        <a:latin typeface="Cambria Math"/>
                        <a:cs typeface="NikoshBAN" panose="02000000000000000000" pitchFamily="2" charset="0"/>
                      </a:rPr>
                      <m:t>28</m:t>
                    </m:r>
                  </m:oMath>
                </a14:m>
                <a:r>
                  <a:rPr lang="bn-BD" sz="2800" dirty="0" smtClean="0">
                    <a:solidFill>
                      <a:srgbClr val="00B05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সে,মি হলে,এর অপর কর্ণের দৈর্ঘ্য নির্ণয় কর।</a:t>
                </a:r>
                <a:endParaRPr lang="en-US" sz="2800" dirty="0">
                  <a:solidFill>
                    <a:srgbClr val="00B05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88886"/>
                <a:ext cx="84582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441" t="-5128" b="-18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457200" y="2667000"/>
                <a:ext cx="7162800" cy="2425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এখানে একটি সহজ সুত্রের সাহায্যে সমস্যা টি সমাধান করা যায়।</a:t>
                </a:r>
              </a:p>
              <a:p>
                <a:r>
                  <a:rPr lang="bn-BD" sz="3600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যেমন- অপর কর্ণের দৈর্ঘ্য=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bn-BD" sz="36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2</m:t>
                        </m:r>
                        <m:d>
                          <m:dPr>
                            <m:ctrlPr>
                              <a:rPr lang="en-US" sz="3600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anose="02000000000000000000" pitchFamily="2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600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cs typeface="NikoshBAN" panose="02000000000000000000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cs typeface="NikoshBAN" panose="02000000000000000000" pitchFamily="2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cs typeface="NikoshBAN" panose="02000000000000000000" pitchFamily="2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600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anose="02000000000000000000" pitchFamily="2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3600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cs typeface="NikoshBAN" panose="02000000000000000000" pitchFamily="2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cs typeface="NikoshBAN" panose="02000000000000000000" pitchFamily="2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cs typeface="NikoshBAN" panose="02000000000000000000" pitchFamily="2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sz="36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anose="02000000000000000000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anose="02000000000000000000" pitchFamily="2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anose="02000000000000000000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cs typeface="NikoshBAN" panose="02000000000000000000" pitchFamily="2" charset="0"/>
                          </a:rPr>
                          <m:t> </m:t>
                        </m:r>
                      </m:e>
                    </m:rad>
                    <m:r>
                      <a:rPr lang="en-US" sz="36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cs typeface="NikoshBAN" panose="02000000000000000000" pitchFamily="2" charset="0"/>
                      </a:rPr>
                      <m:t> </m:t>
                    </m:r>
                    <m:r>
                      <a:rPr lang="bn-BD" sz="36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cs typeface="NikoshBAN" panose="02000000000000000000" pitchFamily="2" charset="0"/>
                      </a:rPr>
                      <m:t>একক</m:t>
                    </m:r>
                  </m:oMath>
                </a14:m>
                <a:endParaRPr lang="en-US" sz="3600" dirty="0">
                  <a:solidFill>
                    <a:schemeClr val="accent6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667000"/>
                <a:ext cx="7162800" cy="2425216"/>
              </a:xfrm>
              <a:prstGeom prst="rect">
                <a:avLst/>
              </a:prstGeom>
              <a:blipFill rotWithShape="1">
                <a:blip r:embed="rId3"/>
                <a:stretch>
                  <a:fillRect l="-2553" t="-3778" b="-88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869108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403860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কাজঃ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505200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1828800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একটি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আয়তাকার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ক্ষেত্রের</a:t>
            </a:r>
            <a:r>
              <a:rPr lang="en-US" sz="3600" dirty="0" smtClean="0"/>
              <a:t>  </a:t>
            </a:r>
            <a:r>
              <a:rPr lang="en-US" sz="3600" dirty="0" err="1" smtClean="0"/>
              <a:t>দৈর্ঘ্য</a:t>
            </a:r>
            <a:r>
              <a:rPr lang="en-US" sz="3600" dirty="0" smtClean="0"/>
              <a:t> </a:t>
            </a:r>
            <a:r>
              <a:rPr lang="en-US" sz="3600" dirty="0" err="1" smtClean="0"/>
              <a:t>বিস্তারের</a:t>
            </a:r>
            <a:r>
              <a:rPr lang="en-US" sz="3600" dirty="0" smtClean="0"/>
              <a:t>  </a:t>
            </a:r>
            <a:r>
              <a:rPr lang="en-US" sz="3600" dirty="0" err="1" smtClean="0"/>
              <a:t>তিনগুণ</a:t>
            </a:r>
            <a:r>
              <a:rPr lang="en-US" sz="3600" dirty="0" smtClean="0"/>
              <a:t>।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ক্ষেত্রফল</a:t>
            </a:r>
            <a:r>
              <a:rPr lang="en-US" sz="3600" dirty="0" smtClean="0"/>
              <a:t> 432 </a:t>
            </a:r>
            <a:r>
              <a:rPr lang="en-US" sz="3600" dirty="0" err="1" smtClean="0"/>
              <a:t>বর্গমিটার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হলে</a:t>
            </a:r>
            <a:r>
              <a:rPr lang="en-US" sz="3600" dirty="0" smtClean="0"/>
              <a:t> </a:t>
            </a:r>
          </a:p>
          <a:p>
            <a:r>
              <a:rPr lang="en-US" sz="3600" dirty="0" err="1" smtClean="0"/>
              <a:t>পরিসীমা</a:t>
            </a:r>
            <a:r>
              <a:rPr lang="en-US" sz="3600" dirty="0" smtClean="0"/>
              <a:t> </a:t>
            </a:r>
            <a:r>
              <a:rPr lang="en-US" sz="3600" dirty="0" err="1" smtClean="0"/>
              <a:t>নির্ণয়</a:t>
            </a:r>
            <a:r>
              <a:rPr lang="en-US" sz="3600" dirty="0" smtClean="0"/>
              <a:t> </a:t>
            </a:r>
            <a:r>
              <a:rPr lang="en-US" sz="3600" dirty="0" err="1" smtClean="0"/>
              <a:t>কর</a:t>
            </a:r>
            <a:r>
              <a:rPr lang="en-US" sz="3600" dirty="0" smtClean="0"/>
              <a:t>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55845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92727" y="440138"/>
            <a:ext cx="6172200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সমাপ্তি ঘোষণাঃ</a:t>
            </a:r>
            <a:endParaRPr lang="en-US" sz="4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1752600"/>
            <a:ext cx="5715000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9600" i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আল্লাহ্‌ হাফেজ</a:t>
            </a:r>
            <a:endParaRPr lang="en-US" sz="9600" i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7699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/>
        </p:nvSpPr>
        <p:spPr>
          <a:xfrm>
            <a:off x="609600" y="1371600"/>
            <a:ext cx="8229600" cy="4114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as-IN" dirty="0">
                <a:latin typeface="NikoshBAN" pitchFamily="2" charset="0"/>
                <a:cs typeface="NikoshBAN" pitchFamily="2" charset="0"/>
              </a:rPr>
              <a:t>মোঃ মজিবুর রহমান </a:t>
            </a:r>
            <a:br>
              <a:rPr lang="as-IN" dirty="0">
                <a:latin typeface="NikoshBAN" pitchFamily="2" charset="0"/>
                <a:cs typeface="NikoshBAN" pitchFamily="2" charset="0"/>
              </a:rPr>
            </a:br>
            <a:r>
              <a:rPr lang="as-IN" dirty="0">
                <a:latin typeface="NikoshBAN" pitchFamily="2" charset="0"/>
                <a:cs typeface="NikoshBAN" pitchFamily="2" charset="0"/>
              </a:rPr>
              <a:t>সহকারি শিক্ষক</a:t>
            </a:r>
            <a:br>
              <a:rPr lang="as-IN" dirty="0">
                <a:latin typeface="NikoshBAN" pitchFamily="2" charset="0"/>
                <a:cs typeface="NikoshBAN" pitchFamily="2" charset="0"/>
              </a:rPr>
            </a:br>
            <a:r>
              <a:rPr lang="as-IN" dirty="0">
                <a:latin typeface="NikoshBAN" pitchFamily="2" charset="0"/>
                <a:cs typeface="NikoshBAN" pitchFamily="2" charset="0"/>
              </a:rPr>
              <a:t>বড়শালঘর ইউ,এম,এ উচ্চ </a:t>
            </a:r>
            <a:r>
              <a:rPr lang="as-IN" dirty="0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as-IN" dirty="0" smtClean="0">
                <a:latin typeface="NikoshBAN" pitchFamily="2" charset="0"/>
                <a:cs typeface="NikoshBAN" pitchFamily="2" charset="0"/>
              </a:rPr>
              <a:t>দেবিদ্বার,কুমিল্লা। </a:t>
            </a:r>
            <a:r>
              <a:rPr lang="as-IN" dirty="0">
                <a:latin typeface="NikoshBAN" pitchFamily="2" charset="0"/>
                <a:cs typeface="NikoshBAN" pitchFamily="2" charset="0"/>
              </a:rPr>
              <a:t/>
            </a:r>
            <a:br>
              <a:rPr lang="as-IN" dirty="0">
                <a:latin typeface="NikoshBAN" pitchFamily="2" charset="0"/>
                <a:cs typeface="NikoshBAN" pitchFamily="2" charset="0"/>
              </a:rPr>
            </a:br>
            <a:r>
              <a:rPr lang="as-IN" dirty="0">
                <a:latin typeface="NikoshBAN" pitchFamily="2" charset="0"/>
                <a:cs typeface="NikoshBAN" pitchFamily="2" charset="0"/>
              </a:rPr>
              <a:t/>
            </a:r>
            <a:br>
              <a:rPr lang="as-IN" dirty="0">
                <a:latin typeface="NikoshBAN" pitchFamily="2" charset="0"/>
                <a:cs typeface="NikoshBAN" pitchFamily="2" charset="0"/>
              </a:rPr>
            </a:br>
            <a:r>
              <a:rPr lang="as-IN" dirty="0">
                <a:latin typeface="NikoshBAN" pitchFamily="2" charset="0"/>
                <a:cs typeface="NikoshBAN" pitchFamily="2" charset="0"/>
              </a:rPr>
              <a:t/>
            </a:r>
            <a:br>
              <a:rPr lang="as-IN" dirty="0">
                <a:latin typeface="NikoshBAN" pitchFamily="2" charset="0"/>
                <a:cs typeface="NikoshBAN" pitchFamily="2" charset="0"/>
              </a:rPr>
            </a:br>
            <a:r>
              <a:rPr lang="as-IN" dirty="0">
                <a:latin typeface="NikoshBAN" pitchFamily="2" charset="0"/>
                <a:cs typeface="NikoshBAN" pitchFamily="2" charset="0"/>
              </a:rPr>
              <a:t> </a:t>
            </a:r>
            <a:br>
              <a:rPr lang="as-IN" dirty="0">
                <a:latin typeface="NikoshBAN" pitchFamily="2" charset="0"/>
                <a:cs typeface="NikoshBAN" pitchFamily="2" charset="0"/>
              </a:rPr>
            </a:b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 marL="82296" indent="0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162800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</a:t>
            </a:r>
            <a:r>
              <a:rPr lang="en-US" sz="72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পরিচিতিঃ</a:t>
            </a:r>
            <a:r>
              <a:rPr lang="bn-BD" sz="7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72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2133600"/>
            <a:ext cx="487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শ্রেণীঃ নবম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গণিত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অনুশীলনী </a:t>
            </a:r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১৬</a:t>
            </a:r>
            <a:r>
              <a:rPr lang="en-US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¶</a:t>
            </a:r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endParaRPr lang="en-US" sz="32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তারিখঃ১০/৮/২০১৭</a:t>
            </a:r>
            <a:endParaRPr lang="en-US" sz="3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9997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3581400" cy="2057400"/>
          </a:xfrm>
          <a:prstGeom prst="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/>
          <p:cNvSpPr/>
          <p:nvPr/>
        </p:nvSpPr>
        <p:spPr>
          <a:xfrm>
            <a:off x="4953000" y="838200"/>
            <a:ext cx="3962400" cy="2057400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iamond 3"/>
          <p:cNvSpPr/>
          <p:nvPr/>
        </p:nvSpPr>
        <p:spPr>
          <a:xfrm rot="19022189">
            <a:off x="474927" y="2969830"/>
            <a:ext cx="3351326" cy="3416622"/>
          </a:xfrm>
          <a:prstGeom prst="diamond">
            <a:avLst/>
          </a:prstGeom>
          <a:solidFill>
            <a:srgbClr val="00B05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4343400" y="4114800"/>
            <a:ext cx="4419600" cy="1828800"/>
          </a:xfrm>
          <a:prstGeom prst="trapezoid">
            <a:avLst>
              <a:gd name="adj" fmla="val 78788"/>
            </a:avLst>
          </a:prstGeom>
          <a:solidFill>
            <a:srgbClr val="00206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97082" y="28956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আয়তক্ষেত্র</a:t>
            </a:r>
            <a:endParaRPr lang="en-US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3187987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সামান্তরিক</a:t>
            </a:r>
            <a:endParaRPr lang="en-US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2277" y="6122267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বর্গ ক্ষেত্র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26182" y="6122266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ট্রাপিজিয়য়াম</a:t>
            </a:r>
            <a:endParaRPr lang="en-US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133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>
          <a:xfrm>
            <a:off x="3314700" y="2438400"/>
            <a:ext cx="2514600" cy="1981200"/>
          </a:xfrm>
          <a:prstGeom prst="parallelogram">
            <a:avLst/>
          </a:prstGeom>
          <a:solidFill>
            <a:srgbClr val="00B0F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0691" y="2090783"/>
            <a:ext cx="52341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চতুর্ভুজ </a:t>
            </a:r>
            <a:r>
              <a:rPr lang="en-US" sz="5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ক্ষেত্রের</a:t>
            </a:r>
            <a:r>
              <a:rPr lang="en-US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209799" y="685800"/>
            <a:ext cx="67935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শিরোনামঃ</a:t>
            </a:r>
            <a:endParaRPr lang="en-US" sz="6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8001000" cy="7694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 -</a:t>
            </a:r>
            <a:endParaRPr lang="en-US" sz="4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7924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চতুর্ভুজ কি ? তা ব্যাখ্যা করতে পারবে ।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bn-BD" sz="2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 প্রকার চতুর্ভুজের সূত্র বলতে ও লিখতে পারবে ।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bn-BD" sz="2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সূত্র ব্যবহার করে চতুর্ভুজগুলোর সমস্যার সমাধান করতে পারবে।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bn-BD" sz="2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চতুর্ভুজ সংক্রান্ত সৃজনশীল সমস্যাগুলোর সমাধান করতে পারবে। </a:t>
            </a:r>
            <a:endParaRPr lang="en-US" sz="2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2831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9144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আয়তক্ষেত্রের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ক্ষেত্রফল</a:t>
            </a:r>
            <a:r>
              <a:rPr lang="en-US" sz="3600" dirty="0" smtClean="0"/>
              <a:t>=</a:t>
            </a:r>
            <a:r>
              <a:rPr lang="en-US" sz="3600" dirty="0" err="1" smtClean="0"/>
              <a:t>দৈর্ঘ্য</a:t>
            </a:r>
            <a:r>
              <a:rPr lang="en-US" sz="3600" dirty="0" smtClean="0"/>
              <a:t>*</a:t>
            </a:r>
            <a:r>
              <a:rPr lang="en-US" sz="3600" dirty="0" err="1" smtClean="0"/>
              <a:t>প্রস্থ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9812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বর্গক্ষেত্রের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ক্ষেত্রফল</a:t>
            </a:r>
            <a:r>
              <a:rPr lang="en-US" sz="3600" dirty="0" smtClean="0"/>
              <a:t>=</a:t>
            </a:r>
            <a:r>
              <a:rPr lang="en-US" sz="3600" dirty="0" err="1" smtClean="0"/>
              <a:t>বাহু</a:t>
            </a:r>
            <a:r>
              <a:rPr lang="en-US" sz="3600" dirty="0" smtClean="0"/>
              <a:t>*</a:t>
            </a:r>
            <a:r>
              <a:rPr lang="en-US" sz="3600" dirty="0" err="1" smtClean="0"/>
              <a:t>বাহু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1910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রম্বসক্ষেত্রের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ক্ষেত্রফল</a:t>
            </a:r>
            <a:r>
              <a:rPr lang="en-US" sz="3200" dirty="0" smtClean="0"/>
              <a:t>=</a:t>
            </a:r>
            <a:r>
              <a:rPr lang="en-US" sz="3600" dirty="0" err="1" smtClean="0"/>
              <a:t>কর্ণ</a:t>
            </a:r>
            <a:r>
              <a:rPr lang="en-US" sz="3600" dirty="0" smtClean="0"/>
              <a:t> </a:t>
            </a:r>
            <a:r>
              <a:rPr lang="en-US" sz="3200" dirty="0" err="1" smtClean="0"/>
              <a:t>দুইটির</a:t>
            </a:r>
            <a:r>
              <a:rPr lang="en-US" sz="3200" dirty="0" smtClean="0"/>
              <a:t> </a:t>
            </a:r>
            <a:r>
              <a:rPr lang="en-US" sz="3200" dirty="0" err="1" smtClean="0"/>
              <a:t>গুণফলের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অর্ধেক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048000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সামান্তরিকক্ষেত্রের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ক্ষেত্রফল</a:t>
            </a:r>
            <a:r>
              <a:rPr lang="en-US" sz="3200" dirty="0" smtClean="0"/>
              <a:t>=</a:t>
            </a:r>
            <a:r>
              <a:rPr lang="en-US" sz="3200" dirty="0" err="1" smtClean="0"/>
              <a:t>ভুমি</a:t>
            </a:r>
            <a:r>
              <a:rPr lang="en-US" sz="3200" dirty="0" smtClean="0"/>
              <a:t>*</a:t>
            </a:r>
            <a:r>
              <a:rPr lang="en-US" sz="3200" dirty="0" err="1" smtClean="0"/>
              <a:t>উচ্চতা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5400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একটি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সামান্তরিকের</a:t>
            </a:r>
            <a:r>
              <a:rPr lang="en-US" sz="4000" dirty="0" smtClean="0"/>
              <a:t> </a:t>
            </a:r>
            <a:r>
              <a:rPr lang="en-US" sz="4000" dirty="0" err="1" smtClean="0"/>
              <a:t>ভুমি</a:t>
            </a:r>
            <a:r>
              <a:rPr lang="en-US" sz="4000" dirty="0" smtClean="0"/>
              <a:t> 125 </a:t>
            </a:r>
            <a:r>
              <a:rPr lang="en-US" sz="4000" dirty="0" err="1" smtClean="0"/>
              <a:t>মিটার</a:t>
            </a:r>
            <a:r>
              <a:rPr lang="en-US" sz="4000" dirty="0" smtClean="0"/>
              <a:t> ও </a:t>
            </a:r>
            <a:r>
              <a:rPr lang="en-US" sz="4000" dirty="0" err="1" smtClean="0"/>
              <a:t>উচ্চতা</a:t>
            </a:r>
            <a:r>
              <a:rPr lang="en-US" sz="4000" dirty="0" smtClean="0"/>
              <a:t>  5 </a:t>
            </a:r>
            <a:r>
              <a:rPr lang="en-US" sz="4000" dirty="0" err="1" smtClean="0"/>
              <a:t>মিটার</a:t>
            </a:r>
            <a:r>
              <a:rPr lang="en-US" sz="4000" dirty="0" smtClean="0"/>
              <a:t> । </a:t>
            </a:r>
            <a:r>
              <a:rPr lang="en-US" sz="4000" dirty="0" err="1" smtClean="0"/>
              <a:t>এর</a:t>
            </a:r>
            <a:r>
              <a:rPr lang="en-US" sz="4000" dirty="0" smtClean="0"/>
              <a:t> </a:t>
            </a:r>
            <a:r>
              <a:rPr lang="en-US" sz="4000" dirty="0" err="1" smtClean="0"/>
              <a:t>সমান</a:t>
            </a:r>
            <a:r>
              <a:rPr lang="en-US" sz="4000" dirty="0" smtClean="0"/>
              <a:t> </a:t>
            </a:r>
            <a:r>
              <a:rPr lang="en-US" sz="4000" dirty="0" err="1" smtClean="0"/>
              <a:t>ক্ষেত্রফল</a:t>
            </a:r>
            <a:r>
              <a:rPr lang="en-US" sz="4000" dirty="0" smtClean="0"/>
              <a:t> </a:t>
            </a:r>
            <a:r>
              <a:rPr lang="en-US" sz="4000" dirty="0" err="1" smtClean="0"/>
              <a:t>বিশিষ্ট</a:t>
            </a:r>
            <a:r>
              <a:rPr lang="en-US" sz="4000" dirty="0" smtClean="0"/>
              <a:t> </a:t>
            </a:r>
            <a:r>
              <a:rPr lang="en-US" sz="4000" dirty="0" err="1" smtClean="0"/>
              <a:t>একটি</a:t>
            </a:r>
            <a:r>
              <a:rPr lang="en-US" sz="4000" dirty="0" smtClean="0"/>
              <a:t> </a:t>
            </a:r>
            <a:r>
              <a:rPr lang="en-US" sz="4000" dirty="0" err="1" smtClean="0"/>
              <a:t>বর্গক্ষেত্রের</a:t>
            </a:r>
            <a:r>
              <a:rPr lang="en-US" sz="4000" dirty="0" smtClean="0"/>
              <a:t>  </a:t>
            </a:r>
            <a:r>
              <a:rPr lang="en-US" sz="4000" dirty="0" err="1" smtClean="0"/>
              <a:t>কর্ণের</a:t>
            </a:r>
            <a:r>
              <a:rPr lang="en-US" sz="4000" dirty="0" smtClean="0"/>
              <a:t>  </a:t>
            </a:r>
            <a:r>
              <a:rPr lang="en-US" sz="4000" dirty="0" err="1" smtClean="0"/>
              <a:t>দৈর্ঘ্য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নির্ণয়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r>
              <a:rPr lang="en-US" sz="4000" dirty="0" smtClean="0"/>
              <a:t>।	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137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Majib</cp:lastModifiedBy>
  <cp:revision>92</cp:revision>
  <dcterms:created xsi:type="dcterms:W3CDTF">2014-05-08T17:48:19Z</dcterms:created>
  <dcterms:modified xsi:type="dcterms:W3CDTF">2017-08-10T03:43:58Z</dcterms:modified>
</cp:coreProperties>
</file>