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62" r:id="rId2"/>
    <p:sldId id="256" r:id="rId3"/>
    <p:sldId id="258" r:id="rId4"/>
    <p:sldId id="261" r:id="rId5"/>
    <p:sldId id="259" r:id="rId6"/>
    <p:sldId id="260" r:id="rId7"/>
    <p:sldId id="257" r:id="rId8"/>
    <p:sldId id="264" r:id="rId9"/>
    <p:sldId id="265" r:id="rId10"/>
    <p:sldId id="266" r:id="rId11"/>
    <p:sldId id="267" r:id="rId12"/>
    <p:sldId id="268" r:id="rId13"/>
    <p:sldId id="263" r:id="rId14"/>
    <p:sldId id="271" r:id="rId15"/>
    <p:sldId id="269" r:id="rId16"/>
    <p:sldId id="270" r:id="rId17"/>
    <p:sldId id="272" r:id="rId18"/>
    <p:sldId id="273" r:id="rId19"/>
    <p:sldId id="274" r:id="rId20"/>
    <p:sldId id="275" r:id="rId21"/>
    <p:sldId id="276" r:id="rId22"/>
    <p:sldId id="287" r:id="rId23"/>
    <p:sldId id="281" r:id="rId24"/>
    <p:sldId id="282" r:id="rId25"/>
    <p:sldId id="277" r:id="rId26"/>
    <p:sldId id="288" r:id="rId27"/>
    <p:sldId id="278" r:id="rId28"/>
    <p:sldId id="284" r:id="rId29"/>
    <p:sldId id="285" r:id="rId30"/>
    <p:sldId id="286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0355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5598DA-D704-435A-AA95-6A50E82F5763}" type="datetimeFigureOut">
              <a:rPr lang="en-US" smtClean="0"/>
              <a:t>9/18/2017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1248B1-E77E-4D3C-90F0-D8BFA3854A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8728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1248B1-E77E-4D3C-90F0-D8BFA3854AD4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6153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10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2.jpe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Image\New folder\05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1447800"/>
            <a:ext cx="8610600" cy="3581400"/>
          </a:xfrm>
        </p:spPr>
        <p:txBody>
          <a:bodyPr>
            <a:noAutofit/>
          </a:bodyPr>
          <a:lstStyle/>
          <a:p>
            <a:r>
              <a:rPr lang="bn-BD" sz="239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23900" b="1" dirty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9467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Sadirul\Desktop\image of skp\md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4552" y="0"/>
            <a:ext cx="5391739" cy="533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Sadirul\Desktop\image of skp\md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99" y="0"/>
            <a:ext cx="3657601" cy="533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762000" y="3886200"/>
            <a:ext cx="2971800" cy="1447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28600" y="5943600"/>
            <a:ext cx="8382000" cy="762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বায়ু প্রবাহকে কাজে লাগিয়ে চুল শুকানো হয় ।</a:t>
            </a:r>
            <a:endParaRPr lang="en-US" sz="3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8649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8"/>
          <p:cNvSpPr/>
          <p:nvPr/>
        </p:nvSpPr>
        <p:spPr>
          <a:xfrm>
            <a:off x="3325091" y="1800590"/>
            <a:ext cx="401782" cy="250468"/>
          </a:xfrm>
          <a:custGeom>
            <a:avLst/>
            <a:gdLst>
              <a:gd name="connsiteX0" fmla="*/ 401782 w 401782"/>
              <a:gd name="connsiteY0" fmla="*/ 55919 h 250468"/>
              <a:gd name="connsiteX1" fmla="*/ 249382 w 401782"/>
              <a:gd name="connsiteY1" fmla="*/ 249883 h 250468"/>
              <a:gd name="connsiteX2" fmla="*/ 166254 w 401782"/>
              <a:gd name="connsiteY2" fmla="*/ 501 h 250468"/>
              <a:gd name="connsiteX3" fmla="*/ 0 w 401782"/>
              <a:gd name="connsiteY3" fmla="*/ 180610 h 250468"/>
              <a:gd name="connsiteX4" fmla="*/ 0 w 401782"/>
              <a:gd name="connsiteY4" fmla="*/ 180610 h 250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1782" h="250468">
                <a:moveTo>
                  <a:pt x="401782" y="55919"/>
                </a:moveTo>
                <a:cubicBezTo>
                  <a:pt x="345209" y="157519"/>
                  <a:pt x="288637" y="259119"/>
                  <a:pt x="249382" y="249883"/>
                </a:cubicBezTo>
                <a:cubicBezTo>
                  <a:pt x="210127" y="240647"/>
                  <a:pt x="207818" y="12046"/>
                  <a:pt x="166254" y="501"/>
                </a:cubicBezTo>
                <a:cubicBezTo>
                  <a:pt x="124690" y="-11044"/>
                  <a:pt x="0" y="180610"/>
                  <a:pt x="0" y="180610"/>
                </a:cubicBezTo>
                <a:lnTo>
                  <a:pt x="0" y="180610"/>
                </a:ln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3" name="Picture 5" descr="C:\Users\Sadirul\Desktop\image of skp\md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368710">
            <a:off x="2879650" y="1960745"/>
            <a:ext cx="1752600" cy="2800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C:\Users\Sadirul\Desktop\image of skp\md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7836" y="599505"/>
            <a:ext cx="1814512" cy="2981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Sadirul\Desktop\image of skp\md6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4509" y="1275632"/>
            <a:ext cx="1400175" cy="2839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Sadirul\Desktop\image of skp\md5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1045" y="2547220"/>
            <a:ext cx="1295400" cy="30915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Straight Connector 2"/>
          <p:cNvCxnSpPr/>
          <p:nvPr/>
        </p:nvCxnSpPr>
        <p:spPr>
          <a:xfrm flipV="1">
            <a:off x="152400" y="152400"/>
            <a:ext cx="8610600" cy="27432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8610600" y="228600"/>
            <a:ext cx="0" cy="41148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04800" y="2819400"/>
            <a:ext cx="0" cy="32004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reeform 13"/>
          <p:cNvSpPr/>
          <p:nvPr/>
        </p:nvSpPr>
        <p:spPr>
          <a:xfrm>
            <a:off x="5403705" y="1150398"/>
            <a:ext cx="401782" cy="250468"/>
          </a:xfrm>
          <a:custGeom>
            <a:avLst/>
            <a:gdLst>
              <a:gd name="connsiteX0" fmla="*/ 401782 w 401782"/>
              <a:gd name="connsiteY0" fmla="*/ 55919 h 250468"/>
              <a:gd name="connsiteX1" fmla="*/ 249382 w 401782"/>
              <a:gd name="connsiteY1" fmla="*/ 249883 h 250468"/>
              <a:gd name="connsiteX2" fmla="*/ 166254 w 401782"/>
              <a:gd name="connsiteY2" fmla="*/ 501 h 250468"/>
              <a:gd name="connsiteX3" fmla="*/ 0 w 401782"/>
              <a:gd name="connsiteY3" fmla="*/ 180610 h 250468"/>
              <a:gd name="connsiteX4" fmla="*/ 0 w 401782"/>
              <a:gd name="connsiteY4" fmla="*/ 180610 h 250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1782" h="250468">
                <a:moveTo>
                  <a:pt x="401782" y="55919"/>
                </a:moveTo>
                <a:cubicBezTo>
                  <a:pt x="345209" y="157519"/>
                  <a:pt x="288637" y="259119"/>
                  <a:pt x="249382" y="249883"/>
                </a:cubicBezTo>
                <a:cubicBezTo>
                  <a:pt x="210127" y="240647"/>
                  <a:pt x="207818" y="12046"/>
                  <a:pt x="166254" y="501"/>
                </a:cubicBezTo>
                <a:cubicBezTo>
                  <a:pt x="124690" y="-11044"/>
                  <a:pt x="0" y="180610"/>
                  <a:pt x="0" y="180610"/>
                </a:cubicBezTo>
                <a:lnTo>
                  <a:pt x="0" y="180610"/>
                </a:ln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/>
          <p:cNvSpPr/>
          <p:nvPr/>
        </p:nvSpPr>
        <p:spPr>
          <a:xfrm>
            <a:off x="7474310" y="457200"/>
            <a:ext cx="401782" cy="381000"/>
          </a:xfrm>
          <a:custGeom>
            <a:avLst/>
            <a:gdLst>
              <a:gd name="connsiteX0" fmla="*/ 401782 w 401782"/>
              <a:gd name="connsiteY0" fmla="*/ 55919 h 250468"/>
              <a:gd name="connsiteX1" fmla="*/ 249382 w 401782"/>
              <a:gd name="connsiteY1" fmla="*/ 249883 h 250468"/>
              <a:gd name="connsiteX2" fmla="*/ 166254 w 401782"/>
              <a:gd name="connsiteY2" fmla="*/ 501 h 250468"/>
              <a:gd name="connsiteX3" fmla="*/ 0 w 401782"/>
              <a:gd name="connsiteY3" fmla="*/ 180610 h 250468"/>
              <a:gd name="connsiteX4" fmla="*/ 0 w 401782"/>
              <a:gd name="connsiteY4" fmla="*/ 180610 h 250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1782" h="250468">
                <a:moveTo>
                  <a:pt x="401782" y="55919"/>
                </a:moveTo>
                <a:cubicBezTo>
                  <a:pt x="345209" y="157519"/>
                  <a:pt x="288637" y="259119"/>
                  <a:pt x="249382" y="249883"/>
                </a:cubicBezTo>
                <a:cubicBezTo>
                  <a:pt x="210127" y="240647"/>
                  <a:pt x="207818" y="12046"/>
                  <a:pt x="166254" y="501"/>
                </a:cubicBezTo>
                <a:cubicBezTo>
                  <a:pt x="124690" y="-11044"/>
                  <a:pt x="0" y="180610"/>
                  <a:pt x="0" y="180610"/>
                </a:cubicBezTo>
                <a:lnTo>
                  <a:pt x="0" y="180610"/>
                </a:ln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/>
        </p:nvSpPr>
        <p:spPr>
          <a:xfrm>
            <a:off x="1385237" y="2356720"/>
            <a:ext cx="401782" cy="381000"/>
          </a:xfrm>
          <a:custGeom>
            <a:avLst/>
            <a:gdLst>
              <a:gd name="connsiteX0" fmla="*/ 401782 w 401782"/>
              <a:gd name="connsiteY0" fmla="*/ 55919 h 250468"/>
              <a:gd name="connsiteX1" fmla="*/ 249382 w 401782"/>
              <a:gd name="connsiteY1" fmla="*/ 249883 h 250468"/>
              <a:gd name="connsiteX2" fmla="*/ 166254 w 401782"/>
              <a:gd name="connsiteY2" fmla="*/ 501 h 250468"/>
              <a:gd name="connsiteX3" fmla="*/ 0 w 401782"/>
              <a:gd name="connsiteY3" fmla="*/ 180610 h 250468"/>
              <a:gd name="connsiteX4" fmla="*/ 0 w 401782"/>
              <a:gd name="connsiteY4" fmla="*/ 180610 h 250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1782" h="250468">
                <a:moveTo>
                  <a:pt x="401782" y="55919"/>
                </a:moveTo>
                <a:cubicBezTo>
                  <a:pt x="345209" y="157519"/>
                  <a:pt x="288637" y="259119"/>
                  <a:pt x="249382" y="249883"/>
                </a:cubicBezTo>
                <a:cubicBezTo>
                  <a:pt x="210127" y="240647"/>
                  <a:pt x="207818" y="12046"/>
                  <a:pt x="166254" y="501"/>
                </a:cubicBezTo>
                <a:cubicBezTo>
                  <a:pt x="124690" y="-11044"/>
                  <a:pt x="0" y="180610"/>
                  <a:pt x="0" y="180610"/>
                </a:cubicBezTo>
                <a:lnTo>
                  <a:pt x="0" y="180610"/>
                </a:ln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3" descr="C:\Users\Sadirul\Desktop\image of skp\md6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05" t="10736" r="22820" b="24565"/>
          <a:stretch/>
        </p:blipFill>
        <p:spPr bwMode="auto">
          <a:xfrm>
            <a:off x="5293463" y="1600200"/>
            <a:ext cx="663992" cy="1760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5" descr="C:\Users\Sadirul\Desktop\image of skp\md2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62" t="11439" r="30360" b="12281"/>
          <a:stretch/>
        </p:blipFill>
        <p:spPr bwMode="auto">
          <a:xfrm rot="21368710">
            <a:off x="3214909" y="2287696"/>
            <a:ext cx="884684" cy="2136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 descr="C:\Users\Sadirul\Desktop\image of skp\md3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211" t="8005" r="25579" b="16494"/>
          <a:stretch/>
        </p:blipFill>
        <p:spPr bwMode="auto">
          <a:xfrm>
            <a:off x="7239000" y="838200"/>
            <a:ext cx="675193" cy="2289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4" descr="C:\Users\Sadirul\Desktop\image of skp\md5.png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582" t="9859" r="30937" b="11493"/>
          <a:stretch/>
        </p:blipFill>
        <p:spPr bwMode="auto">
          <a:xfrm>
            <a:off x="1468364" y="2895600"/>
            <a:ext cx="512836" cy="24314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Rectangle 20"/>
          <p:cNvSpPr/>
          <p:nvPr/>
        </p:nvSpPr>
        <p:spPr>
          <a:xfrm>
            <a:off x="381000" y="5562600"/>
            <a:ext cx="8382000" cy="762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বায়ু প্রবাহকে কাজে লাগিয়ে কাপড় শুকানো হয় ।</a:t>
            </a:r>
            <a:endParaRPr lang="en-US" sz="40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8222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5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lin" valueType="num">
                                      <p:cBhvr>
                                        <p:cTn id="9" dur="2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6" presetClass="exit" presetSubtype="32" repeatCount="27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1" presetClass="entr" presetSubtype="1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Sadirul\Desktop\image of skp\mds1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424" b="13823"/>
          <a:stretch/>
        </p:blipFill>
        <p:spPr bwMode="auto">
          <a:xfrm>
            <a:off x="76199" y="0"/>
            <a:ext cx="9067801" cy="541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C:\Users\Sadirul\Desktop\image of skp\mds1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02" t="30436" r="72574" b="36134"/>
          <a:stretch/>
        </p:blipFill>
        <p:spPr bwMode="auto">
          <a:xfrm>
            <a:off x="457200" y="762000"/>
            <a:ext cx="2105892" cy="2867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Sadirul\Desktop\image of skp\mds1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455" t="27833" r="38496" b="42179"/>
          <a:stretch/>
        </p:blipFill>
        <p:spPr bwMode="auto">
          <a:xfrm>
            <a:off x="3565070" y="595085"/>
            <a:ext cx="2090057" cy="24674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Sadirul\Desktop\image of skp\mds1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262" t="36420" r="2750" b="34786"/>
          <a:stretch/>
        </p:blipFill>
        <p:spPr bwMode="auto">
          <a:xfrm>
            <a:off x="6726380" y="1333500"/>
            <a:ext cx="2175163" cy="23691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381000" y="5562600"/>
            <a:ext cx="8382000" cy="762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বায়ু প্রবাহকে কাজে লাগিয়ে টার্বাইন ঘুরানো হয় ।</a:t>
            </a:r>
            <a:endParaRPr lang="en-US" sz="40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2990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xit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55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lin" valueType="num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55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5562600"/>
            <a:ext cx="8382000" cy="762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বায়ু প্রবাহকে কাজে লাগিয়ে পালতোলা নৌকা চালানো হয় ।</a:t>
            </a:r>
            <a:endParaRPr lang="en-US" sz="28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6" name="Picture 2" descr="C:\Users\Sadirul\Desktop\image of skp\skp2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713509"/>
            <a:ext cx="2743200" cy="27105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Sadirul\Desktop\image of skp\skp1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1693" y="1943908"/>
            <a:ext cx="1905000" cy="1480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C:\Users\Sadirul\Desktop\image of skp\skp1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1806802"/>
            <a:ext cx="4524113" cy="351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C:\Users\Sadirul\Desktop\image of skp\skp1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9900" y="1806802"/>
            <a:ext cx="1316785" cy="10231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7950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09800" y="0"/>
            <a:ext cx="51054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এক নজরে বায়ু প্রবাহের ব্যবহারঃ</a:t>
            </a:r>
            <a:endParaRPr lang="en-US" sz="32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4800" y="685800"/>
            <a:ext cx="8763000" cy="3886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36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endParaRPr lang="en-US" sz="3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endParaRPr lang="en-US" sz="36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endParaRPr lang="en-US" sz="3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endParaRPr lang="en-US" sz="36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endParaRPr lang="en-US" sz="3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1</a:t>
            </a:r>
            <a:r>
              <a:rPr lang="bn-BD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। বায়ু প্রবাহকে কাজে লাগিয়ে ফসলের ময়লা দূর করা হয় ।</a:t>
            </a:r>
            <a:endParaRPr lang="en-US" sz="36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২। বায়ু </a:t>
            </a:r>
            <a:r>
              <a:rPr lang="bn-BD" sz="36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প্রবাহকে কাজে লাগিয়ে চুল শুকানো হয় ।</a:t>
            </a:r>
            <a:endParaRPr lang="en-US" sz="3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৩। বায়ু </a:t>
            </a:r>
            <a:r>
              <a:rPr lang="bn-BD" sz="36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প্রবাহকে কাজে লাগিয়ে কাপড় শুকানো হয় </a:t>
            </a:r>
            <a:r>
              <a:rPr lang="bn-BD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36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৪। বায়ু </a:t>
            </a:r>
            <a:r>
              <a:rPr lang="bn-BD" sz="36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প্রবাহকে কাজে লাগিয়ে টার্বাইন ঘুরানো হয় </a:t>
            </a:r>
            <a:r>
              <a:rPr lang="bn-BD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36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৫।বায়ু </a:t>
            </a:r>
            <a:r>
              <a:rPr lang="bn-BD" sz="36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প্রবাহকে কাজে লাগিয়ে পালতোলা নৌকা চালানো হয় ।</a:t>
            </a:r>
            <a:endParaRPr lang="en-US" sz="3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endParaRPr lang="en-US" sz="36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endParaRPr lang="en-US" sz="3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endParaRPr lang="en-US" sz="36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endParaRPr lang="en-US" sz="3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endParaRPr lang="en-US" sz="36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endParaRPr lang="en-US" sz="3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5264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3771900" y="1600200"/>
            <a:ext cx="952500" cy="4572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400" b="1" baseline="-25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400" b="1" baseline="-25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2996045" y="4191000"/>
            <a:ext cx="1104900" cy="4572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03550D"/>
                </a:solidFill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en-US" sz="2400" b="1" baseline="-25000" dirty="0" smtClean="0">
                <a:solidFill>
                  <a:srgbClr val="03550D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400" b="1" baseline="-25000" dirty="0">
              <a:solidFill>
                <a:srgbClr val="03550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2819400" y="2286000"/>
            <a:ext cx="952500" cy="4572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800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baseline="-25000" dirty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3619500" y="3200400"/>
            <a:ext cx="381000" cy="381000"/>
          </a:xfrm>
          <a:prstGeom prst="ellipse">
            <a:avLst/>
          </a:prstGeom>
          <a:gradFill flip="none" rotWithShape="1">
            <a:gsLst>
              <a:gs pos="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ube 1"/>
          <p:cNvSpPr/>
          <p:nvPr/>
        </p:nvSpPr>
        <p:spPr>
          <a:xfrm>
            <a:off x="2667000" y="1371600"/>
            <a:ext cx="2819400" cy="3352800"/>
          </a:xfrm>
          <a:prstGeom prst="cub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486400" y="249382"/>
            <a:ext cx="3581400" cy="24938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বায়ুর উপাদান </a:t>
            </a:r>
          </a:p>
          <a:p>
            <a:r>
              <a:rPr lang="bn-BD" sz="32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১। </a:t>
            </a:r>
            <a:r>
              <a:rPr lang="en-US" sz="32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3200" baseline="-25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n-BD" sz="32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bn-BD" sz="32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অক্সিজেন</a:t>
            </a:r>
            <a:r>
              <a:rPr lang="bn-BD" sz="3200" baseline="-25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endParaRPr lang="en-US" sz="3200" baseline="-25000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r>
              <a:rPr lang="bn-BD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২। 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3200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bn-BD" sz="3200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bn-BD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bn-BD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নাইট্রোজেন</a:t>
            </a:r>
          </a:p>
          <a:p>
            <a:r>
              <a:rPr lang="bn-BD" sz="2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৩। </a:t>
            </a:r>
            <a:r>
              <a:rPr lang="en-US" sz="2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en-US" sz="2400" baseline="-25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bn-BD" sz="2400" baseline="-25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bn-BD" sz="2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= কার্বনডাইঅক্সাইড</a:t>
            </a:r>
            <a:endParaRPr lang="en-US" sz="2400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r>
              <a:rPr lang="bn-BD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৪।       = জলীয়বাষ্প</a:t>
            </a:r>
            <a:endParaRPr lang="en-US" sz="3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endParaRPr lang="en-US" sz="3200" baseline="-25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6123709" y="2133600"/>
            <a:ext cx="381000" cy="381000"/>
          </a:xfrm>
          <a:prstGeom prst="ellipse">
            <a:avLst/>
          </a:prstGeom>
          <a:gradFill flip="none" rotWithShape="1">
            <a:gsLst>
              <a:gs pos="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124200" y="2571750"/>
            <a:ext cx="1371600" cy="12573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বায়ু</a:t>
            </a:r>
            <a:endParaRPr lang="en-US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239000" y="76200"/>
            <a:ext cx="1219200" cy="7412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32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৪টি</a:t>
            </a:r>
          </a:p>
        </p:txBody>
      </p:sp>
    </p:spTree>
    <p:extLst>
      <p:ext uri="{BB962C8B-B14F-4D97-AF65-F5344CB8AC3E}">
        <p14:creationId xmlns:p14="http://schemas.microsoft.com/office/powerpoint/2010/main" val="3171808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0" presetClass="path" presetSubtype="0" repeatCount="indefinite" accel="50000" decel="50000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0.0651 -0.05857 C 0.08819 -0.05186 0.11128 -0.05602 0.13472 -0.05857 C 0.14635 -0.05811 0.15781 -0.05834 0.16944 -0.05695 C 0.17291 -0.05625 0.17986 -0.05209 0.17986 -0.05186 C 0.18194 -0.04352 0.18784 -0.03843 0.19218 -0.03056 C 0.19791 0.00023 0.196 0.03171 0.19218 0.06319 C 0.1908 0.0875 0.18958 0.1125 0.18854 0.13703 C 0.18715 0.16111 0.18923 0.20046 0.17812 0.2243 C 0.17361 0.23333 0.16614 0.23958 0.16059 0.24791 C 0.15625 0.25486 0.15225 0.2625 0.14687 0.26782 C 0.14062 0.27384 0.12413 0.27685 0.12413 0.27708 C 0.05746 0.27037 0.09062 0.27777 0.05833 0.26319 C 0.04791 0.25092 0.06423 0.26967 0.04791 0.25463 C 0.04583 0.25277 0.04444 0.25 0.04271 0.24791 C 0.04097 0.24629 0.03941 0.24537 0.0375 0.24375 C 0.03611 0.24074 0.03541 0.2375 0.03385 0.23518 C 0.03246 0.2331 0.03003 0.23264 0.02864 0.23078 C 0.02725 0.22893 0.0276 0.22615 0.02708 0.2243 C 0.02222 0.21296 0.01527 0.20416 0.00972 0.19375 C 0.00625 0.18727 0.00711 0.18194 0.0026 0.17639 C -0.00209 0.15602 0.00277 0.13264 0.00781 0.11319 C 0.00642 0.0956 -0.00052 0.05185 0.00781 0.03912 C 0.01024 0.03518 0.01389 0.03356 0.01666 0.03032 C 0.02343 0.03125 0.03073 0.03078 0.0375 0.03287 C 0.03906 0.0331 0.03958 0.03588 0.0408 0.03703 C 0.04253 0.03819 0.04409 0.03819 0.046 0.03912 C 0.05382 0.04861 0.06076 0.06018 0.06684 0.07176 C 0.07187 0.08078 0.06944 0.07106 0.07378 0.08264 C 0.07847 0.09583 0.07899 0.10046 0.08784 0.11088 C 0.09062 0.12222 0.0967 0.1324 0.09982 0.14375 C 0.12621 0.14143 0.12448 0.14884 0.13472 0.13055 C 0.13611 0.1243 0.13975 0.11088 0.13975 0.11111 C 0.13854 0.09166 0.13593 0.07546 0.13472 0.05625 C 0.13455 0.03703 0.1618 -0.06436 0.12413 -0.08102 C 0.10434 -0.07547 0.0835 -0.08704 0.06354 -0.08889 C 0.05486 -0.08889 0.046 -0.08889 0.0375 -0.0875 C 0.03576 -0.08681 0.03541 -0.08357 0.03385 -0.08264 C 0.03073 -0.08125 0.02708 -0.08125 0.02343 -0.08102 C 0.01996 -0.07616 0.01319 -0.07014 0.01319 -0.0632 " pathEditMode="relative" rAng="0" ptsTypes="ffffffffffffffffffffffffffffffffffffffA">
                                      <p:cBhvr>
                                        <p:cTn id="31" dur="3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81" y="15301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0" presetClass="path" presetSubtype="0" repeatCount="indefinite" accel="50000" decel="50000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3.33333E-6 -0.02523 C 0.00087 -0.0213 0.00295 -0.01736 0.00295 -0.0132 C 0.00295 0.00231 -0.0033 0.01898 -0.01371 0.02731 C -0.02031 0.03264 -0.02951 0.0324 -0.03645 0.03727 C -0.03802 0.03842 -0.03923 0.04051 -0.04097 0.04143 C -0.05121 0.04722 -0.0743 0.04745 -0.0743 0.04768 C -0.09253 0.04676 -0.11059 0.04676 -0.12882 0.04537 C -0.13628 0.0449 -0.13073 0.03981 -0.13645 0.04745 C -0.13993 0.06111 -0.14427 0.07384 -0.14705 0.08773 C -0.146 0.175 -0.15 0.21736 -0.13333 0.28981 C -0.13003 0.30439 -0.12777 0.31921 -0.11979 0.33032 C -0.11475 0.35 -0.10833 0.3537 -0.09253 0.35648 C -0.08593 0.35949 -0.08073 0.36365 -0.0743 0.36666 C -0.07274 0.36643 -0.05191 0.36574 -0.04548 0.3625 C -0.03593 0.35787 -0.03246 0.35625 -0.02135 0.35439 C -0.01545 0.34953 -0.00538 0.34352 0.00139 0.34027 C 0.00677 0.33333 0.00782 0.325 0.01511 0.32014 C 0.02431 0.31389 0.03542 0.31273 0.04532 0.30995 C 0.05643 0.30671 0.07223 0.30023 0.08177 0.29189 C 0.08594 0.27615 0.07691 0.24907 0.06806 0.23727 C 0.0665 0.23032 0.06511 0.22523 0.06198 0.21921 C 0.06025 0.21111 0.05886 0.20972 0.05295 0.20694 C 0.04289 0.19375 0.03403 0.17986 0.02414 0.16666 C 0.02049 0.1618 0.01927 0.15439 0.01511 0.15046 C 0.0073 0.14328 0.00052 0.13333 -0.00607 0.12407 C -0.01076 0.10578 -0.00399 0.12893 -0.01076 0.11412 C -0.01163 0.11227 -0.01128 0.10995 -0.01215 0.1081 C -0.01545 0.10069 -0.0243 0.0956 -0.02882 0.08981 C -0.03298 0.08426 -0.0342 0.08009 -0.03941 0.07569 C -0.04288 0.06227 -0.05156 0.05115 -0.0592 0.04143 C -0.06319 0.02523 -0.05729 0.04467 -0.06527 0.03125 C -0.06632 0.02963 -0.0658 0.02708 -0.06666 0.02523 C -0.06823 0.02176 -0.07239 0.0199 -0.07274 0.01504 C -0.07361 0.00092 -0.07274 -0.0132 -0.07274 -0.02732 " pathEditMode="relative" rAng="0" ptsTypes="fffffffffffffffffffffffffffffffffA">
                                      <p:cBhvr>
                                        <p:cTn id="33" dur="3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12" y="19491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0" presetClass="path" presetSubtype="0" repeatCount="indefinite" accel="50000" decel="50000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0.03594 0.00417 C 0.04184 0.00186 0.04705 -0.00115 0.05313 -0.00208 C 0.06493 -0.0037 0.08854 -0.00601 0.08854 -0.00578 C 0.09132 -0.0074 0.09358 -0.01064 0.09653 -0.01203 C 0.10886 -0.01782 0.12326 -0.02037 0.13576 -0.02222 C 0.13889 -0.02708 0.14219 -0.03125 0.14514 -0.03634 C 0.14792 -0.04189 0.14826 -0.04745 0.15139 -0.05254 C 0.15313 -0.05972 0.15451 -0.06527 0.15816 -0.0706 C 0.16198 -0.08865 0.16493 -0.10671 0.16719 -0.12523 C 0.16823 -0.15277 0.17031 -0.18055 0.16997 -0.2081 C 0.16945 -0.23912 0.16945 -0.2699 0.16858 -0.30092 C 0.16858 -0.30856 0.16615 -0.31365 0.16337 -0.31921 C 0.16059 -0.32523 0.15208 -0.3456 0.14757 -0.34745 C 0.14358 -0.34907 0.1382 -0.35046 0.13438 -0.35347 C 0.12604 -0.36041 0.13576 -0.35578 0.12535 -0.35949 C 0.11997 -0.36527 0.11701 -0.37314 0.11215 -0.37986 C 0.10781 -0.38564 0.1033 -0.3905 0.09896 -0.39583 C 0.09566 -0.4 0.09375 -0.40486 0.08993 -0.4081 C 0.08594 -0.41134 0.08108 -0.4155 0.07674 -0.41805 C 0.07413 -0.41967 0.06875 -0.42222 0.06875 -0.42199 C 0.0684 -0.42222 0.05017 -0.41851 0.04931 -0.41805 C 0.0467 -0.41689 0.04514 -0.41342 0.04254 -0.41203 C 0.03733 -0.40439 0.0316 -0.40463 0.02431 -0.40208 C 0.01719 -0.39976 0.0092 -0.39398 0.00313 -0.38796 C -8.33333E-7 -0.38032 -0.00295 -0.37453 -0.00851 -0.37175 C -0.01562 -0.36088 -0.00642 -0.37361 -0.0151 -0.36574 C -0.0184 -0.36296 -0.02187 -0.3574 -0.0243 -0.35347 C -0.02743 -0.34861 -0.03229 -0.33726 -0.03229 -0.33703 C -0.03264 -0.33588 -0.03455 -0.32638 -0.03472 -0.32523 C -0.03628 -0.32106 -0.0401 -0.31319 -0.0401 -0.31296 C -0.04358 -0.29699 -0.04184 -0.30509 -0.04549 -0.28888 C -0.04583 -0.2868 -0.0467 -0.28287 -0.0467 -0.28263 C -0.04792 -0.26527 -0.04826 -0.24768 -0.05069 -0.23032 C -0.0526 -0.19976 -0.05104 -0.17106 -0.0467 -0.14143 C -0.04653 -0.12592 -0.05469 -0.04976 -0.0309 -0.03842 C -0.02969 -0.03703 -0.0283 -0.03541 -0.02691 -0.03425 C -0.02587 -0.03333 -0.02413 -0.03356 -0.02292 -0.0324 C -0.02205 -0.03148 -0.02153 -0.02916 -0.02049 -0.02824 C -0.01875 -0.02662 -0.01267 -0.02476 -0.01111 -0.0243 C 0.00365 -0.02569 0.01111 -0.02731 0.02431 -0.0324 C 0.03125 -0.03958 0.04167 -0.03888 0.05035 -0.04236 C 0.05451 -0.04675 0.0599 -0.05416 0.06493 -0.05648 C 0.06945 -0.06342 0.07847 -0.07291 0.08195 -0.08078 C 0.08802 -0.09444 0.08524 -0.08935 0.08993 -0.09699 C 0.09375 -0.1206 0.08837 -0.09143 0.09375 -0.11111 C 0.0967 -0.12175 0.09826 -0.1331 0.10174 -0.14351 C 0.10261 -0.15277 0.10365 -0.16088 0.10573 -0.16967 C 0.10451 -0.1956 0.10399 -0.2081 0.09896 -0.23032 C 0.09792 -0.23495 0.09913 -0.24166 0.09653 -0.24444 C 0.09323 -0.24791 0.08854 -0.24652 0.08455 -0.24838 C 0.08177 -0.24953 0.07674 -0.25254 0.07674 -0.25231 C 0.0658 -0.26851 0.07795 -0.25254 0.04132 -0.25856 C 0.03837 -0.25902 0.03611 -0.26319 0.03351 -0.26458 C 0.02153 -0.26319 0.01701 -0.2655 0.00851 -0.25648 C 0.00243 -0.24282 0.00538 -0.24791 0.0007 -0.24027 C -0.00434 -0.21805 0.00104 -0.18541 0.00972 -0.16574 C 0.01129 -0.15763 0.0125 -0.15625 0.01754 -0.15347 C 0.02101 -0.14629 0.02483 -0.1405 0.02813 -0.13333 C 0.03125 -0.12638 0.03403 -0.11782 0.03733 -0.11111 C 0.03733 -0.11088 0.04636 -0.09722 0.04792 -0.0949 C 0.05261 -0.08773 0.05295 -0.09351 0.05955 -0.0868 C 0.0691 -0.07708 0.06441 -0.07986 0.07292 -0.07685 C 0.07674 -0.07268 0.08004 -0.07083 0.08455 -0.06875 C 0.09011 -0.06018 0.09531 -0.06805 0.10174 -0.0706 C 0.10521 -0.07199 0.11215 -0.07476 0.11215 -0.07453 C 0.11927 -0.08171 0.12795 -0.09722 0.13177 -0.10902 C 0.13403 -0.11574 0.13368 -0.12152 0.13715 -0.12731 C 0.14149 -0.14699 0.14045 -0.17268 0.14097 -0.19189 C 0.13958 -0.23564 0.13559 -0.27963 0.12639 -0.32129 C 0.12708 -0.33819 0.12413 -0.37963 0.13976 -0.38796 C 0.15625 -0.38472 0.14757 -0.38842 0.15538 -0.37361 C 0.15781 -0.36921 0.16337 -0.36157 0.16337 -0.36134 C 0.16545 -0.353 0.16667 -0.34398 0.16858 -0.33541 C 0.16858 -0.3331 0.16823 -0.30231 0.16476 -0.2949 C 0.16354 -0.29213 0.16094 -0.2912 0.15938 -0.28888 C 0.15347 -0.27986 0.14965 -0.27013 0.14097 -0.26666 C 0.13542 -0.2574 0.14201 -0.26689 0.13438 -0.26064 C 0.1316 -0.25833 0.12951 -0.25416 0.12639 -0.25254 C 0.11563 -0.24675 0.10382 -0.24166 0.09254 -0.23842 C 0.08681 -0.23263 0.09045 -0.23541 0.08455 -0.2324 C 0.08195 -0.23101 0.07674 -0.22824 0.07674 -0.228 C 0.06927 -0.21666 0.0658 -0.21782 0.05434 -0.2162 C 0.04201 -0.21111 0.03038 -0.20625 0.01754 -0.20393 C 0.01632 -0.20324 0.01493 -0.20324 0.01372 -0.20208 C 0.01267 -0.20115 0.01233 -0.19884 0.01094 -0.19791 C 0.00816 -0.1956 0.00486 -0.19537 0.00174 -0.19398 C -0.00451 -0.18425 -0.01215 -0.18055 -0.01892 -0.17175 C -0.02257 -0.16736 -0.02691 -0.15555 -0.02691 -0.15532 C -0.02864 -0.14699 -0.03073 -0.14166 -0.03472 -0.13541 C -0.0375 -0.12361 -0.03559 -0.13101 -0.04149 -0.11319 C -0.04427 -0.10439 -0.04427 -0.09537 -0.04792 -0.0868 C -0.04844 -0.08356 -0.04861 -0.08009 -0.0493 -0.07685 C -0.05017 -0.07268 -0.05174 -0.06458 -0.05174 -0.06435 C -0.05347 -0.04699 -0.0533 -0.05532 -0.0533 -0.04027 L 0.14358 -0.103 " pathEditMode="relative" rAng="0" ptsTypes="fffffffffffffffffffffffffffffffffffffffffffffffffffffffffffffffffffffffffffffffffffffffffffffAA">
                                      <p:cBhvr>
                                        <p:cTn id="35" dur="3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87" y="-21319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0" presetClass="path" presetSubtype="0" repeatCount="indefinite" accel="50000" decel="50000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0.02274 -0.02569 C 0.03038 -0.04675 0.01961 -0.01967 0.03177 -0.04189 C 0.03264 -0.04351 0.03246 -0.04606 0.03333 -0.04791 C 0.03802 -0.05856 0.05191 -0.0743 0.06059 -0.07824 C 0.06788 -0.08796 0.07309 -0.1 0.08333 -0.10463 C 0.08489 -0.10671 0.08611 -0.10902 0.08784 -0.11064 C 0.09409 -0.1162 0.09097 -0.10879 0.09548 -0.11666 C 0.10764 -0.13773 0.09705 -0.12222 0.10451 -0.13287 C 0.10503 -0.13495 0.10503 -0.13726 0.10607 -0.13888 C 0.10729 -0.14074 0.10955 -0.14074 0.11059 -0.14282 C 0.11319 -0.14861 0.11493 -0.16041 0.11666 -0.16713 C 0.11545 -0.19351 0.11736 -0.19074 0.11371 -0.20555 C 0.11267 -0.20949 0.11354 -0.2162 0.11059 -0.21759 C 0.10451 -0.22037 0.09774 -0.22569 0.09236 -0.22986 C 0.08107 -0.23865 0.09166 -0.23402 0.08038 -0.23796 C 0.06996 -0.24675 0.06527 -0.24351 0.05156 -0.24189 C 0.02326 -0.23217 0.01284 -0.2331 -0.02275 -0.23171 C -0.0283 -0.22939 -0.03073 -0.22476 -0.03629 -0.22175 C -0.04167 -0.21875 -0.04514 -0.21875 -0.05157 -0.21759 C -0.06528 -0.20833 -0.0599 -0.21273 -0.06823 -0.20555 C -0.07101 -0.2 -0.075 -0.19537 -0.07726 -0.18935 C -0.07986 -0.18263 -0.08056 -0.17685 -0.0849 -0.17129 C -0.08993 -0.15763 -0.09341 -0.14305 -0.09705 -0.1287 C -0.09688 -0.11736 -0.10174 -0.03726 -0.09098 -0.00763 C -0.08889 0.00649 -0.0875 0.00162 -0.08334 0.01274 C -0.0816 0.0176 -0.08229 0.02084 -0.07882 0.02477 C -0.07604 0.02801 -0.06962 0.03287 -0.06962 0.03287 C -0.0632 0.04607 -0.05209 0.0544 -0.04098 0.05903 C -0.03507 0.06436 -0.02813 0.06899 -0.02118 0.0713 C -0.01528 0.07639 -0.00955 0.07871 -0.00452 0.08542 C 0.02118 0.08195 0.04722 0.08311 0.07274 0.0794 C 0.08437 0.07778 0.10764 0.07524 0.10764 0.07524 C 0.11267 0.07292 0.11597 0.07037 0.11961 0.06505 C 0.12152 0.05764 0.12239 0.05024 0.1243 0.04283 C 0.12343 0.01343 0.125 -0.00995 0.11666 -0.03588 C 0.1151 -0.0405 0.11493 -0.04629 0.11215 -0.05 C 0.10972 -0.05324 0.1059 -0.0537 0.10295 -0.05601 C 0.10086 -0.06481 0.09184 -0.06967 0.08628 -0.07615 C 0.07326 -0.09143 0.05868 -0.10254 0.04236 -0.11064 C 0.04027 -0.1118 0.03854 -0.11412 0.03628 -0.11458 C 0.02986 -0.1162 0.02326 -0.11597 0.01666 -0.11666 C 0.01024 -0.12175 0.00416 -0.12569 -0.00295 -0.1287 C -0.01007 -0.12731 -0.01736 -0.12731 -0.02431 -0.12476 C -0.02639 -0.12407 -0.03334 -0.11527 -0.0349 -0.11273 C -0.04566 -0.09513 -0.0507 -0.07384 -0.06059 -0.05601 C -0.06545 -0.03726 -0.05695 -0.06875 -0.06667 -0.03981 C -0.06789 -0.03588 -0.06841 -0.03171 -0.06962 -0.02777 C -0.07049 -0.025 -0.0717 -0.02245 -0.07275 -0.01967 C -0.075 -0.00463 -0.0783 0.00996 -0.08177 0.02477 C -0.08125 0.03496 -0.08108 0.04491 -0.08039 0.0551 C -0.079 0.07686 -0.07483 0.12732 -0.05608 0.13588 C -0.04115 0.13334 -0.02917 0.12616 -0.01511 0.11968 C -0.00834 0.11297 -0.00348 0.11343 0.00295 0.10764 C 0.00416 0.10649 0.00486 0.10463 0.00607 0.10348 C 0.0085 0.10116 0.01111 0.09954 0.01371 0.09746 C 0.02205 0.06112 0.01371 0.00649 0.01215 -0.03379 C 0.01267 -0.05393 0.01284 -0.0743 0.01371 -0.09444 C 0.01423 -0.10902 0.01736 -0.12268 0.01961 -0.1368 C 0.02291 -0.1574 0.02465 -0.1787 0.02725 -0.19953 C 0.0283 -0.21666 0.02916 -0.23194 0.03333 -0.24791 C 0.03854 -0.24583 0.04097 -0.24189 0.04548 -0.23796 C 0.05642 -0.21458 0.06059 -0.18564 0.0651 -0.15902 C 0.06458 -0.12546 0.06701 -0.09143 0.06371 -0.0581 C 0.06319 -0.05324 0.05781 -0.05208 0.05451 -0.05 C 0.04201 -0.04189 0.03402 -0.03842 0.01961 -0.03588 C 0.00243 -0.03657 -0.01476 -0.03634 -0.03177 -0.03796 C -0.03854 -0.03865 -0.04479 -0.04606 -0.05157 -0.04606 " pathEditMode="relative" ptsTypes="ffffffffffffffffffffffffffffffffffffffffffffffffffffffffffffffffffA">
                                      <p:cBhvr>
                                        <p:cTn id="37" dur="3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6" grpId="0"/>
      <p:bldP spid="6" grpId="1"/>
      <p:bldP spid="4" grpId="0"/>
      <p:bldP spid="4" grpId="1"/>
      <p:bldP spid="7" grpId="0" animBg="1"/>
      <p:bldP spid="7" grpId="1" animBg="1"/>
      <p:bldP spid="2" grpId="0" animBg="1"/>
      <p:bldP spid="9" grpId="0" animBg="1"/>
      <p:bldP spid="10" grpId="0"/>
      <p:bldP spid="10" grpId="1"/>
      <p:bldP spid="1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0" y="228600"/>
            <a:ext cx="6324600" cy="685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বায়ুর একটি উপাদান- অক্সিজেন -এর ব্যবহারঃ</a:t>
            </a:r>
            <a:endParaRPr lang="en-US" sz="32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6" name="Picture 2" descr="C:\Users\Sadirul\Desktop\image of skp\11s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914400"/>
            <a:ext cx="4800599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Sadirul\Desktop\image of skp\ss1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1524000"/>
            <a:ext cx="3810000" cy="388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304800" y="5486400"/>
            <a:ext cx="8686800" cy="1143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শ্বাসকষ্টের রোগীদের জন্য অনেক সময় সিলিন্ডার থেকে অক্সিজেন দেওয়া হয় ।</a:t>
            </a:r>
            <a:endParaRPr lang="en-US" sz="28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4454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Sadirul\Desktop\image of skp\ss1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381000"/>
            <a:ext cx="3886200" cy="388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Sadirul\Desktop\image of skp\ssl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267200"/>
            <a:ext cx="3505200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Sadirul\Desktop\image of skp\11ss15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381000"/>
            <a:ext cx="3810000" cy="388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Sadirul\Desktop\image of skp\ss16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955" t="28966" r="7664" b="42068"/>
          <a:stretch/>
        </p:blipFill>
        <p:spPr bwMode="auto">
          <a:xfrm>
            <a:off x="1877291" y="1541318"/>
            <a:ext cx="2618509" cy="1125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Sadirul\Desktop\image of skp\ss16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7576" r="45455" b="7130"/>
          <a:stretch/>
        </p:blipFill>
        <p:spPr bwMode="auto">
          <a:xfrm>
            <a:off x="928255" y="2667000"/>
            <a:ext cx="2119745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685800" y="5257800"/>
            <a:ext cx="8077200" cy="1295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ডুবুরিরা পানির নিচে সিলিন্ডার থেকে অক্সিজেন গ্রহণ করে থাকে ।</a:t>
            </a:r>
            <a:endParaRPr lang="en-US" sz="28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8" name="Picture 3" descr="C:\Users\Sadirul\Desktop\image of skp\ssl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9447"/>
          <a:stretch/>
        </p:blipFill>
        <p:spPr bwMode="auto">
          <a:xfrm>
            <a:off x="914400" y="4267200"/>
            <a:ext cx="720436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C:\Users\Sadirul\Desktop\image of skp\11ss15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545" t="13726" r="32909" b="23529"/>
          <a:stretch/>
        </p:blipFill>
        <p:spPr bwMode="auto">
          <a:xfrm>
            <a:off x="5888182" y="914400"/>
            <a:ext cx="1468582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5824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xit" presetSubtype="1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randombar(horizontal)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4" presetClass="exit" presetSubtype="1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randombar(horizontal)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12" dur="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1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1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1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1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22" presetClass="exit" presetSubtype="4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wipe(down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Sadirul\Desktop\image of skp\ss1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0"/>
            <a:ext cx="5410200" cy="426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Sadirul\Desktop\image of skp\ss14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29" r="8333"/>
          <a:stretch/>
        </p:blipFill>
        <p:spPr bwMode="auto">
          <a:xfrm>
            <a:off x="0" y="0"/>
            <a:ext cx="2286000" cy="42533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C:\Users\Sadirul\Desktop\image of skp\sss11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233"/>
          <a:stretch/>
        </p:blipFill>
        <p:spPr bwMode="auto">
          <a:xfrm>
            <a:off x="2265218" y="1"/>
            <a:ext cx="1579417" cy="426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228600" y="4648200"/>
            <a:ext cx="8763000" cy="1600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উঁচু পর্বতে, পর্বত আরোহীরা সিলিন্ডার থেকে অক্সিজেন গ্রহণ করে থাকে ।</a:t>
            </a:r>
            <a:endParaRPr lang="en-US" sz="28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3170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Sadirul\Desktop\image of skp\sk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52400"/>
            <a:ext cx="5257800" cy="655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5715000" y="152400"/>
            <a:ext cx="3200400" cy="5943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মানুষ উদ্ভিদ থেকে অক্সিজেন গ্রহণ করে থাকে ।</a:t>
            </a:r>
            <a:endParaRPr lang="en-US" sz="40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3429000" y="914400"/>
            <a:ext cx="685800" cy="5334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b="1" baseline="-25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endParaRPr lang="en-US" b="1" baseline="-25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0737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0" presetClass="path" presetSubtype="0" repeatCount="indefinite" accel="50000" decel="50000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0026 -0.01945 C -0.00625 -0.03334 -0.00347 -0.02847 -0.00868 -0.03565 C -0.01076 -0.04352 -0.01181 -0.04537 -0.01788 -0.04769 C -0.02795 -0.05695 -0.0408 -0.05996 -0.0526 -0.06389 C -0.06215 -0.06713 -0.05243 -0.06435 -0.06181 -0.06991 C -0.06476 -0.07176 -0.07083 -0.07408 -0.07083 -0.07384 C -0.07552 -0.08009 -0.08142 -0.08125 -0.0875 -0.08403 C -0.09045 -0.08542 -0.09653 -0.0882 -0.09653 -0.08797 C -0.12274 -0.08681 -0.12899 -0.08889 -0.14809 -0.08009 C -0.15347 -0.07292 -0.16198 -0.07107 -0.16927 -0.06806 C -0.17274 -0.06343 -0.175 -0.05834 -0.17847 -0.05371 C -0.18194 -0.03866 -0.17674 -0.05648 -0.18455 -0.04375 C -0.18559 -0.04213 -0.18507 -0.03959 -0.18594 -0.03773 C -0.18663 -0.03611 -0.18802 -0.03496 -0.18906 -0.03357 C -0.19219 -0.02153 -0.19271 -0.00949 -0.19514 0.00278 C -0.19444 0.0169 -0.19583 0.03611 -0.1875 0.04722 C -0.18542 0.05463 -0.18437 0.05694 -0.17847 0.05926 C -0.17014 0.07037 -0.18125 0.05694 -0.17083 0.06528 C -0.16962 0.0662 -0.1691 0.06852 -0.16788 0.06944 C -0.16354 0.07222 -0.15885 0.07407 -0.15417 0.07546 C -0.15122 0.07639 -0.14809 0.07662 -0.14514 0.07754 C -0.14306 0.07801 -0.13906 0.07963 -0.13906 0.07986 " pathEditMode="relative" rAng="0" ptsTypes="fffffffffffffffffffffA">
                                      <p:cBhvr>
                                        <p:cTn id="14" dur="3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670" y="1481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9" presetClass="exit" presetSubtype="0" repeatCount="indefinite" fill="hold" grpId="2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5" grpId="1"/>
      <p:bldP spid="5" grpId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image\image of skp family\sadirul isla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820" y="137651"/>
            <a:ext cx="3318388" cy="3657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2819400" y="1005348"/>
            <a:ext cx="5867400" cy="47858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n-BD" sz="5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5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মোহাঃ সাদিরুল ইসলাম</a:t>
            </a:r>
          </a:p>
          <a:p>
            <a:pPr algn="ctr"/>
            <a:r>
              <a:rPr lang="bn-BD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প্রভাষক</a:t>
            </a:r>
            <a:r>
              <a:rPr lang="bn-BD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(পদার্থবিজ্ঞান )</a:t>
            </a:r>
            <a:endParaRPr lang="en-US" sz="32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কানিজ ফাতেমা গার্লস্‌ স্কুল এন্ড কলেজ</a:t>
            </a:r>
            <a:endParaRPr lang="en-US" sz="32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মানিকগঞ্জ সদর, মানিকগঞ্জ ।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Email:- </a:t>
            </a:r>
            <a:r>
              <a:rPr lang="en-US" sz="2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sadi</a:t>
            </a:r>
            <a:r>
              <a:rPr lang="en-US" sz="20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r</a:t>
            </a:r>
            <a:r>
              <a:rPr lang="en-US" sz="2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ul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2012@gmail.com</a:t>
            </a:r>
            <a:endParaRPr lang="bn-BD" sz="20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4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শ্রেণিঃ পঞ্চম</a:t>
            </a:r>
          </a:p>
          <a:p>
            <a:pPr algn="ctr"/>
            <a:r>
              <a:rPr lang="bn-BD" sz="4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বিষয়ঃ প্রাথমিক বিজ্ঞান</a:t>
            </a:r>
          </a:p>
          <a:p>
            <a:pPr algn="ctr"/>
            <a:r>
              <a:rPr lang="bn-BD" sz="4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অধ্যায়ঃ চতুর্থ </a:t>
            </a:r>
          </a:p>
          <a:p>
            <a:pPr algn="ctr"/>
            <a:endParaRPr lang="en-US" sz="40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10000" y="228600"/>
            <a:ext cx="3733800" cy="990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8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8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97267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Sadirul\Desktop\image of skp\skp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495800" cy="510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 descr="C:\Users\Sadirul\Desktop\image of skp\skp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0"/>
            <a:ext cx="4649355" cy="510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990600" y="5638800"/>
            <a:ext cx="7391400" cy="1066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মাছও অক্সিজেন গ্রহণ করে থাকে ।</a:t>
            </a:r>
            <a:endParaRPr lang="en-US" sz="40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3074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" y="152400"/>
            <a:ext cx="8991600" cy="660169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146" name="Picture 2" descr="C:\Users\Sadirul\Desktop\image of skp\sk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905000"/>
            <a:ext cx="3352800" cy="205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7" name="Picture 3" descr="C:\Users\Sadirul\Desktop\image of skp\skpp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81000" y="1939636"/>
            <a:ext cx="3810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3" descr="C:\Users\Sadirul\Desktop\image of skp\skpp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00" r="77636" b="86667"/>
          <a:stretch/>
        </p:blipFill>
        <p:spPr bwMode="auto">
          <a:xfrm flipH="1">
            <a:off x="3352800" y="1905000"/>
            <a:ext cx="699657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C:\Users\Sadirul\Desktop\image of skp\skpp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727" r="83182" b="72122"/>
          <a:stretch/>
        </p:blipFill>
        <p:spPr bwMode="auto">
          <a:xfrm flipH="1">
            <a:off x="3581400" y="2209800"/>
            <a:ext cx="640772" cy="346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 descr="C:\Users\Sadirul\Desktop\image of skp\skpp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272" r="88409" b="63182"/>
          <a:stretch/>
        </p:blipFill>
        <p:spPr bwMode="auto">
          <a:xfrm flipH="1">
            <a:off x="3733800" y="2601190"/>
            <a:ext cx="441614" cy="2182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 descr="C:\Users\Sadirul\Desktop\image of skp\skpp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00" t="36818" r="58727" b="24243"/>
          <a:stretch/>
        </p:blipFill>
        <p:spPr bwMode="auto">
          <a:xfrm flipH="1">
            <a:off x="2618506" y="2767445"/>
            <a:ext cx="962894" cy="8901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76200" y="5562600"/>
            <a:ext cx="88392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পানিতে যে বায়ু আছে সেই বায়ু থেকে মাছ অক্সিজেন গ্রহণ করে থাকে ।</a:t>
            </a:r>
            <a:endParaRPr lang="en-US" sz="3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2" name="Picture 2" descr="C:\Users\Sadirul\Desktop\image of skp\skk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27" t="67845" r="54545"/>
          <a:stretch/>
        </p:blipFill>
        <p:spPr bwMode="auto">
          <a:xfrm>
            <a:off x="5410200" y="3300845"/>
            <a:ext cx="762000" cy="661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Oval 1"/>
          <p:cNvSpPr/>
          <p:nvPr/>
        </p:nvSpPr>
        <p:spPr>
          <a:xfrm>
            <a:off x="4991100" y="180109"/>
            <a:ext cx="1143000" cy="7620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b="1" baseline="-25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endParaRPr lang="en-US" b="1" baseline="-25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2209800" y="0"/>
            <a:ext cx="1143000" cy="7620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b="1" baseline="-25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endParaRPr lang="en-US" b="1" baseline="-25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6178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1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xit" presetSubtype="32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circle(out)">
                                      <p:cBhvr>
                                        <p:cTn id="30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0" presetClass="path" presetSubtype="0" repeatCount="indefinite" accel="50000" decel="50000" fill="hold" grpId="0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3.33333E-6 -2.96296E-6 C -0.00173 0.01042 -0.00468 0.01898 -0.00746 0.02824 C -0.01284 0.04769 -0.01979 0.07246 -0.02951 0.0801 C -0.03281 0.08727 -0.03455 0.08866 -0.03871 0.09167 C -0.05 0.10973 -0.06527 0.10625 -0.0783 0.11065 C -0.0835 0.11459 -0.08663 0.12269 -0.09045 0.13195 C -0.09114 0.13681 -0.09305 0.14074 -0.0934 0.14584 C -0.09461 0.17246 -0.08593 0.19283 -0.08333 0.21667 C -0.08211 0.22662 -0.08142 0.23704 -0.0802 0.24723 C -0.07968 0.25209 -0.0783 0.26135 -0.0783 0.26181 C -0.07864 0.28658 -0.07534 0.31574 -0.08125 0.33681 C -0.08507 0.35 -0.09027 0.35973 -0.09444 0.37199 C -0.09635 0.37778 -0.09826 0.38588 -0.10034 0.39098 C -0.10277 0.39607 -0.10607 0.40047 -0.1085 0.4051 C -0.11024 0.40834 -0.11076 0.41412 -0.1125 0.4169 C -0.11545 0.42107 -0.11875 0.42153 -0.1217 0.42385 C -0.12934 0.4301 -0.12014 0.42176 -0.12795 0.43102 C -0.13402 0.4382 -0.14253 0.43912 -0.14913 0.44051 C -0.16198 0.43843 -0.17482 0.43635 -0.1875 0.43334 C -0.19357 0.42848 -0.19375 0.42871 -0.19774 0.41898 C -0.2 0.40324 -0.19913 0.38542 -0.19357 0.37431 " pathEditMode="relative" rAng="0" ptsTypes="ffffffffffffffffffffA">
                                      <p:cBhvr>
                                        <p:cTn id="34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000" y="22014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0" presetClass="path" presetSubtype="0" repeatCount="indefinite" accel="50000" decel="50000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1.11111E-6 -7.77778E-6 C 0.00816 0.00185 0.00868 0.00069 0.01528 0.00601 C 0.0184 0.00856 0.02083 0.01249 0.0243 0.01411 C 0.03975 0.02129 0.04965 0.03333 0.06666 0.03634 C 0.07639 0.04305 0.0868 0.04791 0.09705 0.05254 C 0.10434 0.06272 0.11753 0.05948 0.12725 0.06272 C 0.14496 0.06851 0.16198 0.08101 0.18038 0.08286 C 0.19253 0.08402 0.20451 0.08425 0.21666 0.08495 C 0.2276 0.08865 0.23871 0.08958 0.25 0.09097 C 0.26649 0.09837 0.28246 0.1074 0.3 0.1111 C 0.3066 0.11689 0.30955 0.12615 0.31528 0.13333 C 0.31788 0.1486 0.32187 0.16735 0.31528 0.18194 C 0.30607 0.20231 0.28507 0.2037 0.26979 0.2081 C 0.25816 0.21157 0.26927 0.20833 0.25764 0.21411 C 0.25087 0.21759 0.2434 0.21944 0.23646 0.22222 C 0.23489 0.2236 0.2335 0.22522 0.23194 0.22638 C 0.23055 0.22731 0.22864 0.22708 0.22725 0.22823 C 0.2217 0.23263 0.21857 0.23958 0.21215 0.24259 C 0.20486 0.25231 0.19635 0.26041 0.18802 0.26874 C 0.18524 0.27569 0.18298 0.28147 0.17882 0.28703 C 0.17708 0.29397 0.17396 0.30022 0.17274 0.30717 C 0.17118 0.31643 0.17118 0.32615 0.16979 0.33541 C 0.17031 0.35671 0.16736 0.40717 0.17882 0.43032 C 0.17934 0.46342 0.17951 0.49629 0.18038 0.52939 C 0.18125 0.56666 0.18298 0.60833 0.19097 0.64444 C 0.19392 0.6581 0.19392 0.6743 0.20156 0.68495 C 0.20538 0.69745 0.20781 0.70138 0.21528 0.7111 C 0.21823 0.71481 0.22326 0.71249 0.22725 0.71319 C 0.23802 0.71805 0.24965 0.71759 0.2592 0.70925 C 0.26128 0.69999 0.2658 0.69305 0.26979 0.68495 C 0.27083 0.68286 0.2717 0.68101 0.27274 0.67893 C 0.27378 0.67685 0.27587 0.67268 0.27587 0.67268 C 0.27743 0.66597 0.27812 0.66157 0.28194 0.65671 C 0.28628 0.63194 0.28958 0.60671 0.29392 0.58194 C 0.29427 0.56967 0.29253 0.51712 0.30312 0.503 C 0.30469 0.49328 0.30521 0.48402 0.31059 0.47685 " pathEditMode="relative" ptsTypes="fffffffffffffffffffffffffffffffffffA">
                                      <p:cBhvr>
                                        <p:cTn id="36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/>
      <p:bldP spid="2" grpId="0"/>
      <p:bldP spid="2" grpId="1"/>
      <p:bldP spid="9" grpId="0"/>
      <p:bldP spid="9" grpId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>
            <a:off x="3581400" y="3276600"/>
            <a:ext cx="2819400" cy="685800"/>
          </a:xfrm>
          <a:prstGeom prst="line">
            <a:avLst/>
          </a:prstGeom>
          <a:ln w="57150">
            <a:solidFill>
              <a:srgbClr val="FFFF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val 3"/>
          <p:cNvSpPr/>
          <p:nvPr/>
        </p:nvSpPr>
        <p:spPr>
          <a:xfrm>
            <a:off x="3581400" y="3238500"/>
            <a:ext cx="228600" cy="1143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lowchart: Decision 4"/>
          <p:cNvSpPr/>
          <p:nvPr/>
        </p:nvSpPr>
        <p:spPr>
          <a:xfrm>
            <a:off x="3581400" y="2286000"/>
            <a:ext cx="228600" cy="876300"/>
          </a:xfrm>
          <a:prstGeom prst="flowChartDecision">
            <a:avLst/>
          </a:prstGeom>
          <a:solidFill>
            <a:srgbClr val="FFC000"/>
          </a:solidFill>
          <a:ln>
            <a:solidFill>
              <a:srgbClr val="FFC000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228600" y="4953000"/>
            <a:ext cx="8686800" cy="1447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অক্সিজেন আগুন জ্বালাতে সাহায্য করে ।</a:t>
            </a:r>
            <a:endParaRPr lang="en-US" sz="48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1352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Sadirul\Desktop\image of skp\sss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76" y="1"/>
            <a:ext cx="3785958" cy="472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Sadirul\Desktop\image of skp\s3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785" r="2041"/>
          <a:stretch/>
        </p:blipFill>
        <p:spPr bwMode="auto">
          <a:xfrm>
            <a:off x="5562600" y="1066800"/>
            <a:ext cx="3608614" cy="297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381000" y="4953000"/>
            <a:ext cx="8458200" cy="1752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মানুষ উদ্ভিদ থেকে অক্সিজেন গ্রহণ করে থাকে । </a:t>
            </a:r>
            <a:endParaRPr lang="en-US" sz="40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7086600" y="990600"/>
            <a:ext cx="1143000" cy="7620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b="1" baseline="-25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endParaRPr lang="en-US" b="1" baseline="-25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6172200" y="-304800"/>
            <a:ext cx="1143000" cy="7620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b="1" baseline="-25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endParaRPr lang="en-US" b="1" baseline="-25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4339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0" presetClass="path" presetSubtype="0" repeatCount="indefinite" accel="50000" decel="50000" fill="hold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0 0 C -0.0059 -0.01227 -0.00608 -0.02801 -0.01354 -0.03843 C -0.01545 -0.05093 -0.00816 -0.04653 -0.02274 -0.06875 L -0.09392 -0.17361 " pathEditMode="relative" ptsTypes="ffAA">
                                      <p:cBhvr>
                                        <p:cTn id="19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0" presetClass="path" presetSubtype="0" repeatCount="indefinite" accel="50000" decel="50000" fill="hold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0 0 C -0.00885 0.00879 -0.02083 0.01157 -0.03177 0.01412 C -0.03541 0.0162 -0.03871 0.01852 -0.04236 0.02014 C -0.046 0.02176 -0.04965 0.02245 -0.0533 0.02407 C -0.08281 0.03889 -0.0533 0.025 -0.07569 0.04027 C -0.08437 0.04606 -0.09444 0.0493 -0.1033 0.0544 C -0.11857 0.06342 -0.13663 0.07592 -0.1533 0.0787 C -0.16128 0.08588 -0.16944 0.08796 -0.17899 0.09074 C -0.18611 0.09745 -0.19461 0.1 -0.20312 0.10301 C -0.20885 0.1081 -0.21527 0.11041 -0.22118 0.11504 C -0.23958 0.12963 -0.22257 0.11805 -0.23646 0.12708 C -0.24305 0.13634 -0.24635 0.13912 -0.25607 0.1412 C -0.26024 0.14722 -0.26493 0.14884 -0.26979 0.15347 C -0.28281 0.16597 -0.2934 0.18009 -0.30764 0.18981 C -0.32326 0.22176 -0.35816 0.22268 -0.3835 0.22615 C -0.4059 0.22453 -0.41753 0.22129 -0.43784 0.21805 C -0.44705 0.21203 -0.45764 0.21065 -0.46666 0.20393 C -0.4809 0.19328 -0.49045 0.17338 -0.50607 0.16759 C -0.51632 0.16365 -0.52621 0.15972 -0.53646 0.15555 C -0.54045 0.15393 -0.54843 0.15139 -0.54843 0.15139 C -0.55 0.15 -0.55139 0.14861 -0.55312 0.14745 C -0.55451 0.14652 -0.55625 0.14652 -0.55764 0.14537 C -0.56701 0.1375 -0.5533 0.14421 -0.5651 0.13935 C -0.56614 0.13796 -0.56701 0.13611 -0.56823 0.13518 C -0.56961 0.13402 -0.5717 0.13472 -0.57274 0.13333 C -0.57396 0.13171 -0.5743 0.12708 -0.5743 0.12708 " pathEditMode="relative" ptsTypes="fffffffffffffffffffffffffA">
                                      <p:cBhvr>
                                        <p:cTn id="24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5" grpId="1"/>
      <p:bldP spid="6" grpId="0"/>
      <p:bldP spid="6" grpId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Sadirul\Desktop\image of skp\sss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76" y="1"/>
            <a:ext cx="3785958" cy="472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Sadirul\Desktop\image of skp\s3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785" r="2041"/>
          <a:stretch/>
        </p:blipFill>
        <p:spPr bwMode="auto">
          <a:xfrm>
            <a:off x="5562600" y="1066800"/>
            <a:ext cx="3608614" cy="297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381000" y="4953000"/>
            <a:ext cx="8458200" cy="1752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উদ্ভিদ মানুষ থেকে কার্বনডাইঅক্সাইড গ্রহণ করে থাকে। </a:t>
            </a:r>
            <a:endParaRPr lang="en-US" sz="3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990600" y="602673"/>
            <a:ext cx="1143000" cy="7620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en-US" b="1" baseline="-25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endParaRPr lang="en-US" b="1" baseline="-25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7848600" y="1"/>
            <a:ext cx="1143000" cy="7620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en-US" b="1" baseline="-25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endParaRPr lang="en-US" b="1" baseline="-25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4339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0" presetClass="path" presetSubtype="0" repeatCount="indefinite" accel="50000" decel="50000" fill="hold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0 0 C 0.00139 0.00718 0.00347 0.01412 0.00607 0.02037 C 0.00833 0.02593 0.01354 0.03658 0.01354 0.03658 C 0.01649 0.05602 0.02361 0.0713 0.0302 0.08912 C 0.0309 0.09097 0.03073 0.09352 0.03177 0.09514 C 0.03402 0.09908 0.03732 0.10139 0.03941 0.10533 C 0.0427 0.11111 0.04548 0.11713 0.05 0.12153 C 0.05434 0.12593 0.0585 0.12616 0.06354 0.12755 C 0.06892 0.13449 0.06527 0.13079 0.07569 0.13565 L 0.07569 0.13565 C 0.08316 0.14213 0.08142 0.14329 0.09097 0.1456 C 0.09548 0.15185 0.09843 0.15486 0.10451 0.15787 C 0.10902 0.16366 0.11389 0.16435 0.11961 0.16759 C 0.13628 0.17778 0.15607 0.17963 0.1743 0.18195 C 0.19132 0.18773 0.18211 0.18565 0.20156 0.18797 C 0.21475 0.18773 0.25312 0.18797 0.2743 0.18403 C 0.28611 0.18172 0.29652 0.17269 0.30764 0.16759 C 0.31232 0.16158 0.31614 0.16088 0.32118 0.15556 C 0.33159 0.14491 0.34201 0.13681 0.35295 0.12755 C 0.36632 0.11621 0.35468 0.12176 0.36961 0.11134 C 0.37291 0.10903 0.37691 0.10764 0.3802 0.10533 C 0.39045 0.09792 0.39913 0.08704 0.40902 0.07871 C 0.42031 0.06945 0.41041 0.07709 0.41961 0.06459 C 0.42448 0.05834 0.43107 0.05301 0.43628 0.04653 C 0.44149 0.04051 0.4467 0.03496 0.45156 0.02824 C 0.45659 0.02153 0.45208 0.02338 0.45764 0.01852 C 0.46267 0.01389 0.46892 0.00996 0.47413 0.00602 C 0.47586 0.00347 0.47691 0 0.47882 -0.00185 C 0.48003 -0.00324 0.48194 -0.00254 0.48333 -0.0037 C 0.48576 -0.00578 0.48767 -0.00879 0.48941 -0.0118 C 0.49722 -0.02477 0.50902 -0.0368 0.51961 -0.04629 C 0.52639 -0.05254 0.53107 -0.05879 0.53923 -0.0625 C 0.55416 -0.08264 0.53524 -0.05856 0.54843 -0.07037 C 0.55416 -0.07569 0.55486 -0.0794 0.56215 -0.08264 C 0.57291 -0.09328 0.58107 -0.10185 0.59392 -0.10671 C 0.60104 -0.11342 0.61128 -0.11504 0.61961 -0.11898 C 0.6283 -0.12291 0.64687 -0.12291 0.64687 -0.12291 C 0.6533 -0.12569 0.65989 -0.12731 0.66666 -0.12893 C 0.67621 -0.12824 0.68593 -0.12824 0.69548 -0.12708 C 0.70764 -0.12569 0.71597 -0.11273 0.72725 -0.10879 C 0.73055 -0.10231 0.73298 -0.0993 0.73784 -0.09467 C 0.74062 -0.08426 0.74809 -0.07986 0.75156 -0.07037 " pathEditMode="relative" ptsTypes="ffffffffFffffffffffffffffffffffffffffffffA">
                                      <p:cBhvr>
                                        <p:cTn id="20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1" presetID="0" presetClass="path" presetSubtype="0" repeatCount="indefinite" accel="50000" decel="50000" fill="hold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0 0 C -0.00417 0.02453 -0.01754 0.03842 -0.03334 0.05046 C -0.03472 0.05162 -0.03646 0.05162 -0.03785 0.05254 C -0.03993 0.0537 -0.04202 0.05486 -0.04393 0.05648 C -0.04983 0.06134 -0.0533 0.06597 -0.06059 0.06666 C -0.07327 0.06782 -0.08577 0.06805 -0.09844 0.06875 C -0.11337 0.07176 -0.12761 0.07893 -0.14236 0.08287 C -0.14896 0.08865 -0.15608 0.09143 -0.16354 0.0949 C -0.16649 0.09907 -0.16962 0.10301 -0.17257 0.10717 C -0.17361 0.10879 -0.17344 0.11134 -0.17413 0.11319 C -0.17552 0.11666 -0.17674 0.12014 -0.17865 0.12314 C -0.18143 0.12754 -0.18785 0.13541 -0.18785 0.13541 C -0.19254 0.15602 -0.18507 0.12546 -0.19236 0.14722 C -0.19879 0.16713 -0.18889 0.14537 -0.19688 0.16157 C -0.19844 0.1699 -0.20139 0.17731 -0.20295 0.18588 C -0.20191 0.21064 -0.20469 0.23842 -0.18629 0.25254 C -0.18334 0.25486 -0.17674 0.25578 -0.17413 0.25648 C -0.17118 0.25949 -0.15747 0.26898 -0.15747 0.27268 " pathEditMode="relative" ptsTypes="fffffffffffffffffA">
                                      <p:cBhvr>
                                        <p:cTn id="2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7" grpId="1"/>
      <p:bldP spid="8" grpId="0"/>
      <p:bldP spid="8" grpId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Sadirul\Desktop\image of skp\sss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76" y="1"/>
            <a:ext cx="3785958" cy="472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Sadirul\Desktop\image of skp\s3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785" r="2041"/>
          <a:stretch/>
        </p:blipFill>
        <p:spPr bwMode="auto">
          <a:xfrm>
            <a:off x="5562600" y="1066800"/>
            <a:ext cx="3608614" cy="297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381000" y="4953000"/>
            <a:ext cx="8458200" cy="1752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মানুষ উদ্ভিদ থেকে অক্সিজেন গ্রহণ করে ।</a:t>
            </a:r>
          </a:p>
          <a:p>
            <a:pPr algn="ctr"/>
            <a:r>
              <a:rPr lang="bn-BD" sz="4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এবং উদ্ভিদ মানুষ থেকে কার্বনডাইঅক্সাইড গ্রহণ করে। </a:t>
            </a:r>
            <a:endParaRPr lang="en-US" sz="40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7086600" y="990600"/>
            <a:ext cx="1143000" cy="7620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b="1" baseline="-25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endParaRPr lang="en-US" b="1" baseline="-25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6172200" y="-304800"/>
            <a:ext cx="1143000" cy="7620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b="1" baseline="-25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endParaRPr lang="en-US" b="1" baseline="-25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990600" y="602673"/>
            <a:ext cx="1143000" cy="7620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en-US" b="1" baseline="-25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endParaRPr lang="en-US" b="1" baseline="-25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7848600" y="1"/>
            <a:ext cx="1143000" cy="7620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en-US" b="1" baseline="-25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endParaRPr lang="en-US" b="1" baseline="-25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606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0" presetClass="path" presetSubtype="0" repeatCount="indefinite" accel="50000" decel="50000" fill="hold" grpId="2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0 0 C -0.0059 -0.01227 -0.00608 -0.02801 -0.01354 -0.03843 C -0.01545 -0.05093 -0.00816 -0.04653 -0.02274 -0.06875 L -0.09392 -0.17361 " pathEditMode="relative" ptsTypes="ffAA">
                                      <p:cBhvr>
                                        <p:cTn id="19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0" presetClass="path" presetSubtype="0" repeatCount="indefinite" accel="50000" decel="50000" fill="hold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0 0 C -0.00885 0.00879 -0.02083 0.01157 -0.03177 0.01412 C -0.03541 0.0162 -0.03871 0.01852 -0.04236 0.02014 C -0.046 0.02176 -0.04965 0.02245 -0.0533 0.02407 C -0.08281 0.03889 -0.0533 0.025 -0.07569 0.04027 C -0.08437 0.04606 -0.09444 0.0493 -0.1033 0.0544 C -0.11857 0.06342 -0.13663 0.07592 -0.1533 0.0787 C -0.16128 0.08588 -0.16944 0.08796 -0.17899 0.09074 C -0.18611 0.09745 -0.19461 0.1 -0.20312 0.10301 C -0.20885 0.1081 -0.21527 0.11041 -0.22118 0.11504 C -0.23958 0.12963 -0.22257 0.11805 -0.23646 0.12708 C -0.24305 0.13634 -0.24635 0.13912 -0.25607 0.1412 C -0.26024 0.14722 -0.26493 0.14884 -0.26979 0.15347 C -0.28281 0.16597 -0.2934 0.18009 -0.30764 0.18981 C -0.32326 0.22176 -0.35816 0.22268 -0.3835 0.22615 C -0.4059 0.22453 -0.41753 0.22129 -0.43784 0.21805 C -0.44705 0.21203 -0.45764 0.21065 -0.46666 0.20393 C -0.4809 0.19328 -0.49045 0.17338 -0.50607 0.16759 C -0.51632 0.16365 -0.52621 0.15972 -0.53646 0.15555 C -0.54045 0.15393 -0.54843 0.15139 -0.54843 0.15139 C -0.55 0.15 -0.55139 0.14861 -0.55312 0.14745 C -0.55451 0.14652 -0.55625 0.14652 -0.55764 0.14537 C -0.56701 0.1375 -0.5533 0.14421 -0.5651 0.13935 C -0.56614 0.13796 -0.56701 0.13611 -0.56823 0.13518 C -0.56961 0.13402 -0.5717 0.13472 -0.57274 0.13333 C -0.57396 0.13171 -0.5743 0.12708 -0.5743 0.12708 " pathEditMode="relative" ptsTypes="fffffffffffffffffffffffffA">
                                      <p:cBhvr>
                                        <p:cTn id="24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0" presetClass="path" presetSubtype="0" repeatCount="indefinite" accel="50000" decel="50000" fill="hold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0 0 C 0.00139 0.00718 0.00347 0.01412 0.00607 0.02037 C 0.00833 0.02593 0.01354 0.03658 0.01354 0.03658 C 0.01649 0.05602 0.02361 0.0713 0.0302 0.08912 C 0.0309 0.09097 0.03073 0.09352 0.03177 0.09514 C 0.03402 0.09908 0.03732 0.10139 0.03941 0.10533 C 0.0427 0.11111 0.04548 0.11713 0.05 0.12153 C 0.05434 0.12593 0.0585 0.12616 0.06354 0.12755 C 0.06892 0.13449 0.06527 0.13079 0.07569 0.13565 L 0.07569 0.13565 C 0.08316 0.14213 0.08142 0.14329 0.09097 0.1456 C 0.09548 0.15185 0.09843 0.15486 0.10451 0.15787 C 0.10902 0.16366 0.11389 0.16435 0.11961 0.16759 C 0.13628 0.17778 0.15607 0.17963 0.1743 0.18195 C 0.19132 0.18773 0.18211 0.18565 0.20156 0.18797 C 0.21475 0.18773 0.25312 0.18797 0.2743 0.18403 C 0.28611 0.18172 0.29652 0.17269 0.30764 0.16759 C 0.31232 0.16158 0.31614 0.16088 0.32118 0.15556 C 0.33159 0.14491 0.34201 0.13681 0.35295 0.12755 C 0.36632 0.11621 0.35468 0.12176 0.36961 0.11134 C 0.37291 0.10903 0.37691 0.10764 0.3802 0.10533 C 0.39045 0.09792 0.39913 0.08704 0.40902 0.07871 C 0.42031 0.06945 0.41041 0.07709 0.41961 0.06459 C 0.42448 0.05834 0.43107 0.05301 0.43628 0.04653 C 0.44149 0.04051 0.4467 0.03496 0.45156 0.02824 C 0.45659 0.02153 0.45208 0.02338 0.45764 0.01852 C 0.46267 0.01389 0.46892 0.00996 0.47413 0.00602 C 0.47586 0.00347 0.47691 0 0.47882 -0.00185 C 0.48003 -0.00324 0.48194 -0.00254 0.48333 -0.0037 C 0.48576 -0.00578 0.48767 -0.00879 0.48941 -0.0118 C 0.49722 -0.02477 0.50902 -0.0368 0.51961 -0.04629 C 0.52639 -0.05254 0.53107 -0.05879 0.53923 -0.0625 C 0.55416 -0.08264 0.53524 -0.05856 0.54843 -0.07037 C 0.55416 -0.07569 0.55486 -0.0794 0.56215 -0.08264 C 0.57291 -0.09328 0.58107 -0.10185 0.59392 -0.10671 C 0.60104 -0.11342 0.61128 -0.11504 0.61961 -0.11898 C 0.6283 -0.12291 0.64687 -0.12291 0.64687 -0.12291 C 0.6533 -0.12569 0.65989 -0.12731 0.66666 -0.12893 C 0.67621 -0.12824 0.68593 -0.12824 0.69548 -0.12708 C 0.70764 -0.12569 0.71597 -0.11273 0.72725 -0.10879 C 0.73055 -0.10231 0.73298 -0.0993 0.73784 -0.09467 C 0.74062 -0.08426 0.74809 -0.07986 0.75156 -0.07037 " pathEditMode="relative" ptsTypes="ffffffffFffffffffffffffffffffffffffffffffA">
                                      <p:cBhvr>
                                        <p:cTn id="32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3" presetID="0" presetClass="path" presetSubtype="0" repeatCount="indefinite" accel="50000" decel="50000" fill="hold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0 0 C -0.00417 0.02453 -0.01754 0.03842 -0.03334 0.05046 C -0.03472 0.05162 -0.03646 0.05162 -0.03785 0.05254 C -0.03993 0.0537 -0.04202 0.05486 -0.04393 0.05648 C -0.04983 0.06134 -0.0533 0.06597 -0.06059 0.06666 C -0.07327 0.06782 -0.08577 0.06805 -0.09844 0.06875 C -0.11337 0.07176 -0.12761 0.07893 -0.14236 0.08287 C -0.14896 0.08865 -0.15608 0.09143 -0.16354 0.0949 C -0.16649 0.09907 -0.16962 0.10301 -0.17257 0.10717 C -0.17361 0.10879 -0.17344 0.11134 -0.17413 0.11319 C -0.17552 0.11666 -0.17674 0.12014 -0.17865 0.12314 C -0.18143 0.12754 -0.18785 0.13541 -0.18785 0.13541 C -0.19254 0.15602 -0.18507 0.12546 -0.19236 0.14722 C -0.19879 0.16713 -0.18889 0.14537 -0.19688 0.16157 C -0.19844 0.1699 -0.20139 0.17731 -0.20295 0.18588 C -0.20191 0.21064 -0.20469 0.23842 -0.18629 0.25254 C -0.18334 0.25486 -0.17674 0.25578 -0.17413 0.25648 C -0.17118 0.25949 -0.15747 0.26898 -0.15747 0.27268 " pathEditMode="relative" ptsTypes="fffffffffffffffffA">
                                      <p:cBhvr>
                                        <p:cTn id="3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1"/>
      <p:bldP spid="5" grpId="2"/>
      <p:bldP spid="6" grpId="0"/>
      <p:bldP spid="6" grpId="1"/>
      <p:bldP spid="7" grpId="0"/>
      <p:bldP spid="7" grpId="1"/>
      <p:bldP spid="8" grpId="0"/>
      <p:bldP spid="8" grpId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25040" y="609600"/>
            <a:ext cx="51054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এক নজরে বায়ু প্রবাহের ব্যবহারঃ</a:t>
            </a:r>
            <a:endParaRPr lang="en-US" sz="32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2400" y="1676400"/>
            <a:ext cx="8991600" cy="3733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bn-BD" sz="28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endParaRPr lang="bn-BD" sz="28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endParaRPr lang="bn-BD" sz="28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endParaRPr lang="bn-BD" sz="28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endParaRPr lang="bn-BD" sz="28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১। শ্বাসকষ্টের রোগীদের জন্য অনেক সময় সিলিন্ডার থেকে অক্সিজেন দেওয়া হয় ।</a:t>
            </a:r>
          </a:p>
          <a:p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২। ডুবুরিরা </a:t>
            </a:r>
            <a:r>
              <a:rPr lang="bn-BD" sz="28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পানির নিচে সিলিন্ডার থেকে অক্সিজেন গ্রহণ করে থাকে ।</a:t>
            </a:r>
            <a:endParaRPr lang="en-US" sz="28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৩। উঁচু </a:t>
            </a:r>
            <a:r>
              <a:rPr lang="bn-BD" sz="28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পর্বতে, পর্বত আরোহীরা সিলিন্ডার থেকে অক্সিজেন গ্রহণ করে থাকে ।</a:t>
            </a:r>
            <a:endParaRPr lang="en-US" sz="28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৪। মানুষ </a:t>
            </a:r>
            <a:r>
              <a:rPr lang="bn-BD" sz="28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উদ্ভিদ থেকে অক্সিজেন গ্রহণ করে থাকে ।</a:t>
            </a:r>
            <a:endParaRPr lang="en-US" sz="28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৫। পানিতে </a:t>
            </a:r>
            <a:r>
              <a:rPr lang="bn-BD" sz="28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যে বায়ু আছে সেই বায়ু থেকে মাছ অক্সিজেন গ্রহণ করে থাকে ।</a:t>
            </a:r>
            <a:endParaRPr lang="en-US" sz="28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৬। অক্সিজেন </a:t>
            </a:r>
            <a:r>
              <a:rPr lang="bn-BD" sz="28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আগুন জ্বালাতে সাহায্য করে ।</a:t>
            </a:r>
            <a:endParaRPr lang="en-US" sz="28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endParaRPr lang="bn-BD" sz="28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endParaRPr lang="bn-BD" sz="28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endParaRPr lang="bn-BD" sz="28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endParaRPr lang="bn-BD" sz="28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endParaRPr lang="en-US" sz="28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9009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2057400"/>
            <a:ext cx="8686800" cy="2514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জোড়ায় কাজ</a:t>
            </a:r>
          </a:p>
          <a:p>
            <a:pPr algn="ctr"/>
            <a:endParaRPr lang="bn-BD" sz="4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4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বায়ু ও অক্সিজেনের ২টি করে ব্যবহার লেখ ।</a:t>
            </a:r>
          </a:p>
          <a:p>
            <a:pPr algn="ctr"/>
            <a:endParaRPr lang="en-US" sz="4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4590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533400"/>
            <a:ext cx="8686800" cy="4953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মূল্যায়নঃ</a:t>
            </a:r>
          </a:p>
          <a:p>
            <a:r>
              <a:rPr lang="bn-BD" sz="4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১। বায়ুর উপাদান কয়টি ।</a:t>
            </a:r>
          </a:p>
          <a:p>
            <a:r>
              <a:rPr lang="bn-BD" sz="4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২। বায়ুর উপাদানগুলোর নাম বল ।</a:t>
            </a:r>
          </a:p>
          <a:p>
            <a:r>
              <a:rPr lang="bn-BD" sz="4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৩। উঁচু পর্বতে ওঠার সময় সাথে কি রাখা জরুরি ।</a:t>
            </a:r>
          </a:p>
          <a:p>
            <a:r>
              <a:rPr lang="bn-BD" sz="4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৪। ডুবুরিরা পানির নিচে সাথে করে যে সিলিন্ডারটি </a:t>
            </a:r>
          </a:p>
          <a:p>
            <a:r>
              <a:rPr lang="bn-BD" sz="4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   নিয়ে যায়, সেটিতে কি থাকে ?</a:t>
            </a:r>
            <a:endParaRPr lang="en-US" sz="4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5775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304800"/>
            <a:ext cx="8686800" cy="6172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বাড়ির কাজ</a:t>
            </a:r>
            <a:endParaRPr lang="en-US" sz="4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endParaRPr lang="bn-BD" sz="4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r>
              <a:rPr lang="bn-BD" sz="4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১। বায়ুর ধর্ম কী? ইহার ৪টি ব্যবহার লেখ ।</a:t>
            </a:r>
          </a:p>
          <a:p>
            <a:r>
              <a:rPr lang="bn-BD" sz="4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২। দৈনন্দিন জীবনে অক্সিজেনের ৫টি ব্যবহার </a:t>
            </a:r>
          </a:p>
          <a:p>
            <a:r>
              <a:rPr lang="bn-BD" sz="4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bn-BD" sz="4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  উল্লেখ করো ।</a:t>
            </a:r>
            <a:endParaRPr lang="en-US" sz="4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4906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Sadirul\Desktop\image of skp\animated-hot-air-ballon-image-0014(1)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136073"/>
            <a:ext cx="2971800" cy="388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Sadirul\Desktop\image of skp\animated-hot-air-ballon-image-0030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609600"/>
            <a:ext cx="3657600" cy="487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2770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5800" y="1988127"/>
            <a:ext cx="7696200" cy="2743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39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ধন্যবাদ </a:t>
            </a:r>
            <a:endParaRPr lang="en-US" sz="239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0222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n 2"/>
          <p:cNvSpPr/>
          <p:nvPr/>
        </p:nvSpPr>
        <p:spPr>
          <a:xfrm>
            <a:off x="3276600" y="1316182"/>
            <a:ext cx="2057400" cy="3941618"/>
          </a:xfrm>
          <a:prstGeom prst="can">
            <a:avLst>
              <a:gd name="adj" fmla="val 4070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3657600" y="3657600"/>
            <a:ext cx="12192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বায়ু</a:t>
            </a:r>
            <a:endParaRPr lang="en-US" sz="28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9954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00400" y="381000"/>
            <a:ext cx="3581400" cy="1066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8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আজকের পাঠ</a:t>
            </a:r>
            <a:endParaRPr lang="en-US" b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Cube 3"/>
          <p:cNvSpPr/>
          <p:nvPr/>
        </p:nvSpPr>
        <p:spPr>
          <a:xfrm>
            <a:off x="1905000" y="1676400"/>
            <a:ext cx="5105400" cy="3810000"/>
          </a:xfrm>
          <a:prstGeom prst="cub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8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বায়ু</a:t>
            </a:r>
            <a:endParaRPr lang="en-US" sz="8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Cube 4"/>
          <p:cNvSpPr/>
          <p:nvPr/>
        </p:nvSpPr>
        <p:spPr>
          <a:xfrm>
            <a:off x="1905000" y="1676400"/>
            <a:ext cx="5105400" cy="3810000"/>
          </a:xfrm>
          <a:prstGeom prst="cub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204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6" presetClass="entr" presetSubtype="16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0" y="228600"/>
            <a:ext cx="2895600" cy="685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শিখনফল</a:t>
            </a:r>
            <a:endParaRPr lang="en-US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6200" y="990600"/>
            <a:ext cx="8915400" cy="441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এই পাঠ শেষে শিক্ষার্থীরা-</a:t>
            </a:r>
            <a:endParaRPr lang="en-US" sz="4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r>
              <a:rPr lang="bn-BD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১। বায়ু কী তা বলতে পারবে ।</a:t>
            </a:r>
          </a:p>
          <a:p>
            <a:r>
              <a:rPr lang="bn-BD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২। বায়ুর ধর্ম বলতে পারবে ।</a:t>
            </a:r>
          </a:p>
          <a:p>
            <a:r>
              <a:rPr lang="bn-BD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৩</a:t>
            </a:r>
            <a:r>
              <a:rPr lang="bn-BD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। বায়ুর বিভিন্ন ধরণের ব্যবহার বলতে পারবে ।</a:t>
            </a:r>
          </a:p>
          <a:p>
            <a:r>
              <a:rPr lang="bn-BD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৪</a:t>
            </a:r>
            <a:r>
              <a:rPr lang="bn-BD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।  বায়ুর </a:t>
            </a:r>
            <a:r>
              <a:rPr lang="bn-BD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উপাদান </a:t>
            </a:r>
            <a:r>
              <a:rPr lang="bn-BD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কয়টি ও কী কী তা বলতে পারবে ।</a:t>
            </a:r>
          </a:p>
          <a:p>
            <a:r>
              <a:rPr lang="bn-BD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৫। বায়ুর বিভিন্ন উপাদানের ব্যবহার বলতে পারবে ।</a:t>
            </a:r>
            <a:endParaRPr lang="en-US" sz="4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endParaRPr lang="en-US" sz="4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1325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n 3"/>
          <p:cNvSpPr/>
          <p:nvPr/>
        </p:nvSpPr>
        <p:spPr>
          <a:xfrm>
            <a:off x="3505200" y="2209800"/>
            <a:ext cx="2209800" cy="2743200"/>
          </a:xfrm>
          <a:prstGeom prst="can">
            <a:avLst>
              <a:gd name="adj" fmla="val 41528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an 4"/>
          <p:cNvSpPr/>
          <p:nvPr/>
        </p:nvSpPr>
        <p:spPr>
          <a:xfrm>
            <a:off x="3505200" y="2209800"/>
            <a:ext cx="2209800" cy="2057400"/>
          </a:xfrm>
          <a:prstGeom prst="can">
            <a:avLst>
              <a:gd name="adj" fmla="val 41528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6350"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an 6"/>
          <p:cNvSpPr/>
          <p:nvPr/>
        </p:nvSpPr>
        <p:spPr>
          <a:xfrm>
            <a:off x="3505200" y="1219200"/>
            <a:ext cx="2209800" cy="2743200"/>
          </a:xfrm>
          <a:prstGeom prst="can">
            <a:avLst>
              <a:gd name="adj" fmla="val 41528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an 2"/>
          <p:cNvSpPr/>
          <p:nvPr/>
        </p:nvSpPr>
        <p:spPr>
          <a:xfrm>
            <a:off x="3505200" y="1219200"/>
            <a:ext cx="2209800" cy="3733800"/>
          </a:xfrm>
          <a:prstGeom prst="can">
            <a:avLst>
              <a:gd name="adj" fmla="val 41528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360218" y="3238500"/>
            <a:ext cx="2743200" cy="10287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2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১। এর পরমাণুর মধ্যে </a:t>
            </a:r>
          </a:p>
          <a:p>
            <a:r>
              <a:rPr lang="bn-BD" sz="2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2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 কোনো বন্ধন থাকবে না ।</a:t>
            </a:r>
          </a:p>
        </p:txBody>
      </p:sp>
      <p:sp>
        <p:nvSpPr>
          <p:cNvPr id="6" name="Rectangle 5"/>
          <p:cNvSpPr/>
          <p:nvPr/>
        </p:nvSpPr>
        <p:spPr>
          <a:xfrm>
            <a:off x="360218" y="4267200"/>
            <a:ext cx="2916382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2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২। এরা জায়গা দখল করবে , </a:t>
            </a:r>
          </a:p>
          <a:p>
            <a:r>
              <a:rPr lang="bn-BD" sz="2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2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  কিন্তু তা নির্দিষ্ট নয় ।</a:t>
            </a:r>
            <a:endParaRPr lang="en-US" sz="24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84018" y="5257800"/>
            <a:ext cx="8631382" cy="1219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যে পদার্থের পরমাণুর মধ্যে কোনো বন্ধন থাকে না, জায়গা দখল করে , কিন্তু তা নির্দিষ্ট নয় সে পদার্থকে বায়ু বলে ।</a:t>
            </a:r>
            <a:endParaRPr lang="en-US" sz="3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0225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2" grpId="0"/>
      <p:bldP spid="6" grpId="0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228600"/>
            <a:ext cx="8382000" cy="838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বায়ুর ধর্ম হচ্ছে উচ্চচাপ অঞ্চল থেকে নিম্নচাপ অঞ্চলের দিকে ধাপিত হওয়া ।</a:t>
            </a:r>
            <a:endParaRPr lang="en-US" sz="28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2400" y="1752600"/>
            <a:ext cx="8382000" cy="838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বায়ুর উচ্চচাপ অঞ্চল থেকে নিম্নচাপ অঞ্চলের দিকে ধাপিত হওয়াকে বায়ু প্রবাহ বলে ।</a:t>
            </a:r>
            <a:endParaRPr lang="en-US" sz="28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4801" y="3771900"/>
            <a:ext cx="8382000" cy="838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এই বায়ু প্রবাহকে বিভিন্ন কাজে ব্যবহার করা যায় ।</a:t>
            </a:r>
            <a:endParaRPr lang="en-US" sz="40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9895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Sadirul\Desktop\image of skp\mdskp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228600" y="5943600"/>
            <a:ext cx="8382000" cy="762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বায়ু প্রবাহকে কাজে লাগিয়ে ফসলের ময়লা দূর করা হয় ।</a:t>
            </a:r>
            <a:endParaRPr lang="en-US" sz="3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4442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566</TotalTime>
  <Words>563</Words>
  <Application>Microsoft Office PowerPoint</Application>
  <PresentationFormat>On-screen Show (4:3)</PresentationFormat>
  <Paragraphs>115</Paragraphs>
  <Slides>30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Sadirul</dc:creator>
  <cp:lastModifiedBy>Sadirul</cp:lastModifiedBy>
  <cp:revision>116</cp:revision>
  <dcterms:created xsi:type="dcterms:W3CDTF">2006-08-16T00:00:00Z</dcterms:created>
  <dcterms:modified xsi:type="dcterms:W3CDTF">2017-09-18T03:36:06Z</dcterms:modified>
</cp:coreProperties>
</file>