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0" r:id="rId2"/>
    <p:sldId id="261" r:id="rId3"/>
    <p:sldId id="269" r:id="rId4"/>
    <p:sldId id="270" r:id="rId5"/>
    <p:sldId id="271" r:id="rId6"/>
    <p:sldId id="272"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AD2E30-1D36-49DF-82DD-5B48D9A8D20B}">
          <p14:sldIdLst>
            <p14:sldId id="260"/>
            <p14:sldId id="261"/>
            <p14:sldId id="269"/>
            <p14:sldId id="270"/>
            <p14:sldId id="271"/>
            <p14:sldId id="272"/>
            <p14:sldId id="262"/>
            <p14:sldId id="263"/>
            <p14:sldId id="264"/>
            <p14:sldId id="265"/>
            <p14:sldId id="266"/>
            <p14:sldId id="267"/>
            <p14:sldId id="268"/>
          </p14:sldIdLst>
        </p14:section>
        <p14:section name="Untitled Section" id="{93FCD36B-C935-40FE-8BFB-A625B701078B}">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63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CC5366-8931-456B-8821-ADFF8E9F0D37}"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A06FBA8-D80B-4830-AF03-F6009F2737E8}">
      <dgm:prSet/>
      <dgm:spPr/>
      <dgm:t>
        <a:bodyPr/>
        <a:lstStyle/>
        <a:p>
          <a:pPr rtl="0"/>
          <a:r>
            <a:rPr lang="bn-BD" smtClean="0"/>
            <a:t>শিনখফল----- </a:t>
          </a:r>
          <a:br>
            <a:rPr lang="bn-BD" smtClean="0"/>
          </a:br>
          <a:r>
            <a:rPr lang="bn-BD" smtClean="0"/>
            <a:t>১) মোলের ধারনা ব্যাখ্যা করতে পারবে।</a:t>
          </a:r>
          <a:br>
            <a:rPr lang="bn-BD" smtClean="0"/>
          </a:br>
          <a:r>
            <a:rPr lang="bn-BD" smtClean="0"/>
            <a:t>২)মোলের ধারনা ব্যবহার করে রাসায়নিক গণনা করতে পারবে।  </a:t>
          </a:r>
          <a:endParaRPr lang="en-US"/>
        </a:p>
      </dgm:t>
    </dgm:pt>
    <dgm:pt modelId="{DB6D0BB3-4F16-40A5-99AF-95A587FD0AC0}" type="parTrans" cxnId="{EE5B8F77-073F-4F89-AAB8-200C7B038B79}">
      <dgm:prSet/>
      <dgm:spPr/>
      <dgm:t>
        <a:bodyPr/>
        <a:lstStyle/>
        <a:p>
          <a:endParaRPr lang="en-US"/>
        </a:p>
      </dgm:t>
    </dgm:pt>
    <dgm:pt modelId="{C0111857-0F46-42C6-B56A-40BD31F18BD4}" type="sibTrans" cxnId="{EE5B8F77-073F-4F89-AAB8-200C7B038B79}">
      <dgm:prSet/>
      <dgm:spPr/>
      <dgm:t>
        <a:bodyPr/>
        <a:lstStyle/>
        <a:p>
          <a:endParaRPr lang="en-US"/>
        </a:p>
      </dgm:t>
    </dgm:pt>
    <dgm:pt modelId="{C560A6F2-08B3-4FB8-870C-4BEA9DE843C5}" type="pres">
      <dgm:prSet presAssocID="{7ACC5366-8931-456B-8821-ADFF8E9F0D37}" presName="linear" presStyleCnt="0">
        <dgm:presLayoutVars>
          <dgm:animLvl val="lvl"/>
          <dgm:resizeHandles val="exact"/>
        </dgm:presLayoutVars>
      </dgm:prSet>
      <dgm:spPr/>
      <dgm:t>
        <a:bodyPr/>
        <a:lstStyle/>
        <a:p>
          <a:endParaRPr lang="en-US"/>
        </a:p>
      </dgm:t>
    </dgm:pt>
    <dgm:pt modelId="{CA4834EF-2DDE-480B-AC6B-65504DBF06D6}" type="pres">
      <dgm:prSet presAssocID="{BA06FBA8-D80B-4830-AF03-F6009F2737E8}" presName="parentText" presStyleLbl="node1" presStyleIdx="0" presStyleCnt="1">
        <dgm:presLayoutVars>
          <dgm:chMax val="0"/>
          <dgm:bulletEnabled val="1"/>
        </dgm:presLayoutVars>
      </dgm:prSet>
      <dgm:spPr/>
      <dgm:t>
        <a:bodyPr/>
        <a:lstStyle/>
        <a:p>
          <a:endParaRPr lang="en-US"/>
        </a:p>
      </dgm:t>
    </dgm:pt>
  </dgm:ptLst>
  <dgm:cxnLst>
    <dgm:cxn modelId="{1E4263C9-A7F7-4DA8-9868-14DD6D90FB95}" type="presOf" srcId="{7ACC5366-8931-456B-8821-ADFF8E9F0D37}" destId="{C560A6F2-08B3-4FB8-870C-4BEA9DE843C5}" srcOrd="0" destOrd="0" presId="urn:microsoft.com/office/officeart/2005/8/layout/vList2"/>
    <dgm:cxn modelId="{EE5B8F77-073F-4F89-AAB8-200C7B038B79}" srcId="{7ACC5366-8931-456B-8821-ADFF8E9F0D37}" destId="{BA06FBA8-D80B-4830-AF03-F6009F2737E8}" srcOrd="0" destOrd="0" parTransId="{DB6D0BB3-4F16-40A5-99AF-95A587FD0AC0}" sibTransId="{C0111857-0F46-42C6-B56A-40BD31F18BD4}"/>
    <dgm:cxn modelId="{42778FAD-53DB-46DC-A22C-248762C59FB1}" type="presOf" srcId="{BA06FBA8-D80B-4830-AF03-F6009F2737E8}" destId="{CA4834EF-2DDE-480B-AC6B-65504DBF06D6}" srcOrd="0" destOrd="0" presId="urn:microsoft.com/office/officeart/2005/8/layout/vList2"/>
    <dgm:cxn modelId="{041A4411-05B9-444F-A870-AC3B26B50D67}" type="presParOf" srcId="{C560A6F2-08B3-4FB8-870C-4BEA9DE843C5}" destId="{CA4834EF-2DDE-480B-AC6B-65504DBF06D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834EF-2DDE-480B-AC6B-65504DBF06D6}">
      <dsp:nvSpPr>
        <dsp:cNvPr id="0" name=""/>
        <dsp:cNvSpPr/>
      </dsp:nvSpPr>
      <dsp:spPr>
        <a:xfrm>
          <a:off x="0" y="582913"/>
          <a:ext cx="10515600" cy="4399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lvl="0" algn="l" defTabSz="2089150" rtl="0">
            <a:lnSpc>
              <a:spcPct val="90000"/>
            </a:lnSpc>
            <a:spcBef>
              <a:spcPct val="0"/>
            </a:spcBef>
            <a:spcAft>
              <a:spcPct val="35000"/>
            </a:spcAft>
          </a:pPr>
          <a:r>
            <a:rPr lang="bn-BD" sz="4700" kern="1200" smtClean="0"/>
            <a:t>শিনখফল----- </a:t>
          </a:r>
          <a:br>
            <a:rPr lang="bn-BD" sz="4700" kern="1200" smtClean="0"/>
          </a:br>
          <a:r>
            <a:rPr lang="bn-BD" sz="4700" kern="1200" smtClean="0"/>
            <a:t>১) মোলের ধারনা ব্যাখ্যা করতে পারবে।</a:t>
          </a:r>
          <a:br>
            <a:rPr lang="bn-BD" sz="4700" kern="1200" smtClean="0"/>
          </a:br>
          <a:r>
            <a:rPr lang="bn-BD" sz="4700" kern="1200" smtClean="0"/>
            <a:t>২)মোলের ধারনা ব্যবহার করে রাসায়নিক গণনা করতে পারবে।  </a:t>
          </a:r>
          <a:endParaRPr lang="en-US" sz="4700" kern="1200"/>
        </a:p>
      </dsp:txBody>
      <dsp:txXfrm>
        <a:off x="214751" y="797664"/>
        <a:ext cx="10086098" cy="396969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E1225F-67AD-4732-9E7B-54B910C0CE80}" type="datetimeFigureOut">
              <a:rPr lang="en-US" smtClean="0"/>
              <a:t>9/9/2017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53534A-609E-4845-B448-B8671F6D9786}" type="slidenum">
              <a:rPr lang="en-US" smtClean="0"/>
              <a:t>‹#›</a:t>
            </a:fld>
            <a:endParaRPr lang="en-US"/>
          </a:p>
        </p:txBody>
      </p:sp>
    </p:spTree>
    <p:extLst>
      <p:ext uri="{BB962C8B-B14F-4D97-AF65-F5344CB8AC3E}">
        <p14:creationId xmlns:p14="http://schemas.microsoft.com/office/powerpoint/2010/main" val="1537787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53534A-609E-4845-B448-B8671F6D9786}" type="slidenum">
              <a:rPr lang="en-US" smtClean="0"/>
              <a:t>9</a:t>
            </a:fld>
            <a:endParaRPr lang="en-US"/>
          </a:p>
        </p:txBody>
      </p:sp>
    </p:spTree>
    <p:extLst>
      <p:ext uri="{BB962C8B-B14F-4D97-AF65-F5344CB8AC3E}">
        <p14:creationId xmlns:p14="http://schemas.microsoft.com/office/powerpoint/2010/main" val="2039820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F8F60C-637C-4225-8B2A-88DF960F4DA3}" type="datetimeFigureOut">
              <a:rPr lang="en-US" smtClean="0"/>
              <a:t>9/9/2017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EF63D-9FD1-4FCA-9285-E92808AD9FB9}" type="slidenum">
              <a:rPr lang="en-US" smtClean="0"/>
              <a:t>‹#›</a:t>
            </a:fld>
            <a:endParaRPr lang="en-US"/>
          </a:p>
        </p:txBody>
      </p:sp>
    </p:spTree>
    <p:extLst>
      <p:ext uri="{BB962C8B-B14F-4D97-AF65-F5344CB8AC3E}">
        <p14:creationId xmlns:p14="http://schemas.microsoft.com/office/powerpoint/2010/main" val="1586115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F8F60C-637C-4225-8B2A-88DF960F4DA3}" type="datetimeFigureOut">
              <a:rPr lang="en-US" smtClean="0"/>
              <a:t>9/9/2017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EF63D-9FD1-4FCA-9285-E92808AD9FB9}" type="slidenum">
              <a:rPr lang="en-US" smtClean="0"/>
              <a:t>‹#›</a:t>
            </a:fld>
            <a:endParaRPr lang="en-US"/>
          </a:p>
        </p:txBody>
      </p:sp>
    </p:spTree>
    <p:extLst>
      <p:ext uri="{BB962C8B-B14F-4D97-AF65-F5344CB8AC3E}">
        <p14:creationId xmlns:p14="http://schemas.microsoft.com/office/powerpoint/2010/main" val="4217989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F8F60C-637C-4225-8B2A-88DF960F4DA3}" type="datetimeFigureOut">
              <a:rPr lang="en-US" smtClean="0"/>
              <a:t>9/9/2017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EF63D-9FD1-4FCA-9285-E92808AD9FB9}" type="slidenum">
              <a:rPr lang="en-US" smtClean="0"/>
              <a:t>‹#›</a:t>
            </a:fld>
            <a:endParaRPr lang="en-US"/>
          </a:p>
        </p:txBody>
      </p:sp>
    </p:spTree>
    <p:extLst>
      <p:ext uri="{BB962C8B-B14F-4D97-AF65-F5344CB8AC3E}">
        <p14:creationId xmlns:p14="http://schemas.microsoft.com/office/powerpoint/2010/main" val="4240666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F8F60C-637C-4225-8B2A-88DF960F4DA3}" type="datetimeFigureOut">
              <a:rPr lang="en-US" smtClean="0"/>
              <a:t>9/9/2017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EF63D-9FD1-4FCA-9285-E92808AD9FB9}" type="slidenum">
              <a:rPr lang="en-US" smtClean="0"/>
              <a:t>‹#›</a:t>
            </a:fld>
            <a:endParaRPr lang="en-US"/>
          </a:p>
        </p:txBody>
      </p:sp>
    </p:spTree>
    <p:extLst>
      <p:ext uri="{BB962C8B-B14F-4D97-AF65-F5344CB8AC3E}">
        <p14:creationId xmlns:p14="http://schemas.microsoft.com/office/powerpoint/2010/main" val="787802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F8F60C-637C-4225-8B2A-88DF960F4DA3}" type="datetimeFigureOut">
              <a:rPr lang="en-US" smtClean="0"/>
              <a:t>9/9/2017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AEF63D-9FD1-4FCA-9285-E92808AD9FB9}" type="slidenum">
              <a:rPr lang="en-US" smtClean="0"/>
              <a:t>‹#›</a:t>
            </a:fld>
            <a:endParaRPr lang="en-US"/>
          </a:p>
        </p:txBody>
      </p:sp>
    </p:spTree>
    <p:extLst>
      <p:ext uri="{BB962C8B-B14F-4D97-AF65-F5344CB8AC3E}">
        <p14:creationId xmlns:p14="http://schemas.microsoft.com/office/powerpoint/2010/main" val="1310787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F8F60C-637C-4225-8B2A-88DF960F4DA3}" type="datetimeFigureOut">
              <a:rPr lang="en-US" smtClean="0"/>
              <a:t>9/9/2017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EF63D-9FD1-4FCA-9285-E92808AD9FB9}" type="slidenum">
              <a:rPr lang="en-US" smtClean="0"/>
              <a:t>‹#›</a:t>
            </a:fld>
            <a:endParaRPr lang="en-US"/>
          </a:p>
        </p:txBody>
      </p:sp>
    </p:spTree>
    <p:extLst>
      <p:ext uri="{BB962C8B-B14F-4D97-AF65-F5344CB8AC3E}">
        <p14:creationId xmlns:p14="http://schemas.microsoft.com/office/powerpoint/2010/main" val="1457891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F8F60C-637C-4225-8B2A-88DF960F4DA3}" type="datetimeFigureOut">
              <a:rPr lang="en-US" smtClean="0"/>
              <a:t>9/9/2017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AEF63D-9FD1-4FCA-9285-E92808AD9FB9}" type="slidenum">
              <a:rPr lang="en-US" smtClean="0"/>
              <a:t>‹#›</a:t>
            </a:fld>
            <a:endParaRPr lang="en-US"/>
          </a:p>
        </p:txBody>
      </p:sp>
    </p:spTree>
    <p:extLst>
      <p:ext uri="{BB962C8B-B14F-4D97-AF65-F5344CB8AC3E}">
        <p14:creationId xmlns:p14="http://schemas.microsoft.com/office/powerpoint/2010/main" val="734251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F8F60C-637C-4225-8B2A-88DF960F4DA3}" type="datetimeFigureOut">
              <a:rPr lang="en-US" smtClean="0"/>
              <a:t>9/9/2017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AEF63D-9FD1-4FCA-9285-E92808AD9FB9}" type="slidenum">
              <a:rPr lang="en-US" smtClean="0"/>
              <a:t>‹#›</a:t>
            </a:fld>
            <a:endParaRPr lang="en-US"/>
          </a:p>
        </p:txBody>
      </p:sp>
    </p:spTree>
    <p:extLst>
      <p:ext uri="{BB962C8B-B14F-4D97-AF65-F5344CB8AC3E}">
        <p14:creationId xmlns:p14="http://schemas.microsoft.com/office/powerpoint/2010/main" val="2805583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F8F60C-637C-4225-8B2A-88DF960F4DA3}" type="datetimeFigureOut">
              <a:rPr lang="en-US" smtClean="0"/>
              <a:t>9/9/2017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AEF63D-9FD1-4FCA-9285-E92808AD9FB9}" type="slidenum">
              <a:rPr lang="en-US" smtClean="0"/>
              <a:t>‹#›</a:t>
            </a:fld>
            <a:endParaRPr lang="en-US"/>
          </a:p>
        </p:txBody>
      </p:sp>
    </p:spTree>
    <p:extLst>
      <p:ext uri="{BB962C8B-B14F-4D97-AF65-F5344CB8AC3E}">
        <p14:creationId xmlns:p14="http://schemas.microsoft.com/office/powerpoint/2010/main" val="4086154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F8F60C-637C-4225-8B2A-88DF960F4DA3}" type="datetimeFigureOut">
              <a:rPr lang="en-US" smtClean="0"/>
              <a:t>9/9/2017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EF63D-9FD1-4FCA-9285-E92808AD9FB9}" type="slidenum">
              <a:rPr lang="en-US" smtClean="0"/>
              <a:t>‹#›</a:t>
            </a:fld>
            <a:endParaRPr lang="en-US"/>
          </a:p>
        </p:txBody>
      </p:sp>
    </p:spTree>
    <p:extLst>
      <p:ext uri="{BB962C8B-B14F-4D97-AF65-F5344CB8AC3E}">
        <p14:creationId xmlns:p14="http://schemas.microsoft.com/office/powerpoint/2010/main" val="3973569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F8F60C-637C-4225-8B2A-88DF960F4DA3}" type="datetimeFigureOut">
              <a:rPr lang="en-US" smtClean="0"/>
              <a:t>9/9/2017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AEF63D-9FD1-4FCA-9285-E92808AD9FB9}" type="slidenum">
              <a:rPr lang="en-US" smtClean="0"/>
              <a:t>‹#›</a:t>
            </a:fld>
            <a:endParaRPr lang="en-US"/>
          </a:p>
        </p:txBody>
      </p:sp>
    </p:spTree>
    <p:extLst>
      <p:ext uri="{BB962C8B-B14F-4D97-AF65-F5344CB8AC3E}">
        <p14:creationId xmlns:p14="http://schemas.microsoft.com/office/powerpoint/2010/main" val="131458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F8F60C-637C-4225-8B2A-88DF960F4DA3}" type="datetimeFigureOut">
              <a:rPr lang="en-US" smtClean="0"/>
              <a:t>9/9/2017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AEF63D-9FD1-4FCA-9285-E92808AD9FB9}" type="slidenum">
              <a:rPr lang="en-US" smtClean="0"/>
              <a:t>‹#›</a:t>
            </a:fld>
            <a:endParaRPr lang="en-US"/>
          </a:p>
        </p:txBody>
      </p:sp>
    </p:spTree>
    <p:extLst>
      <p:ext uri="{BB962C8B-B14F-4D97-AF65-F5344CB8AC3E}">
        <p14:creationId xmlns:p14="http://schemas.microsoft.com/office/powerpoint/2010/main" val="3614499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697522233"/>
              </p:ext>
            </p:extLst>
          </p:nvPr>
        </p:nvGraphicFramePr>
        <p:xfrm>
          <a:off x="838200" y="365125"/>
          <a:ext cx="10515600" cy="5565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7660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n-BD" dirty="0" smtClean="0">
                <a:solidFill>
                  <a:srgbClr val="00B050"/>
                </a:solidFill>
              </a:rPr>
              <a:t>এভোগেড্রোএর ৩ টি অনুসিদ্বান্তঃ</a:t>
            </a:r>
            <a:r>
              <a:rPr lang="en-US" dirty="0" smtClean="0">
                <a:solidFill>
                  <a:srgbClr val="00B050"/>
                </a:solidFill>
              </a:rPr>
              <a:t>Hypothesis</a:t>
            </a:r>
            <a:endParaRPr lang="en-US" dirty="0">
              <a:solidFill>
                <a:srgbClr val="00B05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84411" y="2309719"/>
                <a:ext cx="10515600" cy="4351338"/>
              </a:xfrm>
            </p:spPr>
            <p:txBody>
              <a:bodyPr>
                <a:normAutofit/>
              </a:bodyPr>
              <a:lstStyle/>
              <a:p>
                <a:pPr marL="514350" indent="-514350">
                  <a:buFont typeface="+mj-lt"/>
                  <a:buAutoNum type="arabicPeriod"/>
                </a:pPr>
                <a:r>
                  <a:rPr lang="bn-BD" sz="3600" dirty="0" smtClean="0">
                    <a:solidFill>
                      <a:srgbClr val="00B050"/>
                    </a:solidFill>
                  </a:rPr>
                  <a:t>নিষ্ক্রিয়  গ্যাস ব্যতীত সকল মৌ লিক গ্যাসের অনুগুলো দ্বি পরমানুক</a:t>
                </a:r>
              </a:p>
              <a:p>
                <a:pPr marL="514350" indent="-514350">
                  <a:buFont typeface="+mj-lt"/>
                  <a:buAutoNum type="arabicPeriod"/>
                </a:pPr>
                <a:r>
                  <a:rPr lang="bn-BD" sz="3600" dirty="0" smtClean="0">
                    <a:solidFill>
                      <a:srgbClr val="00B0F0"/>
                    </a:solidFill>
                  </a:rPr>
                  <a:t>যে কোন গ্যাসের আনবিক ভর তার বাষ্প ঘনত্বের দ্বিগুন</a:t>
                </a:r>
                <a:r>
                  <a:rPr lang="en-US" sz="3600" dirty="0" smtClean="0">
                    <a:solidFill>
                      <a:srgbClr val="00B0F0"/>
                    </a:solidFill>
                  </a:rPr>
                  <a:t> .</a:t>
                </a:r>
                <a:r>
                  <a:rPr lang="en-US" sz="3600" dirty="0" err="1" smtClean="0">
                    <a:solidFill>
                      <a:srgbClr val="00B0F0"/>
                    </a:solidFill>
                  </a:rPr>
                  <a:t>বা</a:t>
                </a:r>
                <a:r>
                  <a:rPr lang="bn-BD" sz="3600" dirty="0" smtClean="0">
                    <a:solidFill>
                      <a:srgbClr val="00B0F0"/>
                    </a:solidFill>
                  </a:rPr>
                  <a:t> </a:t>
                </a:r>
                <a:r>
                  <a:rPr lang="en-US" sz="3600" dirty="0" smtClean="0">
                    <a:solidFill>
                      <a:srgbClr val="00B0F0"/>
                    </a:solidFill>
                  </a:rPr>
                  <a:t>M</a:t>
                </a:r>
                <a14:m>
                  <m:oMath xmlns:m="http://schemas.openxmlformats.org/officeDocument/2006/math">
                    <m:r>
                      <a:rPr lang="en-US" sz="3600" i="1" smtClean="0">
                        <a:solidFill>
                          <a:srgbClr val="00B0F0"/>
                        </a:solidFill>
                        <a:latin typeface="Cambria Math" panose="02040503050406030204" pitchFamily="18" charset="0"/>
                        <a:ea typeface="Cambria Math" panose="02040503050406030204" pitchFamily="18" charset="0"/>
                      </a:rPr>
                      <m:t>=</m:t>
                    </m:r>
                  </m:oMath>
                </a14:m>
                <a:r>
                  <a:rPr lang="en-US" sz="3600" dirty="0" smtClean="0">
                    <a:solidFill>
                      <a:srgbClr val="00B0F0"/>
                    </a:solidFill>
                  </a:rPr>
                  <a:t>2D</a:t>
                </a:r>
                <a:endParaRPr lang="bn-BD" sz="3600" dirty="0" smtClean="0">
                  <a:solidFill>
                    <a:srgbClr val="00B0F0"/>
                  </a:solidFill>
                </a:endParaRPr>
              </a:p>
              <a:p>
                <a:pPr marL="514350" indent="-514350">
                  <a:buFont typeface="+mj-lt"/>
                  <a:buAutoNum type="arabicPeriod"/>
                </a:pPr>
                <a:r>
                  <a:rPr lang="bn-BD" sz="3600" dirty="0" smtClean="0">
                    <a:solidFill>
                      <a:srgbClr val="FFFF00"/>
                    </a:solidFill>
                  </a:rPr>
                  <a:t>প্রমান তাপমাত্র ও চাপে যে কোন গ্যাসের (মৌ লিক/যৌগিক) মোলার আয়তন </a:t>
                </a:r>
                <a:r>
                  <a:rPr lang="en-US" sz="3600" dirty="0" smtClean="0">
                    <a:solidFill>
                      <a:srgbClr val="FFFF00"/>
                    </a:solidFill>
                  </a:rPr>
                  <a:t>22.4 </a:t>
                </a:r>
                <a:r>
                  <a:rPr lang="bn-BD" sz="3600" dirty="0" smtClean="0">
                    <a:solidFill>
                      <a:srgbClr val="FFFF00"/>
                    </a:solidFill>
                  </a:rPr>
                  <a:t>লি।</a:t>
                </a:r>
                <a:endParaRPr lang="en-US" sz="3600" dirty="0">
                  <a:solidFill>
                    <a:srgbClr val="FFFF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84411" y="2309719"/>
                <a:ext cx="10515600" cy="4351338"/>
              </a:xfrm>
              <a:blipFill rotWithShape="0">
                <a:blip r:embed="rId2"/>
                <a:stretch>
                  <a:fillRect l="-1797" t="-4062"/>
                </a:stretch>
              </a:blipFill>
            </p:spPr>
            <p:txBody>
              <a:bodyPr/>
              <a:lstStyle/>
              <a:p>
                <a:r>
                  <a:rPr lang="en-US">
                    <a:noFill/>
                  </a:rPr>
                  <a:t> </a:t>
                </a:r>
              </a:p>
            </p:txBody>
          </p:sp>
        </mc:Fallback>
      </mc:AlternateContent>
    </p:spTree>
    <p:extLst>
      <p:ext uri="{BB962C8B-B14F-4D97-AF65-F5344CB8AC3E}">
        <p14:creationId xmlns:p14="http://schemas.microsoft.com/office/powerpoint/2010/main" val="18279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365125"/>
                <a:ext cx="10515600" cy="1961216"/>
              </a:xfrm>
            </p:spPr>
            <p:style>
              <a:lnRef idx="2">
                <a:schemeClr val="accent2"/>
              </a:lnRef>
              <a:fillRef idx="1">
                <a:schemeClr val="lt1"/>
              </a:fillRef>
              <a:effectRef idx="0">
                <a:schemeClr val="accent2"/>
              </a:effectRef>
              <a:fontRef idx="minor">
                <a:schemeClr val="dk1"/>
              </a:fontRef>
            </p:style>
            <p:txBody>
              <a:bodyPr anchor="t">
                <a:normAutofit fontScale="90000"/>
              </a:bodyPr>
              <a:lstStyle/>
              <a:p>
                <a:r>
                  <a:rPr lang="bn-BD" sz="3600" dirty="0" smtClean="0">
                    <a:solidFill>
                      <a:srgbClr val="C00000"/>
                    </a:solidFill>
                  </a:rPr>
                  <a:t>                         </a:t>
                </a:r>
                <a:r>
                  <a:rPr lang="bn-BD" sz="3600" dirty="0" smtClean="0">
                    <a:solidFill>
                      <a:srgbClr val="00B050"/>
                    </a:solidFill>
                  </a:rPr>
                  <a:t>দলগত কাজ </a:t>
                </a:r>
                <a:r>
                  <a:rPr lang="en-US" sz="3600" dirty="0" smtClean="0">
                    <a:solidFill>
                      <a:srgbClr val="C00000"/>
                    </a:solidFill>
                  </a:rPr>
                  <a:t/>
                </a:r>
                <a:br>
                  <a:rPr lang="en-US" sz="3600" dirty="0" smtClean="0">
                    <a:solidFill>
                      <a:srgbClr val="C00000"/>
                    </a:solidFill>
                  </a:rPr>
                </a:br>
                <a:r>
                  <a:rPr lang="en-US" sz="3600" dirty="0">
                    <a:solidFill>
                      <a:srgbClr val="C00000"/>
                    </a:solidFill>
                  </a:rPr>
                  <a:t/>
                </a:r>
                <a:br>
                  <a:rPr lang="en-US" sz="3600" dirty="0">
                    <a:solidFill>
                      <a:srgbClr val="C00000"/>
                    </a:solidFill>
                  </a:rPr>
                </a:br>
                <a:r>
                  <a:rPr lang="bn-BD" sz="3600" dirty="0" smtClean="0">
                    <a:solidFill>
                      <a:srgbClr val="C00000"/>
                    </a:solidFill>
                  </a:rPr>
                  <a:t>এক গ্রাম নিন্মলিখিত পদার্থের অনুর সংখ্যা হিসাব করো,</a:t>
                </a:r>
                <a14:m>
                  <m:oMath xmlns:m="http://schemas.openxmlformats.org/officeDocument/2006/math">
                    <m:sSub>
                      <m:sSubPr>
                        <m:ctrlPr>
                          <a:rPr lang="bn-BD" sz="3600" i="1" smtClean="0">
                            <a:solidFill>
                              <a:srgbClr val="00B050"/>
                            </a:solidFill>
                            <a:latin typeface="Cambria Math" panose="02040503050406030204" pitchFamily="18" charset="0"/>
                          </a:rPr>
                        </m:ctrlPr>
                      </m:sSubPr>
                      <m:e>
                        <m:r>
                          <a:rPr lang="en-US" sz="3600" b="0" i="1" smtClean="0">
                            <a:solidFill>
                              <a:srgbClr val="00B050"/>
                            </a:solidFill>
                            <a:latin typeface="Cambria Math" panose="02040503050406030204" pitchFamily="18" charset="0"/>
                          </a:rPr>
                          <m:t>𝐶𝑎𝐶𝑂</m:t>
                        </m:r>
                      </m:e>
                      <m:sub>
                        <m:r>
                          <a:rPr lang="en-US" sz="3600" b="0" i="1" smtClean="0">
                            <a:solidFill>
                              <a:srgbClr val="00B050"/>
                            </a:solidFill>
                            <a:latin typeface="Cambria Math" panose="02040503050406030204" pitchFamily="18" charset="0"/>
                          </a:rPr>
                          <m:t>3</m:t>
                        </m:r>
                        <m:r>
                          <a:rPr lang="en-US" sz="3600" b="0" i="1" smtClean="0">
                            <a:solidFill>
                              <a:srgbClr val="00B050"/>
                            </a:solidFill>
                            <a:latin typeface="Cambria Math" panose="02040503050406030204" pitchFamily="18" charset="0"/>
                          </a:rPr>
                          <m:t>,</m:t>
                        </m:r>
                      </m:sub>
                    </m:sSub>
                    <m:sSub>
                      <m:sSubPr>
                        <m:ctrlPr>
                          <a:rPr lang="bn-BD" sz="3600" i="1" smtClean="0">
                            <a:solidFill>
                              <a:srgbClr val="00B0F0"/>
                            </a:solidFill>
                            <a:latin typeface="Cambria Math" panose="02040503050406030204" pitchFamily="18" charset="0"/>
                          </a:rPr>
                        </m:ctrlPr>
                      </m:sSubPr>
                      <m:e>
                        <m:r>
                          <a:rPr lang="en-US" sz="3600" b="0" i="1" smtClean="0">
                            <a:solidFill>
                              <a:srgbClr val="00B0F0"/>
                            </a:solidFill>
                            <a:latin typeface="Cambria Math" panose="02040503050406030204" pitchFamily="18" charset="0"/>
                          </a:rPr>
                          <m:t>𝐻</m:t>
                        </m:r>
                      </m:e>
                      <m:sub>
                        <m:r>
                          <a:rPr lang="en-US" sz="3600" b="0" i="1" smtClean="0">
                            <a:solidFill>
                              <a:srgbClr val="00B0F0"/>
                            </a:solidFill>
                            <a:latin typeface="Cambria Math" panose="02040503050406030204" pitchFamily="18" charset="0"/>
                          </a:rPr>
                          <m:t>2</m:t>
                        </m:r>
                      </m:sub>
                    </m:sSub>
                    <m:sSub>
                      <m:sSubPr>
                        <m:ctrlPr>
                          <a:rPr lang="bn-BD" sz="3600" i="1" smtClean="0">
                            <a:solidFill>
                              <a:srgbClr val="00B0F0"/>
                            </a:solidFill>
                            <a:latin typeface="Cambria Math" panose="02040503050406030204" pitchFamily="18" charset="0"/>
                          </a:rPr>
                        </m:ctrlPr>
                      </m:sSubPr>
                      <m:e>
                        <m:r>
                          <a:rPr lang="en-US" sz="3600" b="0" i="1" smtClean="0">
                            <a:solidFill>
                              <a:srgbClr val="00B0F0"/>
                            </a:solidFill>
                            <a:latin typeface="Cambria Math" panose="02040503050406030204" pitchFamily="18" charset="0"/>
                          </a:rPr>
                          <m:t>𝑆𝑂</m:t>
                        </m:r>
                      </m:e>
                      <m:sub>
                        <m:r>
                          <a:rPr lang="en-US" sz="3600" b="0" i="1" smtClean="0">
                            <a:solidFill>
                              <a:srgbClr val="00B0F0"/>
                            </a:solidFill>
                            <a:latin typeface="Cambria Math" panose="02040503050406030204" pitchFamily="18" charset="0"/>
                          </a:rPr>
                          <m:t>4</m:t>
                        </m:r>
                      </m:sub>
                    </m:sSub>
                  </m:oMath>
                </a14:m>
                <a:r>
                  <a:rPr lang="en-US" sz="3600" dirty="0" smtClean="0"/>
                  <a:t>,</a:t>
                </a:r>
                <a:r>
                  <a:rPr lang="en-US" sz="3600" dirty="0" err="1" smtClean="0">
                    <a:solidFill>
                      <a:srgbClr val="00B050"/>
                    </a:solidFill>
                  </a:rPr>
                  <a:t>NaCl</a:t>
                </a:r>
                <a:endParaRPr lang="en-US" sz="3600" dirty="0">
                  <a:solidFill>
                    <a:srgbClr val="00B050"/>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365125"/>
                <a:ext cx="10515600" cy="1961216"/>
              </a:xfrm>
              <a:blipFill rotWithShape="0">
                <a:blip r:embed="rId2"/>
                <a:stretch>
                  <a:fillRect l="-1448" t="-5247" b="-5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79929" y="2326341"/>
                <a:ext cx="10394575" cy="3850622"/>
              </a:xfrm>
            </p:spPr>
            <p:txBody>
              <a:bodyPr>
                <a:normAutofit fontScale="92500"/>
              </a:bodyPr>
              <a:lstStyle/>
              <a:p>
                <a:endParaRPr lang="en-US" dirty="0" smtClean="0">
                  <a:solidFill>
                    <a:srgbClr val="00B050"/>
                  </a:solidFill>
                </a:endParaRPr>
              </a:p>
              <a:p>
                <a:endParaRPr lang="en-US" dirty="0">
                  <a:solidFill>
                    <a:srgbClr val="00B050"/>
                  </a:solidFill>
                </a:endParaRPr>
              </a:p>
              <a:p>
                <a:r>
                  <a:rPr lang="bn-BD" dirty="0" smtClean="0">
                    <a:solidFill>
                      <a:srgbClr val="00B050"/>
                    </a:solidFill>
                  </a:rPr>
                  <a:t>একটি করে দেখানো হলো-</a:t>
                </a:r>
                <a:r>
                  <a:rPr lang="bn-BD" dirty="0" smtClean="0"/>
                  <a:t>- </a:t>
                </a:r>
                <a14:m>
                  <m:oMath xmlns:m="http://schemas.openxmlformats.org/officeDocument/2006/math">
                    <m:sSub>
                      <m:sSubPr>
                        <m:ctrlPr>
                          <a:rPr lang="bn-BD"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𝑁𝑎</m:t>
                        </m:r>
                      </m:e>
                      <m:sub>
                        <m:r>
                          <a:rPr lang="en-US" b="0" i="1" smtClean="0">
                            <a:solidFill>
                              <a:srgbClr val="FF0000"/>
                            </a:solidFill>
                            <a:latin typeface="Cambria Math" panose="02040503050406030204" pitchFamily="18" charset="0"/>
                          </a:rPr>
                          <m:t>2</m:t>
                        </m:r>
                      </m:sub>
                    </m:sSub>
                  </m:oMath>
                </a14:m>
                <a:r>
                  <a:rPr lang="en-US" dirty="0" smtClean="0">
                    <a:solidFill>
                      <a:srgbClr val="FF0000"/>
                    </a:solidFill>
                  </a:rPr>
                  <a:t>o </a:t>
                </a:r>
                <a:r>
                  <a:rPr lang="bn-BD" dirty="0" smtClean="0"/>
                  <a:t>এর </a:t>
                </a:r>
                <a:r>
                  <a:rPr lang="bn-BD" dirty="0" smtClean="0">
                    <a:solidFill>
                      <a:srgbClr val="FFFF00"/>
                    </a:solidFill>
                  </a:rPr>
                  <a:t>গ্রাম</a:t>
                </a:r>
                <a:r>
                  <a:rPr lang="bn-BD" dirty="0" smtClean="0"/>
                  <a:t> আনবিক ভর </a:t>
                </a:r>
                <a14:m>
                  <m:oMath xmlns:m="http://schemas.openxmlformats.org/officeDocument/2006/math">
                    <m:r>
                      <a:rPr lang="bn-BD" i="1" smtClean="0">
                        <a:latin typeface="Cambria Math" panose="02040503050406030204" pitchFamily="18" charset="0"/>
                        <a:ea typeface="Cambria Math" panose="02040503050406030204" pitchFamily="18" charset="0"/>
                      </a:rPr>
                      <m:t>=</m:t>
                    </m:r>
                    <m:r>
                      <a:rPr lang="en-US" b="0" i="0" smtClean="0">
                        <a:latin typeface="Cambria Math" panose="02040503050406030204" pitchFamily="18" charset="0"/>
                        <a:ea typeface="Cambria Math" panose="02040503050406030204" pitchFamily="18" charset="0"/>
                      </a:rPr>
                      <m:t>23</m:t>
                    </m:r>
                    <m:r>
                      <a:rPr lang="en-US" b="0" i="1" smtClean="0">
                        <a:latin typeface="Cambria Math" panose="02040503050406030204" pitchFamily="18" charset="0"/>
                        <a:ea typeface="Cambria Math" panose="02040503050406030204" pitchFamily="18" charset="0"/>
                      </a:rPr>
                      <m:t>×</m:t>
                    </m:r>
                  </m:oMath>
                </a14:m>
                <a:r>
                  <a:rPr lang="en-US" dirty="0" smtClean="0"/>
                  <a:t>2+16</a:t>
                </a:r>
              </a:p>
              <a:p>
                <a:r>
                  <a:rPr lang="en-US" dirty="0"/>
                  <a:t> </a:t>
                </a:r>
                <a:r>
                  <a:rPr lang="en-US" dirty="0" smtClean="0"/>
                  <a:t>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46</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16</m:t>
                    </m:r>
                    <m:r>
                      <a:rPr lang="en-US" b="0" i="1" smtClean="0">
                        <a:latin typeface="Cambria Math" panose="02040503050406030204" pitchFamily="18" charset="0"/>
                        <a:ea typeface="Cambria Math" panose="02040503050406030204" pitchFamily="18" charset="0"/>
                      </a:rPr>
                      <m:t> </m:t>
                    </m:r>
                  </m:oMath>
                </a14:m>
                <a:endParaRPr lang="en-US" b="0" dirty="0" smtClean="0">
                  <a:ea typeface="Cambria Math" panose="02040503050406030204" pitchFamily="18" charset="0"/>
                </a:endParaRPr>
              </a:p>
              <a:p>
                <a:r>
                  <a:rPr lang="en-US" dirty="0" smtClean="0"/>
                  <a: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smtClean="0"/>
                  <a:t>62g </a:t>
                </a:r>
              </a:p>
              <a:p>
                <a:pPr marL="0" indent="0">
                  <a:buNone/>
                </a:pPr>
                <a:r>
                  <a:rPr lang="bn-BD" dirty="0" smtClean="0">
                    <a:solidFill>
                      <a:srgbClr val="00B0F0"/>
                    </a:solidFill>
                  </a:rPr>
                  <a:t>এক গ্রাম সোডিয়াম অক্সাইডে অনু আছে </a:t>
                </a:r>
                <a:r>
                  <a:rPr lang="en-US" dirty="0" smtClean="0">
                    <a:solidFill>
                      <a:srgbClr val="7030A0"/>
                    </a:solidFill>
                  </a:rPr>
                  <a:t>6.02</a:t>
                </a:r>
                <a14:m>
                  <m:oMath xmlns:m="http://schemas.openxmlformats.org/officeDocument/2006/math">
                    <m:r>
                      <a:rPr lang="en-US" i="1" smtClean="0">
                        <a:solidFill>
                          <a:srgbClr val="7030A0"/>
                        </a:solidFill>
                        <a:latin typeface="Cambria Math" panose="02040503050406030204" pitchFamily="18" charset="0"/>
                        <a:ea typeface="Cambria Math" panose="02040503050406030204" pitchFamily="18" charset="0"/>
                      </a:rPr>
                      <m:t>×</m:t>
                    </m:r>
                    <m:sSup>
                      <m:sSupPr>
                        <m:ctrlPr>
                          <a:rPr lang="en-US" i="1" smtClean="0">
                            <a:solidFill>
                              <a:srgbClr val="7030A0"/>
                            </a:solidFill>
                            <a:latin typeface="Cambria Math" panose="02040503050406030204" pitchFamily="18" charset="0"/>
                            <a:ea typeface="Cambria Math" panose="02040503050406030204" pitchFamily="18" charset="0"/>
                          </a:rPr>
                        </m:ctrlPr>
                      </m:sSupPr>
                      <m:e>
                        <m:r>
                          <a:rPr lang="en-US" b="0" i="1" smtClean="0">
                            <a:solidFill>
                              <a:srgbClr val="7030A0"/>
                            </a:solidFill>
                            <a:latin typeface="Cambria Math" panose="02040503050406030204" pitchFamily="18" charset="0"/>
                            <a:ea typeface="Cambria Math" panose="02040503050406030204" pitchFamily="18" charset="0"/>
                          </a:rPr>
                          <m:t>10</m:t>
                        </m:r>
                      </m:e>
                      <m:sup>
                        <m:r>
                          <a:rPr lang="en-US" b="0" i="1" smtClean="0">
                            <a:solidFill>
                              <a:srgbClr val="7030A0"/>
                            </a:solidFill>
                            <a:latin typeface="Cambria Math" panose="02040503050406030204" pitchFamily="18" charset="0"/>
                            <a:ea typeface="Cambria Math" panose="02040503050406030204" pitchFamily="18" charset="0"/>
                          </a:rPr>
                          <m:t>23</m:t>
                        </m:r>
                      </m:sup>
                    </m:sSup>
                  </m:oMath>
                </a14:m>
                <a:endParaRPr lang="en-US" dirty="0" smtClean="0"/>
              </a:p>
              <a:p>
                <a:pPr marL="0" indent="0">
                  <a:buNone/>
                </a:pPr>
                <a:r>
                  <a:rPr lang="en-US" dirty="0">
                    <a:solidFill>
                      <a:srgbClr val="FF0000"/>
                    </a:solidFill>
                    <a:ea typeface="Cambria Math" panose="02040503050406030204" pitchFamily="18" charset="0"/>
                  </a:rPr>
                  <a:t> </a:t>
                </a:r>
                <a:r>
                  <a:rPr lang="en-US" dirty="0" smtClean="0">
                    <a:solidFill>
                      <a:srgbClr val="FF0000"/>
                    </a:solidFill>
                    <a:ea typeface="Cambria Math" panose="02040503050406030204" pitchFamily="18" charset="0"/>
                  </a:rPr>
                  <a:t>                                                                           62</a:t>
                </a:r>
              </a:p>
              <a:p>
                <a:pPr marL="0" indent="0">
                  <a:buNone/>
                </a:pPr>
                <a:r>
                  <a:rPr lang="en-US" dirty="0">
                    <a:ea typeface="Cambria Math" panose="02040503050406030204" pitchFamily="18" charset="0"/>
                  </a:rPr>
                  <a:t> </a:t>
                </a:r>
                <a:r>
                  <a:rPr lang="en-US" dirty="0" smtClean="0">
                    <a:ea typeface="Cambria Math" panose="02040503050406030204" pitchFamily="18" charset="0"/>
                  </a:rPr>
                  <a: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smtClean="0">
                    <a:ea typeface="Cambria Math" panose="02040503050406030204" pitchFamily="18" charset="0"/>
                  </a:rPr>
                  <a:t> </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79929" y="2326341"/>
                <a:ext cx="10394575" cy="3850622"/>
              </a:xfrm>
              <a:blipFill rotWithShape="0">
                <a:blip r:embed="rId3"/>
                <a:stretch>
                  <a:fillRect l="-1056"/>
                </a:stretch>
              </a:blipFill>
            </p:spPr>
            <p:txBody>
              <a:bodyPr/>
              <a:lstStyle/>
              <a:p>
                <a:r>
                  <a:rPr lang="en-US">
                    <a:noFill/>
                  </a:rPr>
                  <a:t> </a:t>
                </a:r>
              </a:p>
            </p:txBody>
          </p:sp>
        </mc:Fallback>
      </mc:AlternateContent>
      <p:cxnSp>
        <p:nvCxnSpPr>
          <p:cNvPr id="9" name="Straight Connector 8"/>
          <p:cNvCxnSpPr/>
          <p:nvPr/>
        </p:nvCxnSpPr>
        <p:spPr>
          <a:xfrm>
            <a:off x="6347012" y="5190565"/>
            <a:ext cx="2514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598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n-BD" dirty="0" smtClean="0">
                <a:solidFill>
                  <a:srgbClr val="FF0000"/>
                </a:solidFill>
              </a:rPr>
              <a:t>                    মূল্যায়ন </a:t>
            </a:r>
            <a:endParaRPr lang="en-US" dirty="0">
              <a:solidFill>
                <a:srgbClr val="FF0000"/>
              </a:solidFill>
            </a:endParaRPr>
          </a:p>
        </p:txBody>
      </p:sp>
      <p:sp>
        <p:nvSpPr>
          <p:cNvPr id="3" name="Content Placeholder 2"/>
          <p:cNvSpPr>
            <a:spLocks noGrp="1"/>
          </p:cNvSpPr>
          <p:nvPr>
            <p:ph idx="1"/>
          </p:nvPr>
        </p:nvSpPr>
        <p:spPr/>
        <p:txBody>
          <a:bodyPr/>
          <a:lstStyle/>
          <a:p>
            <a:r>
              <a:rPr lang="bn-BD" dirty="0" smtClean="0">
                <a:solidFill>
                  <a:srgbClr val="00B050"/>
                </a:solidFill>
                <a:latin typeface="NikoshBAN" panose="02000000000000000000" pitchFamily="2" charset="0"/>
                <a:cs typeface="NikoshBAN" panose="02000000000000000000" pitchFamily="2" charset="0"/>
              </a:rPr>
              <a:t>মোল কাকে বলে? </a:t>
            </a:r>
          </a:p>
          <a:p>
            <a:r>
              <a:rPr lang="bn-BD" dirty="0" smtClean="0">
                <a:solidFill>
                  <a:srgbClr val="00B0F0"/>
                </a:solidFill>
                <a:latin typeface="NikoshBAN" panose="02000000000000000000" pitchFamily="2" charset="0"/>
                <a:cs typeface="NikoshBAN" panose="02000000000000000000" pitchFamily="2" charset="0"/>
              </a:rPr>
              <a:t>পটাশিয়ামের পারমানবিক ভর কত? </a:t>
            </a:r>
          </a:p>
          <a:p>
            <a:r>
              <a:rPr lang="bn-BD" dirty="0" smtClean="0">
                <a:solidFill>
                  <a:srgbClr val="7030A0"/>
                </a:solidFill>
                <a:latin typeface="NikoshBAN" panose="02000000000000000000" pitchFamily="2" charset="0"/>
                <a:cs typeface="NikoshBAN" panose="02000000000000000000" pitchFamily="2" charset="0"/>
              </a:rPr>
              <a:t>অ্যাভোগেড্রো সংখ্যার মান কত?</a:t>
            </a:r>
            <a:endParaRPr lang="en-US" dirty="0">
              <a:solidFill>
                <a:srgbClr val="7030A0"/>
              </a:solidFill>
              <a:latin typeface="NikoshBAN" panose="02000000000000000000" pitchFamily="2" charset="0"/>
              <a:cs typeface="NikoshBAN" panose="02000000000000000000" pitchFamily="2" charset="0"/>
            </a:endParaRPr>
          </a:p>
        </p:txBody>
      </p:sp>
    </p:spTree>
    <p:extLst>
      <p:ext uri="{BB962C8B-B14F-4D97-AF65-F5344CB8AC3E}">
        <p14:creationId xmlns:p14="http://schemas.microsoft.com/office/powerpoint/2010/main" val="8843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647" y="324784"/>
            <a:ext cx="10515600" cy="1325563"/>
          </a:xfrm>
        </p:spPr>
        <p:txBody>
          <a:bodyPr>
            <a:normAutofit/>
          </a:bodyPr>
          <a:lstStyle/>
          <a:p>
            <a:r>
              <a:rPr lang="en-US" sz="4000" dirty="0" smtClean="0">
                <a:solidFill>
                  <a:srgbClr val="00B0F0"/>
                </a:solidFill>
                <a:latin typeface="NikoshBAN" panose="02000000000000000000" pitchFamily="2" charset="0"/>
                <a:cs typeface="NikoshBAN" panose="02000000000000000000" pitchFamily="2" charset="0"/>
              </a:rPr>
              <a:t>                                </a:t>
            </a:r>
            <a:r>
              <a:rPr lang="bn-BD" sz="4000" dirty="0" smtClean="0">
                <a:solidFill>
                  <a:srgbClr val="00B0F0"/>
                </a:solidFill>
                <a:latin typeface="NikoshBAN" panose="02000000000000000000" pitchFamily="2" charset="0"/>
                <a:cs typeface="NikoshBAN" panose="02000000000000000000" pitchFamily="2" charset="0"/>
              </a:rPr>
              <a:t>বাড়ির কাজ </a:t>
            </a:r>
            <a:endParaRPr lang="en-US" sz="4000" dirty="0">
              <a:solidFill>
                <a:srgbClr val="00B0F0"/>
              </a:solidFill>
              <a:latin typeface="NikoshBAN" panose="02000000000000000000" pitchFamily="2" charset="0"/>
              <a:cs typeface="NikoshBAN" panose="02000000000000000000" pitchFamily="2"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bn-BD" sz="4000" dirty="0" smtClean="0">
                    <a:solidFill>
                      <a:srgbClr val="FF0000"/>
                    </a:solidFill>
                    <a:latin typeface="NikoshBAN" panose="02000000000000000000" pitchFamily="2" charset="0"/>
                    <a:cs typeface="NikoshBAN" panose="02000000000000000000" pitchFamily="2" charset="0"/>
                  </a:rPr>
                  <a:t>নিন্ম লিখিত মৌল ও যৌগ গুলোর পারমানবিক ভর ও আনবিক ভর নির্নয় করো ---- </a:t>
                </a:r>
                <a:r>
                  <a:rPr lang="en-US" sz="4000" dirty="0" smtClean="0">
                    <a:solidFill>
                      <a:srgbClr val="7030A0"/>
                    </a:solidFill>
                    <a:latin typeface="NikoshBAN" panose="02000000000000000000" pitchFamily="2" charset="0"/>
                    <a:cs typeface="NikoshBAN" panose="02000000000000000000" pitchFamily="2" charset="0"/>
                  </a:rPr>
                  <a:t>Mg,Br ,</a:t>
                </a:r>
                <a14:m>
                  <m:oMath xmlns:m="http://schemas.openxmlformats.org/officeDocument/2006/math">
                    <m:sSub>
                      <m:sSubPr>
                        <m:ctrlPr>
                          <a:rPr lang="en-US" sz="4000" i="1" smtClean="0">
                            <a:solidFill>
                              <a:srgbClr val="7030A0"/>
                            </a:solidFill>
                            <a:latin typeface="Cambria Math" panose="02040503050406030204" pitchFamily="18" charset="0"/>
                          </a:rPr>
                        </m:ctrlPr>
                      </m:sSubPr>
                      <m:e>
                        <m:r>
                          <a:rPr lang="en-US" sz="4000" b="0" i="1" smtClean="0">
                            <a:solidFill>
                              <a:srgbClr val="7030A0"/>
                            </a:solidFill>
                            <a:latin typeface="Cambria Math" panose="02040503050406030204" pitchFamily="18" charset="0"/>
                          </a:rPr>
                          <m:t>𝐴𝑙</m:t>
                        </m:r>
                      </m:e>
                      <m:sub>
                        <m:r>
                          <a:rPr lang="en-US" sz="4000" b="0" i="1" smtClean="0">
                            <a:solidFill>
                              <a:srgbClr val="7030A0"/>
                            </a:solidFill>
                            <a:latin typeface="Cambria Math" panose="02040503050406030204" pitchFamily="18" charset="0"/>
                          </a:rPr>
                          <m:t>2</m:t>
                        </m:r>
                      </m:sub>
                    </m:sSub>
                    <m:sSub>
                      <m:sSubPr>
                        <m:ctrlPr>
                          <a:rPr lang="en-US" sz="4000" i="1" smtClean="0">
                            <a:solidFill>
                              <a:srgbClr val="7030A0"/>
                            </a:solidFill>
                            <a:latin typeface="Cambria Math" panose="02040503050406030204" pitchFamily="18" charset="0"/>
                          </a:rPr>
                        </m:ctrlPr>
                      </m:sSubPr>
                      <m:e>
                        <m:r>
                          <a:rPr lang="en-US" sz="4000" b="0" i="1" smtClean="0">
                            <a:solidFill>
                              <a:srgbClr val="7030A0"/>
                            </a:solidFill>
                            <a:latin typeface="Cambria Math" panose="02040503050406030204" pitchFamily="18" charset="0"/>
                          </a:rPr>
                          <m:t>𝑜</m:t>
                        </m:r>
                      </m:e>
                      <m:sub>
                        <m:r>
                          <a:rPr lang="en-US" sz="4000" b="0" i="1" smtClean="0">
                            <a:solidFill>
                              <a:srgbClr val="7030A0"/>
                            </a:solidFill>
                            <a:latin typeface="Cambria Math" panose="02040503050406030204" pitchFamily="18" charset="0"/>
                          </a:rPr>
                          <m:t>3</m:t>
                        </m:r>
                      </m:sub>
                    </m:sSub>
                  </m:oMath>
                </a14:m>
                <a:endParaRPr lang="en-US" dirty="0">
                  <a:latin typeface="NikoshBAN" panose="02000000000000000000" pitchFamily="2" charset="0"/>
                  <a:cs typeface="NikoshBAN" panose="02000000000000000000" pitchFamily="2"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855" t="-3501" r="-2435"/>
                </a:stretch>
              </a:blipFill>
            </p:spPr>
            <p:txBody>
              <a:bodyPr/>
              <a:lstStyle/>
              <a:p>
                <a:r>
                  <a:rPr lang="en-US">
                    <a:noFill/>
                  </a:rPr>
                  <a:t> </a:t>
                </a:r>
              </a:p>
            </p:txBody>
          </p:sp>
        </mc:Fallback>
      </mc:AlternateContent>
    </p:spTree>
    <p:extLst>
      <p:ext uri="{BB962C8B-B14F-4D97-AF65-F5344CB8AC3E}">
        <p14:creationId xmlns:p14="http://schemas.microsoft.com/office/powerpoint/2010/main" val="16913750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365125"/>
                <a:ext cx="10515600" cy="5645710"/>
              </a:xfrm>
            </p:spPr>
            <p:txBody>
              <a:bodyPr anchor="t">
                <a:normAutofit fontScale="90000"/>
              </a:bodyPr>
              <a:lstStyle/>
              <a:p>
                <a:r>
                  <a:rPr lang="en-US" dirty="0" smtClean="0">
                    <a:solidFill>
                      <a:srgbClr val="00B050"/>
                    </a:solidFill>
                    <a:latin typeface="NikoshBAN" panose="02000000000000000000" pitchFamily="2" charset="0"/>
                    <a:cs typeface="NikoshBAN" panose="02000000000000000000" pitchFamily="2" charset="0"/>
                  </a:rPr>
                  <a:t>প্রয়োজনীয় </a:t>
                </a:r>
                <a:r>
                  <a:rPr lang="en-US" dirty="0" err="1" smtClean="0">
                    <a:solidFill>
                      <a:srgbClr val="00B050"/>
                    </a:solidFill>
                    <a:latin typeface="NikoshBAN" panose="02000000000000000000" pitchFamily="2" charset="0"/>
                    <a:cs typeface="NikoshBAN" panose="02000000000000000000" pitchFamily="2" charset="0"/>
                  </a:rPr>
                  <a:t>সংজ্ঞাঃ</a:t>
                </a:r>
                <a:r>
                  <a:rPr lang="en-US" dirty="0" smtClean="0">
                    <a:latin typeface="NikoshBAN" panose="02000000000000000000" pitchFamily="2" charset="0"/>
                    <a:cs typeface="NikoshBAN" panose="02000000000000000000" pitchFamily="2" charset="0"/>
                  </a:rPr>
                  <a:t/>
                </a:r>
                <a:br>
                  <a:rPr lang="en-US" dirty="0" smtClean="0">
                    <a:latin typeface="NikoshBAN" panose="02000000000000000000" pitchFamily="2" charset="0"/>
                    <a:cs typeface="NikoshBAN" panose="02000000000000000000" pitchFamily="2" charset="0"/>
                  </a:rPr>
                </a:br>
                <a:r>
                  <a:rPr lang="en-US" dirty="0" smtClean="0">
                    <a:latin typeface="NikoshBAN" panose="02000000000000000000" pitchFamily="2" charset="0"/>
                    <a:cs typeface="NikoshBAN" panose="02000000000000000000" pitchFamily="2" charset="0"/>
                  </a:rPr>
                  <a:t> </a:t>
                </a:r>
                <a:r>
                  <a:rPr lang="en-US" dirty="0" err="1" smtClean="0">
                    <a:solidFill>
                      <a:srgbClr val="FF0000"/>
                    </a:solidFill>
                    <a:latin typeface="NikoshBAN" panose="02000000000000000000" pitchFamily="2" charset="0"/>
                    <a:cs typeface="NikoshBAN" panose="02000000000000000000" pitchFamily="2" charset="0"/>
                  </a:rPr>
                  <a:t>মোলঃ</a:t>
                </a:r>
                <a:r>
                  <a:rPr lang="en-US" dirty="0" err="1" smtClean="0">
                    <a:solidFill>
                      <a:srgbClr val="7030A0"/>
                    </a:solidFill>
                    <a:latin typeface="NikoshBAN" panose="02000000000000000000" pitchFamily="2" charset="0"/>
                    <a:cs typeface="NikoshBAN" panose="02000000000000000000" pitchFamily="2" charset="0"/>
                  </a:rPr>
                  <a:t>রাসায়নিক</a:t>
                </a:r>
                <a:r>
                  <a:rPr lang="en-US" dirty="0" smtClean="0">
                    <a:solidFill>
                      <a:srgbClr val="7030A0"/>
                    </a:solidFill>
                    <a:latin typeface="NikoshBAN" panose="02000000000000000000" pitchFamily="2" charset="0"/>
                    <a:cs typeface="NikoshBAN" panose="02000000000000000000" pitchFamily="2" charset="0"/>
                  </a:rPr>
                  <a:t> </a:t>
                </a:r>
                <a:r>
                  <a:rPr lang="en-US" dirty="0" err="1" smtClean="0">
                    <a:solidFill>
                      <a:srgbClr val="7030A0"/>
                    </a:solidFill>
                    <a:latin typeface="NikoshBAN" panose="02000000000000000000" pitchFamily="2" charset="0"/>
                    <a:cs typeface="NikoshBAN" panose="02000000000000000000" pitchFamily="2" charset="0"/>
                  </a:rPr>
                  <a:t>পদা</a:t>
                </a:r>
                <a:r>
                  <a:rPr lang="bn-BD" dirty="0" smtClean="0">
                    <a:solidFill>
                      <a:srgbClr val="7030A0"/>
                    </a:solidFill>
                    <a:latin typeface="NikoshBAN" panose="02000000000000000000" pitchFamily="2" charset="0"/>
                    <a:cs typeface="NikoshBAN" panose="02000000000000000000" pitchFamily="2" charset="0"/>
                  </a:rPr>
                  <a:t>র্থের পারমানবিক ভর অথবা আনবিক </a:t>
                </a:r>
                <a:br>
                  <a:rPr lang="bn-BD" dirty="0" smtClean="0">
                    <a:solidFill>
                      <a:srgbClr val="7030A0"/>
                    </a:solidFill>
                    <a:latin typeface="NikoshBAN" panose="02000000000000000000" pitchFamily="2" charset="0"/>
                    <a:cs typeface="NikoshBAN" panose="02000000000000000000" pitchFamily="2" charset="0"/>
                  </a:rPr>
                </a:br>
                <a:r>
                  <a:rPr lang="bn-BD" dirty="0" smtClean="0">
                    <a:solidFill>
                      <a:srgbClr val="7030A0"/>
                    </a:solidFill>
                    <a:latin typeface="NikoshBAN" panose="02000000000000000000" pitchFamily="2" charset="0"/>
                    <a:cs typeface="NikoshBAN" panose="02000000000000000000" pitchFamily="2" charset="0"/>
                  </a:rPr>
                  <a:t>ভরকে গ্রাম এককে প্রকাশ করলে যে পরিমান পাওয়া যায় তাই</a:t>
                </a:r>
                <a:br>
                  <a:rPr lang="bn-BD" dirty="0" smtClean="0">
                    <a:solidFill>
                      <a:srgbClr val="7030A0"/>
                    </a:solidFill>
                    <a:latin typeface="NikoshBAN" panose="02000000000000000000" pitchFamily="2" charset="0"/>
                    <a:cs typeface="NikoshBAN" panose="02000000000000000000" pitchFamily="2" charset="0"/>
                  </a:rPr>
                </a:br>
                <a:r>
                  <a:rPr lang="bn-BD" dirty="0" smtClean="0">
                    <a:solidFill>
                      <a:srgbClr val="7030A0"/>
                    </a:solidFill>
                    <a:latin typeface="NikoshBAN" panose="02000000000000000000" pitchFamily="2" charset="0"/>
                    <a:cs typeface="NikoshBAN" panose="02000000000000000000" pitchFamily="2" charset="0"/>
                  </a:rPr>
                  <a:t>সংস্লিষ্ট পদার্থের এক মোল। অথবা কোন রাসায়নিক পদার্থের যে পরিমানে অ্যাভোগেড্রো সংখ্যক অনু,পরমানুও আয়ন থাকে তাকে মোল বলে।  </a:t>
                </a:r>
                <a:br>
                  <a:rPr lang="bn-BD" dirty="0" smtClean="0">
                    <a:solidFill>
                      <a:srgbClr val="7030A0"/>
                    </a:solidFill>
                    <a:latin typeface="NikoshBAN" panose="02000000000000000000" pitchFamily="2" charset="0"/>
                    <a:cs typeface="NikoshBAN" panose="02000000000000000000" pitchFamily="2" charset="0"/>
                  </a:rPr>
                </a:br>
                <a:r>
                  <a:rPr lang="bn-BD" dirty="0" smtClean="0">
                    <a:solidFill>
                      <a:srgbClr val="FF0000"/>
                    </a:solidFill>
                    <a:latin typeface="NikoshBAN" panose="02000000000000000000" pitchFamily="2" charset="0"/>
                    <a:cs typeface="NikoshBAN" panose="02000000000000000000" pitchFamily="2" charset="0"/>
                  </a:rPr>
                  <a:t>অ্যাভোগেড্রো সংখ্যাঃ </a:t>
                </a:r>
                <a:r>
                  <a:rPr lang="bn-BD" dirty="0" smtClean="0">
                    <a:solidFill>
                      <a:srgbClr val="00B050"/>
                    </a:solidFill>
                    <a:latin typeface="NikoshBAN" panose="02000000000000000000" pitchFamily="2" charset="0"/>
                    <a:cs typeface="NikoshBAN" panose="02000000000000000000" pitchFamily="2" charset="0"/>
                  </a:rPr>
                  <a:t>রাসায়নিক ব্যবহৃত ও উৎপন্ন পদার্থের অনুর সংখ্যা, অনুতে বিদ্যমান পরমানু সংখ্যা ও আয়নের সংখ্যা হিসাব করার জন্য যে সংখ্যা ব্যবহার করা হয় তাকে </a:t>
                </a:r>
                <a:br>
                  <a:rPr lang="bn-BD" dirty="0" smtClean="0">
                    <a:solidFill>
                      <a:srgbClr val="00B050"/>
                    </a:solidFill>
                    <a:latin typeface="NikoshBAN" panose="02000000000000000000" pitchFamily="2" charset="0"/>
                    <a:cs typeface="NikoshBAN" panose="02000000000000000000" pitchFamily="2" charset="0"/>
                  </a:rPr>
                </a:br>
                <a:r>
                  <a:rPr lang="bn-BD" dirty="0" smtClean="0">
                    <a:solidFill>
                      <a:srgbClr val="00B050"/>
                    </a:solidFill>
                    <a:latin typeface="NikoshBAN" panose="02000000000000000000" pitchFamily="2" charset="0"/>
                    <a:cs typeface="NikoshBAN" panose="02000000000000000000" pitchFamily="2" charset="0"/>
                  </a:rPr>
                  <a:t>অ্যাভোগেড্রো সংখ্যা বলে। এর মান </a:t>
                </a:r>
                <a14:m>
                  <m:oMath xmlns:m="http://schemas.openxmlformats.org/officeDocument/2006/math">
                    <m:sSup>
                      <m:sSupPr>
                        <m:ctrlPr>
                          <a:rPr lang="bn-BD" i="1" smtClean="0">
                            <a:solidFill>
                              <a:srgbClr val="00B050"/>
                            </a:solidFill>
                            <a:latin typeface="Cambria Math" panose="02040503050406030204" pitchFamily="18" charset="0"/>
                            <a:cs typeface="NikoshBAN" panose="02000000000000000000" pitchFamily="2" charset="0"/>
                          </a:rPr>
                        </m:ctrlPr>
                      </m:sSupPr>
                      <m:e>
                        <m:r>
                          <a:rPr lang="en-US" b="0" i="1" smtClean="0">
                            <a:solidFill>
                              <a:srgbClr val="00B050"/>
                            </a:solidFill>
                            <a:latin typeface="Cambria Math" panose="02040503050406030204" pitchFamily="18" charset="0"/>
                            <a:cs typeface="NikoshBAN" panose="02000000000000000000" pitchFamily="2" charset="0"/>
                          </a:rPr>
                          <m:t>6</m:t>
                        </m:r>
                        <m:r>
                          <a:rPr lang="en-US" b="0" i="1" smtClean="0">
                            <a:solidFill>
                              <a:srgbClr val="00B050"/>
                            </a:solidFill>
                            <a:latin typeface="Cambria Math" panose="02040503050406030204" pitchFamily="18" charset="0"/>
                            <a:cs typeface="NikoshBAN" panose="02000000000000000000" pitchFamily="2" charset="0"/>
                          </a:rPr>
                          <m:t>.</m:t>
                        </m:r>
                        <m:r>
                          <a:rPr lang="en-US" b="0" i="1" smtClean="0">
                            <a:solidFill>
                              <a:srgbClr val="00B050"/>
                            </a:solidFill>
                            <a:latin typeface="Cambria Math" panose="02040503050406030204" pitchFamily="18" charset="0"/>
                            <a:cs typeface="NikoshBAN" panose="02000000000000000000" pitchFamily="2" charset="0"/>
                          </a:rPr>
                          <m:t>𝑜</m:t>
                        </m:r>
                        <m:r>
                          <a:rPr lang="en-US" b="0" i="1" smtClean="0">
                            <a:solidFill>
                              <a:srgbClr val="00B050"/>
                            </a:solidFill>
                            <a:latin typeface="Cambria Math" panose="02040503050406030204" pitchFamily="18" charset="0"/>
                            <a:cs typeface="NikoshBAN" panose="02000000000000000000" pitchFamily="2" charset="0"/>
                          </a:rPr>
                          <m:t>2</m:t>
                        </m:r>
                        <m:r>
                          <a:rPr lang="en-US" b="0" i="1" smtClean="0">
                            <a:solidFill>
                              <a:srgbClr val="00B050"/>
                            </a:solidFill>
                            <a:latin typeface="Cambria Math" panose="02040503050406030204" pitchFamily="18" charset="0"/>
                            <a:ea typeface="Cambria Math" panose="02040503050406030204" pitchFamily="18" charset="0"/>
                            <a:cs typeface="NikoshBAN" panose="02000000000000000000" pitchFamily="2" charset="0"/>
                          </a:rPr>
                          <m:t>×</m:t>
                        </m:r>
                        <m:r>
                          <a:rPr lang="en-US" b="0" i="1" smtClean="0">
                            <a:solidFill>
                              <a:srgbClr val="00B050"/>
                            </a:solidFill>
                            <a:latin typeface="Cambria Math" panose="02040503050406030204" pitchFamily="18" charset="0"/>
                            <a:ea typeface="Cambria Math" panose="02040503050406030204" pitchFamily="18" charset="0"/>
                            <a:cs typeface="NikoshBAN" panose="02000000000000000000" pitchFamily="2" charset="0"/>
                          </a:rPr>
                          <m:t>10</m:t>
                        </m:r>
                      </m:e>
                      <m:sup>
                        <m:r>
                          <a:rPr lang="en-US" b="0" i="1" smtClean="0">
                            <a:solidFill>
                              <a:srgbClr val="00B050"/>
                            </a:solidFill>
                            <a:latin typeface="Cambria Math" panose="02040503050406030204" pitchFamily="18" charset="0"/>
                            <a:cs typeface="NikoshBAN" panose="02000000000000000000" pitchFamily="2" charset="0"/>
                          </a:rPr>
                          <m:t>23</m:t>
                        </m:r>
                      </m:sup>
                    </m:sSup>
                  </m:oMath>
                </a14:m>
                <a:endParaRPr lang="en-US" dirty="0">
                  <a:solidFill>
                    <a:srgbClr val="FF0000"/>
                  </a:solidFill>
                  <a:latin typeface="NikoshBAN" panose="02000000000000000000" pitchFamily="2" charset="0"/>
                  <a:cs typeface="NikoshBAN" panose="02000000000000000000" pitchFamily="2"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365125"/>
                <a:ext cx="10515600" cy="5645710"/>
              </a:xfrm>
              <a:blipFill rotWithShape="0">
                <a:blip r:embed="rId2"/>
                <a:stretch>
                  <a:fillRect l="-2087" t="-2700" b="-3996"/>
                </a:stretch>
              </a:blipFill>
            </p:spPr>
            <p:txBody>
              <a:bodyPr/>
              <a:lstStyle/>
              <a:p>
                <a:r>
                  <a:rPr lang="en-US">
                    <a:noFill/>
                  </a:rPr>
                  <a:t> </a:t>
                </a:r>
              </a:p>
            </p:txBody>
          </p:sp>
        </mc:Fallback>
      </mc:AlternateContent>
    </p:spTree>
    <p:extLst>
      <p:ext uri="{BB962C8B-B14F-4D97-AF65-F5344CB8AC3E}">
        <p14:creationId xmlns:p14="http://schemas.microsoft.com/office/powerpoint/2010/main" val="415869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365125"/>
                <a:ext cx="10515600" cy="5518840"/>
              </a:xfrm>
            </p:spPr>
            <p:txBody>
              <a:bodyPr anchor="t">
                <a:normAutofit/>
              </a:bodyPr>
              <a:lstStyle/>
              <a:p>
                <a:pPr marL="457200" indent="-457200">
                  <a:buFont typeface="Wingdings" panose="05000000000000000000" pitchFamily="2" charset="2"/>
                  <a:buChar char="q"/>
                </a:pPr>
                <a:r>
                  <a:rPr lang="bn-BD" sz="3200" dirty="0" smtClean="0">
                    <a:solidFill>
                      <a:srgbClr val="FF0000"/>
                    </a:solidFill>
                  </a:rPr>
                  <a:t>মোলারিটি কাকে বলে?</a:t>
                </a:r>
                <a:r>
                  <a:rPr lang="bn-BD" sz="3200" dirty="0" smtClean="0"/>
                  <a:t/>
                </a:r>
                <a:br>
                  <a:rPr lang="bn-BD" sz="3200" dirty="0" smtClean="0"/>
                </a:br>
                <a:r>
                  <a:rPr lang="bn-BD" sz="3200" dirty="0" smtClean="0">
                    <a:solidFill>
                      <a:srgbClr val="00B050"/>
                    </a:solidFill>
                  </a:rPr>
                  <a:t>নির্দিষ্ট তাপমাত্রায় প্রতি লিটার দ্রবনে দ্রবীভূত দ্রবের গ্রাম আনবিক ভরকে ঐ দ্রবনের মোলারিটি বলে।  একে</a:t>
                </a:r>
                <a:r>
                  <a:rPr lang="en-US" sz="3200" dirty="0" smtClean="0">
                    <a:solidFill>
                      <a:srgbClr val="00B050"/>
                    </a:solidFill>
                  </a:rPr>
                  <a:t> M</a:t>
                </a:r>
                <a:r>
                  <a:rPr lang="bn-BD" sz="3200" dirty="0" smtClean="0">
                    <a:solidFill>
                      <a:srgbClr val="00B050"/>
                    </a:solidFill>
                  </a:rPr>
                  <a:t>দ্বারা</a:t>
                </a:r>
                <a:br>
                  <a:rPr lang="bn-BD" sz="3200" dirty="0" smtClean="0">
                    <a:solidFill>
                      <a:srgbClr val="00B050"/>
                    </a:solidFill>
                  </a:rPr>
                </a:br>
                <a:r>
                  <a:rPr lang="bn-BD" sz="3200" dirty="0" smtClean="0">
                    <a:solidFill>
                      <a:srgbClr val="00B050"/>
                    </a:solidFill>
                  </a:rPr>
                  <a:t>প্রকাশ করা হয়।</a:t>
                </a:r>
                <a:r>
                  <a:rPr lang="bn-BD" sz="3200" dirty="0" smtClean="0">
                    <a:solidFill>
                      <a:srgbClr val="FF0000"/>
                    </a:solidFill>
                  </a:rPr>
                  <a:t>অর্থাৎ</a:t>
                </a:r>
                <a:r>
                  <a:rPr lang="bn-BD" sz="3200" dirty="0" smtClean="0"/>
                  <a:t>,</a:t>
                </a:r>
                <a:br>
                  <a:rPr lang="bn-BD" sz="3200" dirty="0" smtClean="0"/>
                </a:br>
                <a:r>
                  <a:rPr lang="bn-BD" sz="3200" dirty="0"/>
                  <a:t> </a:t>
                </a:r>
                <a:r>
                  <a:rPr lang="bn-BD" sz="3200" dirty="0" smtClean="0"/>
                  <a:t>                          </a:t>
                </a:r>
                <a:r>
                  <a:rPr lang="en-US" sz="3200" dirty="0" smtClean="0"/>
                  <a:t>M</a:t>
                </a:r>
                <a14:m>
                  <m:oMath xmlns:m="http://schemas.openxmlformats.org/officeDocument/2006/math">
                    <m:r>
                      <a:rPr lang="en-US" sz="3200" i="1" smtClean="0">
                        <a:latin typeface="Cambria Math" panose="02040503050406030204" pitchFamily="18" charset="0"/>
                        <a:ea typeface="Cambria Math" panose="02040503050406030204" pitchFamily="18" charset="0"/>
                      </a:rPr>
                      <m:t>=</m:t>
                    </m:r>
                    <m:r>
                      <a:rPr lang="bn-BD" sz="3200" b="0" i="1" smtClean="0">
                        <a:latin typeface="Cambria Math" panose="02040503050406030204" pitchFamily="18" charset="0"/>
                        <a:ea typeface="Cambria Math" panose="02040503050406030204" pitchFamily="18" charset="0"/>
                      </a:rPr>
                      <m:t>                                     </m:t>
                    </m:r>
                  </m:oMath>
                </a14:m>
                <a:r>
                  <a:rPr lang="bn-BD" sz="3200" b="0" dirty="0" smtClean="0">
                    <a:ea typeface="Cambria Math" panose="02040503050406030204" pitchFamily="18" charset="0"/>
                  </a:rPr>
                  <a:t/>
                </a:r>
                <a:br>
                  <a:rPr lang="bn-BD" sz="3200" b="0" dirty="0" smtClean="0">
                    <a:ea typeface="Cambria Math" panose="02040503050406030204" pitchFamily="18" charset="0"/>
                  </a:rPr>
                </a:br>
                <a:r>
                  <a:rPr lang="bn-BD" sz="3200" b="0" dirty="0" smtClean="0">
                    <a:ea typeface="Cambria Math" panose="02040503050406030204" pitchFamily="18" charset="0"/>
                  </a:rPr>
                  <a:t/>
                </a:r>
                <a:br>
                  <a:rPr lang="bn-BD" sz="3200" b="0" dirty="0" smtClean="0">
                    <a:ea typeface="Cambria Math" panose="02040503050406030204" pitchFamily="18" charset="0"/>
                  </a:rPr>
                </a:br>
                <a:r>
                  <a:rPr lang="bn-BD" sz="3200" dirty="0">
                    <a:ea typeface="Cambria Math" panose="02040503050406030204" pitchFamily="18" charset="0"/>
                  </a:rPr>
                  <a:t> </a:t>
                </a:r>
                <a:r>
                  <a:rPr lang="bn-BD" sz="3200" dirty="0" smtClean="0">
                    <a:ea typeface="Cambria Math" panose="02040503050406030204" pitchFamily="18" charset="0"/>
                  </a:rPr>
                  <a:t>                          </a:t>
                </a:r>
                <a:r>
                  <a:rPr lang="en-US" sz="3200" dirty="0" smtClean="0">
                    <a:ea typeface="Cambria Math" panose="02040503050406030204" pitchFamily="18" charset="0"/>
                  </a:rPr>
                  <a:t>M</a:t>
                </a:r>
                <a14:m>
                  <m:oMath xmlns:m="http://schemas.openxmlformats.org/officeDocument/2006/math">
                    <m:r>
                      <a:rPr lang="en-US" sz="3200" i="1" smtClean="0">
                        <a:latin typeface="Cambria Math" panose="02040503050406030204" pitchFamily="18" charset="0"/>
                        <a:ea typeface="Cambria Math" panose="02040503050406030204" pitchFamily="18" charset="0"/>
                      </a:rPr>
                      <m:t>=</m:t>
                    </m:r>
                  </m:oMath>
                </a14:m>
                <a:r>
                  <a:rPr lang="en-US" sz="3200" dirty="0" smtClean="0"/>
                  <a:t>           </a:t>
                </a:r>
                <a:endParaRPr lang="en-US" sz="32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365125"/>
                <a:ext cx="10515600" cy="5518840"/>
              </a:xfrm>
              <a:blipFill rotWithShape="0">
                <a:blip r:embed="rId2"/>
                <a:stretch>
                  <a:fillRect l="-1333" t="-2210"/>
                </a:stretch>
              </a:blipFill>
            </p:spPr>
            <p:txBody>
              <a:bodyPr/>
              <a:lstStyle/>
              <a:p>
                <a:r>
                  <a:rPr lang="en-US">
                    <a:noFill/>
                  </a:rPr>
                  <a:t> </a:t>
                </a:r>
              </a:p>
            </p:txBody>
          </p:sp>
        </mc:Fallback>
      </mc:AlternateContent>
      <p:sp>
        <p:nvSpPr>
          <p:cNvPr id="4" name="Right Arrow 3"/>
          <p:cNvSpPr/>
          <p:nvPr/>
        </p:nvSpPr>
        <p:spPr>
          <a:xfrm>
            <a:off x="848139" y="861391"/>
            <a:ext cx="543339" cy="28585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p:cNvSpPr/>
          <p:nvPr/>
        </p:nvSpPr>
        <p:spPr>
          <a:xfrm>
            <a:off x="6029738" y="2014330"/>
            <a:ext cx="2584174" cy="265044"/>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bn-BD" dirty="0" smtClean="0"/>
              <a:t>মোল এককে দ্রবের ভর </a:t>
            </a:r>
            <a:endParaRPr lang="en-US" dirty="0"/>
          </a:p>
        </p:txBody>
      </p:sp>
      <p:sp>
        <p:nvSpPr>
          <p:cNvPr id="10" name="Rectangle 9"/>
          <p:cNvSpPr/>
          <p:nvPr/>
        </p:nvSpPr>
        <p:spPr>
          <a:xfrm>
            <a:off x="6016487" y="2345635"/>
            <a:ext cx="3061252" cy="45719"/>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6029738" y="2478156"/>
            <a:ext cx="3087758" cy="304801"/>
          </a:xfrm>
          <a:prstGeom prst="rect">
            <a:avLst/>
          </a:prstGeom>
          <a:solidFill>
            <a:srgbClr val="00B050"/>
          </a:solidFill>
        </p:spPr>
        <p:style>
          <a:lnRef idx="2">
            <a:schemeClr val="dk1"/>
          </a:lnRef>
          <a:fillRef idx="1">
            <a:schemeClr val="lt1"/>
          </a:fillRef>
          <a:effectRef idx="0">
            <a:schemeClr val="dk1"/>
          </a:effectRef>
          <a:fontRef idx="minor">
            <a:schemeClr val="dk1"/>
          </a:fontRef>
        </p:style>
        <p:txBody>
          <a:bodyPr rtlCol="0" anchor="ctr"/>
          <a:lstStyle/>
          <a:p>
            <a:pPr algn="ctr"/>
            <a:r>
              <a:rPr lang="bn-BD" dirty="0" smtClean="0"/>
              <a:t>লিটার এককে দ্রবনের আয়তন </a:t>
            </a:r>
            <a:endParaRPr lang="en-US" dirty="0"/>
          </a:p>
        </p:txBody>
      </p:sp>
      <p:sp>
        <p:nvSpPr>
          <p:cNvPr id="12" name="Rectangle 11"/>
          <p:cNvSpPr/>
          <p:nvPr/>
        </p:nvSpPr>
        <p:spPr>
          <a:xfrm>
            <a:off x="6042991" y="3220278"/>
            <a:ext cx="914400" cy="45719"/>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ectangle 12"/>
          <p:cNvSpPr/>
          <p:nvPr/>
        </p:nvSpPr>
        <p:spPr>
          <a:xfrm>
            <a:off x="6135756" y="3319671"/>
            <a:ext cx="689114" cy="245164"/>
          </a:xfrm>
          <a:prstGeom prst="rect">
            <a:avLst/>
          </a:prstGeom>
          <a:solidFill>
            <a:srgbClr val="7030A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v</a:t>
            </a:r>
            <a:endParaRPr lang="en-US" dirty="0"/>
          </a:p>
        </p:txBody>
      </p:sp>
      <p:sp>
        <p:nvSpPr>
          <p:cNvPr id="14" name="Rectangle 13"/>
          <p:cNvSpPr/>
          <p:nvPr/>
        </p:nvSpPr>
        <p:spPr>
          <a:xfrm>
            <a:off x="6162261" y="3034749"/>
            <a:ext cx="609599" cy="159024"/>
          </a:xfrm>
          <a:prstGeom prst="rect">
            <a:avLst/>
          </a:prstGeom>
          <a:solidFill>
            <a:srgbClr val="00B0F0"/>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n</a:t>
            </a:r>
            <a:endParaRPr lang="en-US" dirty="0"/>
          </a:p>
        </p:txBody>
      </p:sp>
    </p:spTree>
    <p:extLst>
      <p:ext uri="{BB962C8B-B14F-4D97-AF65-F5344CB8AC3E}">
        <p14:creationId xmlns:p14="http://schemas.microsoft.com/office/powerpoint/2010/main" val="40308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n-BD" dirty="0" smtClean="0"/>
              <a:t>ভিডিওটি লক্ষ করো </a:t>
            </a:r>
            <a:endParaRPr lang="en-US" dirty="0"/>
          </a:p>
        </p:txBody>
      </p:sp>
      <p:pic>
        <p:nvPicPr>
          <p:cNvPr id="4" name="Molarity_Made_Easy__How_to_Calculate_Molarity_and_Make_Solution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6762400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37879">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463675"/>
          </a:xfrm>
        </p:spPr>
        <p:txBody>
          <a:bodyPr anchor="t">
            <a:normAutofit/>
          </a:bodyPr>
          <a:lstStyle/>
          <a:p>
            <a:r>
              <a:rPr lang="bn-BD" sz="3200" dirty="0" smtClean="0">
                <a:solidFill>
                  <a:srgbClr val="00B0F0"/>
                </a:solidFill>
              </a:rPr>
              <a:t>মোল, মোলারিটি ও মোলার আয়তন সম্পর্কিত সমস্যা</a:t>
            </a:r>
            <a:br>
              <a:rPr lang="bn-BD" sz="3200" dirty="0" smtClean="0">
                <a:solidFill>
                  <a:srgbClr val="00B0F0"/>
                </a:solidFill>
              </a:rPr>
            </a:br>
            <a:endParaRPr lang="en-US" sz="3200" dirty="0">
              <a:solidFill>
                <a:srgbClr val="00B0F0"/>
              </a:solidFill>
            </a:endParaRPr>
          </a:p>
        </p:txBody>
      </p:sp>
      <p:sp>
        <p:nvSpPr>
          <p:cNvPr id="3" name="Content Placeholder 2"/>
          <p:cNvSpPr>
            <a:spLocks noGrp="1"/>
          </p:cNvSpPr>
          <p:nvPr>
            <p:ph idx="1"/>
          </p:nvPr>
        </p:nvSpPr>
        <p:spPr>
          <a:xfrm>
            <a:off x="334617" y="1789043"/>
            <a:ext cx="10515600" cy="5209555"/>
          </a:xfrm>
        </p:spPr>
        <p:txBody>
          <a:bodyPr/>
          <a:lstStyle/>
          <a:p>
            <a:pPr marL="514350" indent="-514350">
              <a:buFont typeface="+mj-lt"/>
              <a:buAutoNum type="arabicPeriod"/>
            </a:pPr>
            <a:r>
              <a:rPr lang="bn-BD" dirty="0" smtClean="0">
                <a:solidFill>
                  <a:srgbClr val="00B050"/>
                </a:solidFill>
              </a:rPr>
              <a:t>১২৫মি</a:t>
            </a:r>
            <a:r>
              <a:rPr lang="en-US" dirty="0" smtClean="0">
                <a:solidFill>
                  <a:srgbClr val="00B050"/>
                </a:solidFill>
              </a:rPr>
              <a:t>.</a:t>
            </a:r>
            <a:r>
              <a:rPr lang="bn-BD" dirty="0" smtClean="0">
                <a:solidFill>
                  <a:srgbClr val="00B050"/>
                </a:solidFill>
              </a:rPr>
              <a:t>লি দ্রবনে ০</a:t>
            </a:r>
            <a:r>
              <a:rPr lang="en-US" dirty="0" smtClean="0">
                <a:solidFill>
                  <a:srgbClr val="00B050"/>
                </a:solidFill>
              </a:rPr>
              <a:t>.</a:t>
            </a:r>
            <a:r>
              <a:rPr lang="bn-BD" dirty="0" smtClean="0">
                <a:solidFill>
                  <a:srgbClr val="00B050"/>
                </a:solidFill>
              </a:rPr>
              <a:t>০৫০মোল হাইড্রোক্লরিক এসিড দ্রবীভূত থাকলে এর মোলারিটি কত? </a:t>
            </a:r>
          </a:p>
          <a:p>
            <a:pPr marL="514350" indent="-514350">
              <a:buFont typeface="+mj-lt"/>
              <a:buAutoNum type="arabicPeriod"/>
            </a:pPr>
            <a:r>
              <a:rPr lang="en-US" dirty="0" smtClean="0">
                <a:solidFill>
                  <a:srgbClr val="FF0000"/>
                </a:solidFill>
              </a:rPr>
              <a:t>0.</a:t>
            </a:r>
            <a:r>
              <a:rPr lang="bn-BD" dirty="0" smtClean="0">
                <a:solidFill>
                  <a:srgbClr val="FF0000"/>
                </a:solidFill>
              </a:rPr>
              <a:t>৫০মোলারিটির কষ্টিকসোডার ৩৮মি</a:t>
            </a:r>
            <a:r>
              <a:rPr lang="en-US" dirty="0" smtClean="0">
                <a:solidFill>
                  <a:srgbClr val="FF0000"/>
                </a:solidFill>
              </a:rPr>
              <a:t>.</a:t>
            </a:r>
            <a:r>
              <a:rPr lang="bn-BD" dirty="0" smtClean="0">
                <a:solidFill>
                  <a:srgbClr val="FF0000"/>
                </a:solidFill>
              </a:rPr>
              <a:t>লি দ্রবন প্রস্তুত করতে কত মোল কষ্টিক সোডা লাগবে?</a:t>
            </a:r>
          </a:p>
          <a:p>
            <a:pPr marL="514350" indent="-514350">
              <a:buFont typeface="+mj-lt"/>
              <a:buAutoNum type="arabicPeriod"/>
            </a:pPr>
            <a:r>
              <a:rPr lang="en-US" dirty="0" smtClean="0">
                <a:solidFill>
                  <a:srgbClr val="7030A0"/>
                </a:solidFill>
              </a:rPr>
              <a:t>0.</a:t>
            </a:r>
            <a:r>
              <a:rPr lang="bn-BD" dirty="0" smtClean="0">
                <a:solidFill>
                  <a:srgbClr val="7030A0"/>
                </a:solidFill>
              </a:rPr>
              <a:t>১২মোল সালফিউরিক এসিড দ্বারা ২</a:t>
            </a:r>
            <a:r>
              <a:rPr lang="en-US" dirty="0" smtClean="0">
                <a:solidFill>
                  <a:srgbClr val="7030A0"/>
                </a:solidFill>
              </a:rPr>
              <a:t>.</a:t>
            </a:r>
            <a:r>
              <a:rPr lang="bn-BD" dirty="0" smtClean="0">
                <a:solidFill>
                  <a:srgbClr val="7030A0"/>
                </a:solidFill>
              </a:rPr>
              <a:t>৫মোলারিটির  দ্রবনের আয়তন কত ? </a:t>
            </a:r>
            <a:endParaRPr lang="en-US" dirty="0">
              <a:solidFill>
                <a:srgbClr val="7030A0"/>
              </a:solidFill>
            </a:endParaRPr>
          </a:p>
        </p:txBody>
      </p:sp>
    </p:spTree>
    <p:extLst>
      <p:ext uri="{BB962C8B-B14F-4D97-AF65-F5344CB8AC3E}">
        <p14:creationId xmlns:p14="http://schemas.microsoft.com/office/powerpoint/2010/main" val="15994091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bn-BD" sz="3200" dirty="0" smtClean="0">
                <a:solidFill>
                  <a:srgbClr val="FF0000"/>
                </a:solidFill>
              </a:rPr>
              <a:t>সুত্রের ব্যাখ্যা নিন্মরুপ </a:t>
            </a:r>
            <a:endParaRPr lang="en-US" sz="3200" dirty="0">
              <a:solidFill>
                <a:srgbClr val="FF0000"/>
              </a:solidFill>
            </a:endParaRPr>
          </a:p>
        </p:txBody>
      </p:sp>
      <p:sp>
        <p:nvSpPr>
          <p:cNvPr id="3" name="Content Placeholder 2"/>
          <p:cNvSpPr>
            <a:spLocks noGrp="1"/>
          </p:cNvSpPr>
          <p:nvPr>
            <p:ph idx="1"/>
          </p:nvPr>
        </p:nvSpPr>
        <p:spPr/>
        <p:txBody>
          <a:bodyPr/>
          <a:lstStyle/>
          <a:p>
            <a:r>
              <a:rPr lang="bn-BD" dirty="0" smtClean="0"/>
              <a:t>  </a:t>
            </a:r>
            <a:endParaRPr lang="en-US" dirty="0"/>
          </a:p>
        </p:txBody>
      </p:sp>
      <p:sp>
        <p:nvSpPr>
          <p:cNvPr id="12" name="Rectangle 11"/>
          <p:cNvSpPr/>
          <p:nvPr/>
        </p:nvSpPr>
        <p:spPr>
          <a:xfrm>
            <a:off x="1411357" y="4870174"/>
            <a:ext cx="914400" cy="9144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smtClean="0"/>
              <a:t>n</a:t>
            </a:r>
            <a:endParaRPr lang="en-US" sz="4400" dirty="0"/>
          </a:p>
        </p:txBody>
      </p:sp>
      <p:sp>
        <p:nvSpPr>
          <p:cNvPr id="13" name="Rectangle 12"/>
          <p:cNvSpPr/>
          <p:nvPr/>
        </p:nvSpPr>
        <p:spPr>
          <a:xfrm>
            <a:off x="1457739" y="3631095"/>
            <a:ext cx="914400" cy="9144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4000" dirty="0" smtClean="0"/>
              <a:t>v</a:t>
            </a:r>
            <a:endParaRPr lang="en-US" sz="4000" dirty="0"/>
          </a:p>
        </p:txBody>
      </p:sp>
      <p:sp>
        <p:nvSpPr>
          <p:cNvPr id="14" name="Rectangle 13"/>
          <p:cNvSpPr/>
          <p:nvPr/>
        </p:nvSpPr>
        <p:spPr>
          <a:xfrm>
            <a:off x="1517373" y="2339008"/>
            <a:ext cx="914400" cy="914400"/>
          </a:xfrm>
          <a:prstGeom prst="rect">
            <a:avLst/>
          </a:prstGeom>
          <a:solidFill>
            <a:srgbClr val="FF0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t>M</a:t>
            </a:r>
            <a:endParaRPr lang="en-US" sz="3200" dirty="0"/>
          </a:p>
        </p:txBody>
      </p:sp>
      <p:sp>
        <p:nvSpPr>
          <p:cNvPr id="15" name="Rectangle 14"/>
          <p:cNvSpPr/>
          <p:nvPr/>
        </p:nvSpPr>
        <p:spPr>
          <a:xfrm>
            <a:off x="8971723" y="5221356"/>
            <a:ext cx="1749286" cy="1020418"/>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bn-BD" sz="3200" dirty="0" smtClean="0"/>
              <a:t>মোল </a:t>
            </a:r>
            <a:endParaRPr lang="en-US" sz="3200" dirty="0"/>
          </a:p>
        </p:txBody>
      </p:sp>
      <p:sp>
        <p:nvSpPr>
          <p:cNvPr id="16" name="Rectangle 15"/>
          <p:cNvSpPr/>
          <p:nvPr/>
        </p:nvSpPr>
        <p:spPr>
          <a:xfrm>
            <a:off x="9044609" y="3809998"/>
            <a:ext cx="1676400" cy="894524"/>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bn-BD" sz="2800" dirty="0" smtClean="0"/>
              <a:t>আয়তন</a:t>
            </a:r>
            <a:endParaRPr lang="en-US" sz="2800" dirty="0"/>
          </a:p>
        </p:txBody>
      </p:sp>
      <p:sp>
        <p:nvSpPr>
          <p:cNvPr id="17" name="Rectangle 16"/>
          <p:cNvSpPr/>
          <p:nvPr/>
        </p:nvSpPr>
        <p:spPr>
          <a:xfrm>
            <a:off x="9051234" y="2504660"/>
            <a:ext cx="1616765" cy="980662"/>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algn="ctr"/>
            <a:r>
              <a:rPr lang="bn-BD" sz="2800" dirty="0" smtClean="0"/>
              <a:t>মোলারিটি </a:t>
            </a:r>
            <a:endParaRPr lang="en-US" sz="2800" dirty="0"/>
          </a:p>
        </p:txBody>
      </p:sp>
    </p:spTree>
    <p:extLst>
      <p:ext uri="{BB962C8B-B14F-4D97-AF65-F5344CB8AC3E}">
        <p14:creationId xmlns:p14="http://schemas.microsoft.com/office/powerpoint/2010/main" val="2927790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3"/>
                    </p:tgtEl>
                  </p:cond>
                </p:stCondLst>
                <p:endSync evt="end" delay="0">
                  <p:rtn val="all"/>
                </p:endSync>
                <p:childTnLst>
                  <p:par>
                    <p:cTn id="10" fill="hold">
                      <p:stCondLst>
                        <p:cond delay="0"/>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2"/>
                  </p:tgtEl>
                </p:cond>
              </p:nextCondLst>
            </p:seq>
          </p:childTnLst>
        </p:cTn>
      </p:par>
    </p:tnLst>
    <p:bldLst>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365124"/>
                <a:ext cx="10515600" cy="6318063"/>
              </a:xfrm>
            </p:spPr>
            <p:txBody>
              <a:bodyPr anchor="t">
                <a:normAutofit fontScale="90000"/>
              </a:bodyPr>
              <a:lstStyle/>
              <a:p>
                <a:r>
                  <a:rPr lang="bn-BD" dirty="0" smtClean="0">
                    <a:solidFill>
                      <a:srgbClr val="FF0000"/>
                    </a:solidFill>
                    <a:latin typeface="NikoshBAN" panose="02000000000000000000" pitchFamily="2" charset="0"/>
                    <a:cs typeface="NikoshBAN" panose="02000000000000000000" pitchFamily="2" charset="0"/>
                  </a:rPr>
                  <a:t>মোলার আয়তনঃ </a:t>
                </a:r>
                <a:r>
                  <a:rPr lang="bn-BD" dirty="0" smtClean="0">
                    <a:solidFill>
                      <a:srgbClr val="00B0F0"/>
                    </a:solidFill>
                    <a:latin typeface="NikoshBAN" panose="02000000000000000000" pitchFamily="2" charset="0"/>
                    <a:cs typeface="NikoshBAN" panose="02000000000000000000" pitchFamily="2" charset="0"/>
                  </a:rPr>
                  <a:t>এক মোল পরিমান পদার্থের আয়তনকে মোলার আয়তন বলে।যেমন- </a:t>
                </a:r>
                <a14:m>
                  <m:oMath xmlns:m="http://schemas.openxmlformats.org/officeDocument/2006/math">
                    <m:sSub>
                      <m:sSubPr>
                        <m:ctrlPr>
                          <a:rPr lang="bn-BD" i="1" smtClean="0">
                            <a:solidFill>
                              <a:srgbClr val="00B0F0"/>
                            </a:solidFill>
                            <a:latin typeface="Cambria Math" panose="02040503050406030204" pitchFamily="18" charset="0"/>
                            <a:cs typeface="NikoshBAN" panose="02000000000000000000" pitchFamily="2" charset="0"/>
                          </a:rPr>
                        </m:ctrlPr>
                      </m:sSubPr>
                      <m:e>
                        <m:r>
                          <a:rPr lang="en-US" b="0" i="1" smtClean="0">
                            <a:solidFill>
                              <a:srgbClr val="00B0F0"/>
                            </a:solidFill>
                            <a:latin typeface="Cambria Math" panose="02040503050406030204" pitchFamily="18" charset="0"/>
                            <a:cs typeface="NikoshBAN" panose="02000000000000000000" pitchFamily="2" charset="0"/>
                          </a:rPr>
                          <m:t>𝐶𝑂</m:t>
                        </m:r>
                      </m:e>
                      <m:sub>
                        <m:r>
                          <a:rPr lang="en-US" b="0" i="1" smtClean="0">
                            <a:solidFill>
                              <a:srgbClr val="00B0F0"/>
                            </a:solidFill>
                            <a:latin typeface="Cambria Math" panose="02040503050406030204" pitchFamily="18" charset="0"/>
                            <a:cs typeface="NikoshBAN" panose="02000000000000000000" pitchFamily="2" charset="0"/>
                          </a:rPr>
                          <m:t>2</m:t>
                        </m:r>
                      </m:sub>
                    </m:sSub>
                  </m:oMath>
                </a14:m>
                <a:r>
                  <a:rPr lang="bn-BD" dirty="0" smtClean="0">
                    <a:solidFill>
                      <a:srgbClr val="00B0F0"/>
                    </a:solidFill>
                    <a:latin typeface="NikoshBAN" panose="02000000000000000000" pitchFamily="2" charset="0"/>
                    <a:cs typeface="NikoshBAN" panose="02000000000000000000" pitchFamily="2" charset="0"/>
                  </a:rPr>
                  <a:t>এর মোলার আয়তন </a:t>
                </a:r>
                <a:r>
                  <a:rPr lang="en-US" dirty="0" smtClean="0">
                    <a:solidFill>
                      <a:srgbClr val="00B0F0"/>
                    </a:solidFill>
                    <a:latin typeface="NikoshBAN" panose="02000000000000000000" pitchFamily="2" charset="0"/>
                    <a:cs typeface="NikoshBAN" panose="02000000000000000000" pitchFamily="2" charset="0"/>
                  </a:rPr>
                  <a:t>22.4</a:t>
                </a:r>
                <a:r>
                  <a:rPr lang="bn-BD" smtClean="0">
                    <a:solidFill>
                      <a:srgbClr val="00B0F0"/>
                    </a:solidFill>
                    <a:latin typeface="NikoshBAN" panose="02000000000000000000" pitchFamily="2" charset="0"/>
                    <a:cs typeface="NikoshBAN" panose="02000000000000000000" pitchFamily="2" charset="0"/>
                  </a:rPr>
                  <a:t> লি। </a:t>
                </a:r>
                <a:r>
                  <a:rPr lang="bn-BD" dirty="0" smtClean="0">
                    <a:solidFill>
                      <a:srgbClr val="00B0F0"/>
                    </a:solidFill>
                    <a:latin typeface="NikoshBAN" panose="02000000000000000000" pitchFamily="2" charset="0"/>
                    <a:cs typeface="NikoshBAN" panose="02000000000000000000" pitchFamily="2" charset="0"/>
                  </a:rPr>
                  <a:t/>
                </a:r>
                <a:br>
                  <a:rPr lang="bn-BD" dirty="0" smtClean="0">
                    <a:solidFill>
                      <a:srgbClr val="00B0F0"/>
                    </a:solidFill>
                    <a:latin typeface="NikoshBAN" panose="02000000000000000000" pitchFamily="2" charset="0"/>
                    <a:cs typeface="NikoshBAN" panose="02000000000000000000" pitchFamily="2" charset="0"/>
                  </a:rPr>
                </a:br>
                <a:r>
                  <a:rPr lang="bn-BD" dirty="0" smtClean="0">
                    <a:solidFill>
                      <a:srgbClr val="FF0000"/>
                    </a:solidFill>
                    <a:latin typeface="NikoshBAN" panose="02000000000000000000" pitchFamily="2" charset="0"/>
                    <a:cs typeface="NikoshBAN" panose="02000000000000000000" pitchFamily="2" charset="0"/>
                  </a:rPr>
                  <a:t>প্রমান তাপমাত্রা ও চাপঃ </a:t>
                </a:r>
                <a:r>
                  <a:rPr lang="bn-BD" dirty="0" smtClean="0">
                    <a:solidFill>
                      <a:srgbClr val="00B0F0"/>
                    </a:solidFill>
                    <a:latin typeface="NikoshBAN" panose="02000000000000000000" pitchFamily="2" charset="0"/>
                    <a:cs typeface="NikoshBAN" panose="02000000000000000000" pitchFamily="2" charset="0"/>
                  </a:rPr>
                  <a:t>রাসায়নিক বিক্রিয়ার ক্ষে ত্রে </a:t>
                </a:r>
                <a14:m>
                  <m:oMath xmlns:m="http://schemas.openxmlformats.org/officeDocument/2006/math">
                    <m:sSup>
                      <m:sSupPr>
                        <m:ctrlPr>
                          <a:rPr lang="bn-BD" i="1" smtClean="0">
                            <a:solidFill>
                              <a:srgbClr val="00B0F0"/>
                            </a:solidFill>
                            <a:latin typeface="Cambria Math" panose="02040503050406030204" pitchFamily="18" charset="0"/>
                            <a:cs typeface="NikoshBAN" panose="02000000000000000000" pitchFamily="2" charset="0"/>
                          </a:rPr>
                        </m:ctrlPr>
                      </m:sSupPr>
                      <m:e>
                        <m:r>
                          <a:rPr lang="bn-BD" b="0" i="1" smtClean="0">
                            <a:solidFill>
                              <a:srgbClr val="00B0F0"/>
                            </a:solidFill>
                            <a:latin typeface="Cambria Math" panose="02040503050406030204" pitchFamily="18" charset="0"/>
                            <a:cs typeface="NikoshBAN" panose="02000000000000000000" pitchFamily="2" charset="0"/>
                          </a:rPr>
                          <m:t>২৫</m:t>
                        </m:r>
                      </m:e>
                      <m:sup>
                        <m:r>
                          <a:rPr lang="bn-BD" i="1" smtClean="0">
                            <a:solidFill>
                              <a:srgbClr val="00B0F0"/>
                            </a:solidFill>
                            <a:latin typeface="Cambria Math" panose="02040503050406030204" pitchFamily="18" charset="0"/>
                            <a:ea typeface="Cambria Math" panose="02040503050406030204" pitchFamily="18" charset="0"/>
                            <a:cs typeface="NikoshBAN" panose="02000000000000000000" pitchFamily="2" charset="0"/>
                          </a:rPr>
                          <m:t>℃</m:t>
                        </m:r>
                      </m:sup>
                    </m:sSup>
                  </m:oMath>
                </a14:m>
                <a:r>
                  <a:rPr lang="bn-BD" dirty="0" smtClean="0">
                    <a:solidFill>
                      <a:srgbClr val="00B0F0"/>
                    </a:solidFill>
                    <a:latin typeface="NikoshBAN" panose="02000000000000000000" pitchFamily="2" charset="0"/>
                    <a:cs typeface="NikoshBAN" panose="02000000000000000000" pitchFamily="2" charset="0"/>
                  </a:rPr>
                  <a:t> তাপমাত্রা ও ১ বায়ুমন্ডলীয় চাপকে প্রমান তাপমাত্রা ও চাপ বলে। </a:t>
                </a:r>
                <a:br>
                  <a:rPr lang="bn-BD" dirty="0" smtClean="0">
                    <a:solidFill>
                      <a:srgbClr val="00B0F0"/>
                    </a:solidFill>
                    <a:latin typeface="NikoshBAN" panose="02000000000000000000" pitchFamily="2" charset="0"/>
                    <a:cs typeface="NikoshBAN" panose="02000000000000000000" pitchFamily="2" charset="0"/>
                  </a:rPr>
                </a:br>
                <a:r>
                  <a:rPr lang="bn-BD" dirty="0" smtClean="0">
                    <a:solidFill>
                      <a:srgbClr val="FF0000"/>
                    </a:solidFill>
                    <a:latin typeface="NikoshBAN" panose="02000000000000000000" pitchFamily="2" charset="0"/>
                    <a:cs typeface="NikoshBAN" panose="02000000000000000000" pitchFamily="2" charset="0"/>
                  </a:rPr>
                  <a:t>মোলার দ্রবন/</a:t>
                </a:r>
                <a:r>
                  <a:rPr lang="en-US" dirty="0" smtClean="0">
                    <a:solidFill>
                      <a:srgbClr val="FF0000"/>
                    </a:solidFill>
                    <a:latin typeface="NikoshBAN" panose="02000000000000000000" pitchFamily="2" charset="0"/>
                    <a:cs typeface="NikoshBAN" panose="02000000000000000000" pitchFamily="2" charset="0"/>
                  </a:rPr>
                  <a:t>Molar solution:</a:t>
                </a:r>
                <a:r>
                  <a:rPr lang="bn-BD" dirty="0" smtClean="0">
                    <a:solidFill>
                      <a:srgbClr val="00B0F0"/>
                    </a:solidFill>
                    <a:latin typeface="NikoshBAN" panose="02000000000000000000" pitchFamily="2" charset="0"/>
                    <a:cs typeface="NikoshBAN" panose="02000000000000000000" pitchFamily="2" charset="0"/>
                  </a:rPr>
                  <a:t>নির্দিষ্ট তাপমাত্রায় দ্রবনের প্রতি লিটার আয়তনের মধ্যে কোন পদার্থের এক মোল বা গ্রাম আনবিক ভর পরিমান দ্রব দ্রবীভূত থাকলে ঐ দ্রবনকে ঐ দ্রবের মোলার দ্রবন বলা হয়। মোলার দ্রবনের ঘনমাত্রাকে </a:t>
                </a:r>
                <a:r>
                  <a:rPr lang="en-US" dirty="0" smtClean="0">
                    <a:solidFill>
                      <a:srgbClr val="00B0F0"/>
                    </a:solidFill>
                    <a:latin typeface="NikoshBAN" panose="02000000000000000000" pitchFamily="2" charset="0"/>
                    <a:cs typeface="NikoshBAN" panose="02000000000000000000" pitchFamily="2" charset="0"/>
                  </a:rPr>
                  <a:t>(M) </a:t>
                </a:r>
                <a:r>
                  <a:rPr lang="bn-BD" dirty="0" smtClean="0">
                    <a:solidFill>
                      <a:srgbClr val="00B0F0"/>
                    </a:solidFill>
                    <a:latin typeface="NikoshBAN" panose="02000000000000000000" pitchFamily="2" charset="0"/>
                    <a:cs typeface="NikoshBAN" panose="02000000000000000000" pitchFamily="2" charset="0"/>
                  </a:rPr>
                  <a:t>দ্বারা প্রকাশ করা হয়। এর একক </a:t>
                </a:r>
                <a14:m>
                  <m:oMath xmlns:m="http://schemas.openxmlformats.org/officeDocument/2006/math">
                    <m:sSup>
                      <m:sSupPr>
                        <m:ctrlPr>
                          <a:rPr lang="bn-BD" i="1" smtClean="0">
                            <a:solidFill>
                              <a:srgbClr val="00B0F0"/>
                            </a:solidFill>
                            <a:latin typeface="Cambria Math" panose="02040503050406030204" pitchFamily="18" charset="0"/>
                            <a:cs typeface="NikoshBAN" panose="02000000000000000000" pitchFamily="2" charset="0"/>
                          </a:rPr>
                        </m:ctrlPr>
                      </m:sSupPr>
                      <m:e>
                        <m:r>
                          <a:rPr lang="en-US" b="0" i="1" smtClean="0">
                            <a:solidFill>
                              <a:srgbClr val="00B0F0"/>
                            </a:solidFill>
                            <a:latin typeface="Cambria Math" panose="02040503050406030204" pitchFamily="18" charset="0"/>
                            <a:cs typeface="NikoshBAN" panose="02000000000000000000" pitchFamily="2" charset="0"/>
                          </a:rPr>
                          <m:t>𝑚𝑜𝑙</m:t>
                        </m:r>
                        <m:r>
                          <a:rPr lang="en-US" b="0" i="1" smtClean="0">
                            <a:solidFill>
                              <a:srgbClr val="00B0F0"/>
                            </a:solidFill>
                            <a:latin typeface="Cambria Math" panose="02040503050406030204" pitchFamily="18" charset="0"/>
                            <a:cs typeface="NikoshBAN" panose="02000000000000000000" pitchFamily="2" charset="0"/>
                          </a:rPr>
                          <m:t> </m:t>
                        </m:r>
                        <m:r>
                          <a:rPr lang="en-US" b="0" i="1" smtClean="0">
                            <a:solidFill>
                              <a:srgbClr val="00B0F0"/>
                            </a:solidFill>
                            <a:latin typeface="Cambria Math" panose="02040503050406030204" pitchFamily="18" charset="0"/>
                            <a:cs typeface="NikoshBAN" panose="02000000000000000000" pitchFamily="2" charset="0"/>
                          </a:rPr>
                          <m:t>𝐿</m:t>
                        </m:r>
                      </m:e>
                      <m:sup>
                        <m:r>
                          <a:rPr lang="en-US" b="0" i="1" smtClean="0">
                            <a:solidFill>
                              <a:srgbClr val="00B0F0"/>
                            </a:solidFill>
                            <a:latin typeface="Cambria Math" panose="02040503050406030204" pitchFamily="18" charset="0"/>
                            <a:cs typeface="NikoshBAN" panose="02000000000000000000" pitchFamily="2" charset="0"/>
                          </a:rPr>
                          <m:t>−</m:t>
                        </m:r>
                        <m:r>
                          <a:rPr lang="en-US" b="0" i="1" smtClean="0">
                            <a:solidFill>
                              <a:srgbClr val="00B0F0"/>
                            </a:solidFill>
                            <a:latin typeface="Cambria Math" panose="02040503050406030204" pitchFamily="18" charset="0"/>
                            <a:cs typeface="NikoshBAN" panose="02000000000000000000" pitchFamily="2" charset="0"/>
                          </a:rPr>
                          <m:t>1</m:t>
                        </m:r>
                      </m:sup>
                    </m:sSup>
                    <m:r>
                      <a:rPr lang="bn-BD" b="0" i="0" smtClean="0">
                        <a:solidFill>
                          <a:srgbClr val="00B0F0"/>
                        </a:solidFill>
                        <a:latin typeface="Cambria Math" panose="02040503050406030204" pitchFamily="18" charset="0"/>
                        <a:cs typeface="NikoshBAN" panose="02000000000000000000" pitchFamily="2" charset="0"/>
                      </a:rPr>
                      <m:t>বা</m:t>
                    </m:r>
                    <m:r>
                      <a:rPr lang="bn-BD" b="0" i="0" smtClean="0">
                        <a:solidFill>
                          <a:srgbClr val="00B0F0"/>
                        </a:solidFill>
                        <a:latin typeface="Cambria Math" panose="02040503050406030204" pitchFamily="18" charset="0"/>
                        <a:cs typeface="NikoshBAN" panose="02000000000000000000" pitchFamily="2" charset="0"/>
                      </a:rPr>
                      <m:t> </m:t>
                    </m:r>
                    <m:sSup>
                      <m:sSupPr>
                        <m:ctrlPr>
                          <a:rPr lang="bn-BD" b="0" i="1" smtClean="0">
                            <a:solidFill>
                              <a:srgbClr val="00B0F0"/>
                            </a:solidFill>
                            <a:latin typeface="Cambria Math" panose="02040503050406030204" pitchFamily="18" charset="0"/>
                            <a:cs typeface="NikoshBAN" panose="02000000000000000000" pitchFamily="2" charset="0"/>
                          </a:rPr>
                        </m:ctrlPr>
                      </m:sSupPr>
                      <m:e>
                        <m:r>
                          <a:rPr lang="bn-BD" b="0" i="1" smtClean="0">
                            <a:solidFill>
                              <a:srgbClr val="00B0F0"/>
                            </a:solidFill>
                            <a:latin typeface="Cambria Math" panose="02040503050406030204" pitchFamily="18" charset="0"/>
                            <a:cs typeface="NikoshBAN" panose="02000000000000000000" pitchFamily="2" charset="0"/>
                          </a:rPr>
                          <m:t>মোল</m:t>
                        </m:r>
                        <m:r>
                          <a:rPr lang="bn-BD" b="0" i="1" smtClean="0">
                            <a:solidFill>
                              <a:srgbClr val="00B0F0"/>
                            </a:solidFill>
                            <a:latin typeface="Cambria Math" panose="02040503050406030204" pitchFamily="18" charset="0"/>
                            <a:cs typeface="NikoshBAN" panose="02000000000000000000" pitchFamily="2" charset="0"/>
                          </a:rPr>
                          <m:t>  </m:t>
                        </m:r>
                        <m:r>
                          <a:rPr lang="bn-BD" b="0" i="1" smtClean="0">
                            <a:solidFill>
                              <a:srgbClr val="00B0F0"/>
                            </a:solidFill>
                            <a:latin typeface="Cambria Math" panose="02040503050406030204" pitchFamily="18" charset="0"/>
                            <a:cs typeface="NikoshBAN" panose="02000000000000000000" pitchFamily="2" charset="0"/>
                          </a:rPr>
                          <m:t>লি</m:t>
                        </m:r>
                      </m:e>
                      <m:sup>
                        <m:r>
                          <a:rPr lang="bn-BD" b="0" i="1" smtClean="0">
                            <a:solidFill>
                              <a:srgbClr val="00B0F0"/>
                            </a:solidFill>
                            <a:latin typeface="Cambria Math" panose="02040503050406030204" pitchFamily="18" charset="0"/>
                            <a:cs typeface="NikoshBAN" panose="02000000000000000000" pitchFamily="2" charset="0"/>
                          </a:rPr>
                          <m:t>−</m:t>
                        </m:r>
                        <m:r>
                          <a:rPr lang="bn-BD" b="0" i="1" smtClean="0">
                            <a:solidFill>
                              <a:srgbClr val="00B0F0"/>
                            </a:solidFill>
                            <a:latin typeface="Cambria Math" panose="02040503050406030204" pitchFamily="18" charset="0"/>
                            <a:cs typeface="NikoshBAN" panose="02000000000000000000" pitchFamily="2" charset="0"/>
                          </a:rPr>
                          <m:t>১</m:t>
                        </m:r>
                      </m:sup>
                    </m:sSup>
                  </m:oMath>
                </a14:m>
                <a:r>
                  <a:rPr lang="bn-BD" dirty="0" smtClean="0">
                    <a:solidFill>
                      <a:srgbClr val="00B0F0"/>
                    </a:solidFill>
                    <a:latin typeface="NikoshBAN" panose="02000000000000000000" pitchFamily="2" charset="0"/>
                    <a:cs typeface="NikoshBAN" panose="02000000000000000000" pitchFamily="2" charset="0"/>
                  </a:rPr>
                  <a:t> । যেমন,</a:t>
                </a:r>
                <a14:m>
                  <m:oMath xmlns:m="http://schemas.openxmlformats.org/officeDocument/2006/math">
                    <m:sSub>
                      <m:sSubPr>
                        <m:ctrlPr>
                          <a:rPr lang="bn-BD" i="1" smtClean="0">
                            <a:solidFill>
                              <a:srgbClr val="00B0F0"/>
                            </a:solidFill>
                            <a:latin typeface="Cambria Math" panose="02040503050406030204" pitchFamily="18" charset="0"/>
                            <a:cs typeface="NikoshBAN" panose="02000000000000000000" pitchFamily="2" charset="0"/>
                          </a:rPr>
                        </m:ctrlPr>
                      </m:sSubPr>
                      <m:e>
                        <m:r>
                          <a:rPr lang="en-US" b="0" i="1" smtClean="0">
                            <a:solidFill>
                              <a:srgbClr val="00B0F0"/>
                            </a:solidFill>
                            <a:latin typeface="Cambria Math" panose="02040503050406030204" pitchFamily="18" charset="0"/>
                            <a:cs typeface="NikoshBAN" panose="02000000000000000000" pitchFamily="2" charset="0"/>
                          </a:rPr>
                          <m:t>𝐻</m:t>
                        </m:r>
                      </m:e>
                      <m:sub>
                        <m:r>
                          <a:rPr lang="en-US" b="0" i="1" smtClean="0">
                            <a:solidFill>
                              <a:srgbClr val="00B0F0"/>
                            </a:solidFill>
                            <a:latin typeface="Cambria Math" panose="02040503050406030204" pitchFamily="18" charset="0"/>
                            <a:cs typeface="NikoshBAN" panose="02000000000000000000" pitchFamily="2" charset="0"/>
                          </a:rPr>
                          <m:t>2</m:t>
                        </m:r>
                      </m:sub>
                    </m:sSub>
                    <m:sSub>
                      <m:sSubPr>
                        <m:ctrlPr>
                          <a:rPr lang="bn-BD" i="1" smtClean="0">
                            <a:solidFill>
                              <a:srgbClr val="00B0F0"/>
                            </a:solidFill>
                            <a:latin typeface="Cambria Math" panose="02040503050406030204" pitchFamily="18" charset="0"/>
                            <a:cs typeface="NikoshBAN" panose="02000000000000000000" pitchFamily="2" charset="0"/>
                          </a:rPr>
                        </m:ctrlPr>
                      </m:sSubPr>
                      <m:e>
                        <m:r>
                          <a:rPr lang="en-US" b="0" i="1" smtClean="0">
                            <a:solidFill>
                              <a:srgbClr val="00B0F0"/>
                            </a:solidFill>
                            <a:latin typeface="Cambria Math" panose="02040503050406030204" pitchFamily="18" charset="0"/>
                            <a:cs typeface="NikoshBAN" panose="02000000000000000000" pitchFamily="2" charset="0"/>
                          </a:rPr>
                          <m:t>𝑆𝑂</m:t>
                        </m:r>
                      </m:e>
                      <m:sub>
                        <m:r>
                          <a:rPr lang="en-US" b="0" i="1" smtClean="0">
                            <a:solidFill>
                              <a:srgbClr val="00B0F0"/>
                            </a:solidFill>
                            <a:latin typeface="Cambria Math" panose="02040503050406030204" pitchFamily="18" charset="0"/>
                            <a:cs typeface="NikoshBAN" panose="02000000000000000000" pitchFamily="2" charset="0"/>
                          </a:rPr>
                          <m:t>4</m:t>
                        </m:r>
                      </m:sub>
                    </m:sSub>
                  </m:oMath>
                </a14:m>
                <a:r>
                  <a:rPr lang="bn-BD" dirty="0" smtClean="0">
                    <a:solidFill>
                      <a:srgbClr val="00B0F0"/>
                    </a:solidFill>
                    <a:latin typeface="NikoshBAN" panose="02000000000000000000" pitchFamily="2" charset="0"/>
                    <a:cs typeface="NikoshBAN" panose="02000000000000000000" pitchFamily="2" charset="0"/>
                  </a:rPr>
                  <a:t>এর গ্রাম আনবিক ভর ৯৮গ্রাম, তাই ৯৮গ্রাম </a:t>
                </a:r>
                <a14:m>
                  <m:oMath xmlns:m="http://schemas.openxmlformats.org/officeDocument/2006/math">
                    <m:sSub>
                      <m:sSubPr>
                        <m:ctrlPr>
                          <a:rPr lang="bn-BD" i="1" smtClean="0">
                            <a:solidFill>
                              <a:srgbClr val="00B0F0"/>
                            </a:solidFill>
                            <a:latin typeface="Cambria Math" panose="02040503050406030204" pitchFamily="18" charset="0"/>
                            <a:cs typeface="NikoshBAN" panose="02000000000000000000" pitchFamily="2" charset="0"/>
                          </a:rPr>
                        </m:ctrlPr>
                      </m:sSubPr>
                      <m:e>
                        <m:r>
                          <a:rPr lang="en-US" b="0" i="1" smtClean="0">
                            <a:solidFill>
                              <a:srgbClr val="00B0F0"/>
                            </a:solidFill>
                            <a:latin typeface="Cambria Math" panose="02040503050406030204" pitchFamily="18" charset="0"/>
                            <a:cs typeface="NikoshBAN" panose="02000000000000000000" pitchFamily="2" charset="0"/>
                          </a:rPr>
                          <m:t>𝐻</m:t>
                        </m:r>
                      </m:e>
                      <m:sub>
                        <m:r>
                          <a:rPr lang="en-US" b="0" i="1" smtClean="0">
                            <a:solidFill>
                              <a:srgbClr val="00B0F0"/>
                            </a:solidFill>
                            <a:latin typeface="Cambria Math" panose="02040503050406030204" pitchFamily="18" charset="0"/>
                            <a:cs typeface="NikoshBAN" panose="02000000000000000000" pitchFamily="2" charset="0"/>
                          </a:rPr>
                          <m:t>2</m:t>
                        </m:r>
                      </m:sub>
                    </m:sSub>
                    <m:sSub>
                      <m:sSubPr>
                        <m:ctrlPr>
                          <a:rPr lang="bn-BD" i="1" smtClean="0">
                            <a:solidFill>
                              <a:srgbClr val="00B0F0"/>
                            </a:solidFill>
                            <a:latin typeface="Cambria Math" panose="02040503050406030204" pitchFamily="18" charset="0"/>
                            <a:cs typeface="NikoshBAN" panose="02000000000000000000" pitchFamily="2" charset="0"/>
                          </a:rPr>
                        </m:ctrlPr>
                      </m:sSubPr>
                      <m:e>
                        <m:r>
                          <a:rPr lang="en-US" b="0" i="1" smtClean="0">
                            <a:solidFill>
                              <a:srgbClr val="00B0F0"/>
                            </a:solidFill>
                            <a:latin typeface="Cambria Math" panose="02040503050406030204" pitchFamily="18" charset="0"/>
                            <a:cs typeface="NikoshBAN" panose="02000000000000000000" pitchFamily="2" charset="0"/>
                          </a:rPr>
                          <m:t>𝑆𝑂</m:t>
                        </m:r>
                      </m:e>
                      <m:sub>
                        <m:r>
                          <a:rPr lang="en-US" b="0" i="1" smtClean="0">
                            <a:solidFill>
                              <a:srgbClr val="00B0F0"/>
                            </a:solidFill>
                            <a:latin typeface="Cambria Math" panose="02040503050406030204" pitchFamily="18" charset="0"/>
                            <a:cs typeface="NikoshBAN" panose="02000000000000000000" pitchFamily="2" charset="0"/>
                          </a:rPr>
                          <m:t>4</m:t>
                        </m:r>
                      </m:sub>
                    </m:sSub>
                    <m:r>
                      <a:rPr lang="bn-BD" i="1" smtClean="0">
                        <a:solidFill>
                          <a:srgbClr val="00B0F0"/>
                        </a:solidFill>
                        <a:latin typeface="Cambria Math" panose="02040503050406030204" pitchFamily="18" charset="0"/>
                        <a:ea typeface="Cambria Math" panose="02040503050406030204" pitchFamily="18" charset="0"/>
                        <a:cs typeface="NikoshBAN" panose="02000000000000000000" pitchFamily="2" charset="0"/>
                      </a:rPr>
                      <m:t>=</m:t>
                    </m:r>
                  </m:oMath>
                </a14:m>
                <a:r>
                  <a:rPr lang="bn-BD" dirty="0" smtClean="0">
                    <a:solidFill>
                      <a:srgbClr val="00B0F0"/>
                    </a:solidFill>
                    <a:latin typeface="NikoshBAN" panose="02000000000000000000" pitchFamily="2" charset="0"/>
                    <a:cs typeface="NikoshBAN" panose="02000000000000000000" pitchFamily="2" charset="0"/>
                  </a:rPr>
                  <a:t>১মোল সালফিউরিক এসিড। </a:t>
                </a:r>
                <a:endParaRPr lang="en-US" dirty="0">
                  <a:solidFill>
                    <a:srgbClr val="00B0F0"/>
                  </a:solidFill>
                  <a:latin typeface="NikoshBAN" panose="02000000000000000000" pitchFamily="2" charset="0"/>
                  <a:cs typeface="NikoshBAN" panose="02000000000000000000" pitchFamily="2"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365124"/>
                <a:ext cx="10515600" cy="6318063"/>
              </a:xfrm>
              <a:blipFill rotWithShape="0">
                <a:blip r:embed="rId2"/>
                <a:stretch>
                  <a:fillRect l="-2087" t="-2413" r="-2725" b="-3861"/>
                </a:stretch>
              </a:blipFill>
            </p:spPr>
            <p:txBody>
              <a:bodyPr/>
              <a:lstStyle/>
              <a:p>
                <a:r>
                  <a:rPr lang="en-US">
                    <a:noFill/>
                  </a:rPr>
                  <a:t> </a:t>
                </a:r>
              </a:p>
            </p:txBody>
          </p:sp>
        </mc:Fallback>
      </mc:AlternateContent>
    </p:spTree>
    <p:extLst>
      <p:ext uri="{BB962C8B-B14F-4D97-AF65-F5344CB8AC3E}">
        <p14:creationId xmlns:p14="http://schemas.microsoft.com/office/powerpoint/2010/main" val="19951452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80999" y="215154"/>
                <a:ext cx="10515600" cy="5786998"/>
              </a:xfrm>
            </p:spPr>
            <p:txBody>
              <a:bodyPr/>
              <a:lstStyle/>
              <a:p>
                <a:r>
                  <a:rPr lang="en-US" dirty="0" smtClean="0">
                    <a:solidFill>
                      <a:srgbClr val="00B050"/>
                    </a:solidFill>
                    <a:latin typeface="NikoshBAN" panose="02000000000000000000" pitchFamily="2" charset="0"/>
                    <a:cs typeface="NikoshBAN" panose="02000000000000000000" pitchFamily="2" charset="0"/>
                  </a:rPr>
                  <a:t>৯৮গ্রাম </a:t>
                </a:r>
                <a14:m>
                  <m:oMath xmlns:m="http://schemas.openxmlformats.org/officeDocument/2006/math">
                    <m:sSub>
                      <m:sSubPr>
                        <m:ctrlPr>
                          <a:rPr lang="en-US" i="1" smtClean="0">
                            <a:solidFill>
                              <a:srgbClr val="00B050"/>
                            </a:solidFill>
                            <a:latin typeface="Cambria Math" panose="02040503050406030204" pitchFamily="18" charset="0"/>
                            <a:cs typeface="NikoshBAN" panose="02000000000000000000" pitchFamily="2" charset="0"/>
                          </a:rPr>
                        </m:ctrlPr>
                      </m:sSubPr>
                      <m:e>
                        <m:r>
                          <a:rPr lang="en-US" b="0" i="1" smtClean="0">
                            <a:solidFill>
                              <a:srgbClr val="00B050"/>
                            </a:solidFill>
                            <a:latin typeface="Cambria Math" panose="02040503050406030204" pitchFamily="18" charset="0"/>
                            <a:cs typeface="NikoshBAN" panose="02000000000000000000" pitchFamily="2" charset="0"/>
                          </a:rPr>
                          <m:t>𝐻</m:t>
                        </m:r>
                      </m:e>
                      <m:sub>
                        <m:r>
                          <a:rPr lang="en-US" b="0" i="1" smtClean="0">
                            <a:solidFill>
                              <a:srgbClr val="00B050"/>
                            </a:solidFill>
                            <a:latin typeface="Cambria Math" panose="02040503050406030204" pitchFamily="18" charset="0"/>
                            <a:cs typeface="NikoshBAN" panose="02000000000000000000" pitchFamily="2" charset="0"/>
                          </a:rPr>
                          <m:t>2</m:t>
                        </m:r>
                      </m:sub>
                    </m:sSub>
                    <m:sSub>
                      <m:sSubPr>
                        <m:ctrlPr>
                          <a:rPr lang="en-US" i="1" smtClean="0">
                            <a:solidFill>
                              <a:srgbClr val="00B050"/>
                            </a:solidFill>
                            <a:latin typeface="Cambria Math" panose="02040503050406030204" pitchFamily="18" charset="0"/>
                            <a:cs typeface="NikoshBAN" panose="02000000000000000000" pitchFamily="2" charset="0"/>
                          </a:rPr>
                        </m:ctrlPr>
                      </m:sSubPr>
                      <m:e>
                        <m:r>
                          <a:rPr lang="en-US" b="0" i="1" smtClean="0">
                            <a:solidFill>
                              <a:srgbClr val="00B050"/>
                            </a:solidFill>
                            <a:latin typeface="Cambria Math" panose="02040503050406030204" pitchFamily="18" charset="0"/>
                            <a:cs typeface="NikoshBAN" panose="02000000000000000000" pitchFamily="2" charset="0"/>
                          </a:rPr>
                          <m:t>𝑆𝑂</m:t>
                        </m:r>
                      </m:e>
                      <m:sub>
                        <m:r>
                          <a:rPr lang="en-US" b="0" i="1" smtClean="0">
                            <a:solidFill>
                              <a:srgbClr val="00B050"/>
                            </a:solidFill>
                            <a:latin typeface="Cambria Math" panose="02040503050406030204" pitchFamily="18" charset="0"/>
                            <a:cs typeface="NikoshBAN" panose="02000000000000000000" pitchFamily="2" charset="0"/>
                          </a:rPr>
                          <m:t>4</m:t>
                        </m:r>
                      </m:sub>
                    </m:sSub>
                  </m:oMath>
                </a14:m>
                <a:r>
                  <a:rPr lang="en-US" dirty="0" smtClean="0">
                    <a:solidFill>
                      <a:srgbClr val="00B050"/>
                    </a:solidFill>
                    <a:latin typeface="NikoshBAN" panose="02000000000000000000" pitchFamily="2" charset="0"/>
                    <a:cs typeface="NikoshBAN" panose="02000000000000000000" pitchFamily="2" charset="0"/>
                  </a:rPr>
                  <a:t>  1000ml </a:t>
                </a:r>
                <a:r>
                  <a:rPr lang="bn-BD" dirty="0" smtClean="0">
                    <a:solidFill>
                      <a:srgbClr val="00B050"/>
                    </a:solidFill>
                    <a:latin typeface="NikoshBAN" panose="02000000000000000000" pitchFamily="2" charset="0"/>
                    <a:cs typeface="NikoshBAN" panose="02000000000000000000" pitchFamily="2" charset="0"/>
                  </a:rPr>
                  <a:t>বা ১ লি</a:t>
                </a:r>
                <a:r>
                  <a:rPr lang="en-US" dirty="0" smtClean="0">
                    <a:solidFill>
                      <a:srgbClr val="00B050"/>
                    </a:solidFill>
                    <a:latin typeface="NikoshBAN" panose="02000000000000000000" pitchFamily="2" charset="0"/>
                    <a:cs typeface="NikoshBAN" panose="02000000000000000000" pitchFamily="2" charset="0"/>
                  </a:rPr>
                  <a:t>.</a:t>
                </a:r>
                <a:r>
                  <a:rPr lang="bn-BD" dirty="0" smtClean="0">
                    <a:solidFill>
                      <a:srgbClr val="00B050"/>
                    </a:solidFill>
                    <a:latin typeface="NikoshBAN" panose="02000000000000000000" pitchFamily="2" charset="0"/>
                    <a:cs typeface="NikoshBAN" panose="02000000000000000000" pitchFamily="2" charset="0"/>
                  </a:rPr>
                  <a:t>দ্রবনে দ্রবীভূত থাকলে ঘনমাত্রা </a:t>
                </a:r>
                <a:r>
                  <a:rPr lang="en-US" dirty="0" smtClean="0">
                    <a:solidFill>
                      <a:srgbClr val="00B050"/>
                    </a:solidFill>
                    <a:latin typeface="NikoshBAN" panose="02000000000000000000" pitchFamily="2" charset="0"/>
                    <a:cs typeface="NikoshBAN" panose="02000000000000000000" pitchFamily="2" charset="0"/>
                  </a:rPr>
                  <a:t>    1M</a:t>
                </a:r>
              </a:p>
              <a:p>
                <a:r>
                  <a:rPr lang="bn-BD" dirty="0" smtClean="0">
                    <a:solidFill>
                      <a:srgbClr val="FF0000"/>
                    </a:solidFill>
                    <a:latin typeface="NikoshBAN" panose="02000000000000000000" pitchFamily="2" charset="0"/>
                    <a:cs typeface="NikoshBAN" panose="02000000000000000000" pitchFamily="2" charset="0"/>
                  </a:rPr>
                  <a:t>তাহলে ৯</a:t>
                </a:r>
                <a:r>
                  <a:rPr lang="en-US" dirty="0" smtClean="0">
                    <a:solidFill>
                      <a:srgbClr val="FF0000"/>
                    </a:solidFill>
                    <a:latin typeface="NikoshBAN" panose="02000000000000000000" pitchFamily="2" charset="0"/>
                    <a:cs typeface="NikoshBAN" panose="02000000000000000000" pitchFamily="2" charset="0"/>
                  </a:rPr>
                  <a:t>.8 </a:t>
                </a:r>
                <a:r>
                  <a:rPr lang="bn-BD" dirty="0" smtClean="0">
                    <a:solidFill>
                      <a:srgbClr val="FF0000"/>
                    </a:solidFill>
                    <a:latin typeface="NikoshBAN" panose="02000000000000000000" pitchFamily="2" charset="0"/>
                    <a:cs typeface="NikoshBAN" panose="02000000000000000000" pitchFamily="2" charset="0"/>
                  </a:rPr>
                  <a:t>গ্রাম </a:t>
                </a:r>
                <a14:m>
                  <m:oMath xmlns:m="http://schemas.openxmlformats.org/officeDocument/2006/math">
                    <m:sSub>
                      <m:sSubPr>
                        <m:ctrlPr>
                          <a:rPr lang="bn-BD" i="1" smtClean="0">
                            <a:solidFill>
                              <a:srgbClr val="FF0000"/>
                            </a:solidFill>
                            <a:latin typeface="Cambria Math" panose="02040503050406030204" pitchFamily="18" charset="0"/>
                            <a:cs typeface="NikoshBAN" panose="02000000000000000000" pitchFamily="2" charset="0"/>
                          </a:rPr>
                        </m:ctrlPr>
                      </m:sSubPr>
                      <m:e>
                        <m:r>
                          <a:rPr lang="en-US" b="0" i="1" smtClean="0">
                            <a:solidFill>
                              <a:srgbClr val="FF0000"/>
                            </a:solidFill>
                            <a:latin typeface="Cambria Math" panose="02040503050406030204" pitchFamily="18" charset="0"/>
                            <a:cs typeface="NikoshBAN" panose="02000000000000000000" pitchFamily="2" charset="0"/>
                          </a:rPr>
                          <m:t>𝐻</m:t>
                        </m:r>
                      </m:e>
                      <m:sub>
                        <m:eqArr>
                          <m:eqArrPr>
                            <m:ctrlPr>
                              <a:rPr lang="en-US" b="0" i="1" smtClean="0">
                                <a:solidFill>
                                  <a:srgbClr val="FF0000"/>
                                </a:solidFill>
                                <a:latin typeface="Cambria Math" panose="02040503050406030204" pitchFamily="18" charset="0"/>
                                <a:cs typeface="NikoshBAN" panose="02000000000000000000" pitchFamily="2" charset="0"/>
                              </a:rPr>
                            </m:ctrlPr>
                          </m:eqArrPr>
                          <m:e>
                            <m:r>
                              <a:rPr lang="en-US" b="0" i="1" smtClean="0">
                                <a:solidFill>
                                  <a:srgbClr val="FF0000"/>
                                </a:solidFill>
                                <a:latin typeface="Cambria Math" panose="02040503050406030204" pitchFamily="18" charset="0"/>
                                <a:cs typeface="NikoshBAN" panose="02000000000000000000" pitchFamily="2" charset="0"/>
                              </a:rPr>
                              <m:t>2</m:t>
                            </m:r>
                          </m:e>
                          <m:e/>
                        </m:eqArr>
                      </m:sub>
                    </m:sSub>
                    <m:sSub>
                      <m:sSubPr>
                        <m:ctrlPr>
                          <a:rPr lang="bn-BD" i="1" smtClean="0">
                            <a:solidFill>
                              <a:srgbClr val="FF0000"/>
                            </a:solidFill>
                            <a:latin typeface="Cambria Math" panose="02040503050406030204" pitchFamily="18" charset="0"/>
                            <a:cs typeface="NikoshBAN" panose="02000000000000000000" pitchFamily="2" charset="0"/>
                          </a:rPr>
                        </m:ctrlPr>
                      </m:sSubPr>
                      <m:e>
                        <m:r>
                          <a:rPr lang="en-US" b="0" i="1" smtClean="0">
                            <a:solidFill>
                              <a:srgbClr val="FF0000"/>
                            </a:solidFill>
                            <a:latin typeface="Cambria Math" panose="02040503050406030204" pitchFamily="18" charset="0"/>
                            <a:cs typeface="NikoshBAN" panose="02000000000000000000" pitchFamily="2" charset="0"/>
                          </a:rPr>
                          <m:t>𝑆𝑂</m:t>
                        </m:r>
                      </m:e>
                      <m:sub>
                        <m:r>
                          <a:rPr lang="en-US" b="0" i="1" smtClean="0">
                            <a:solidFill>
                              <a:srgbClr val="FF0000"/>
                            </a:solidFill>
                            <a:latin typeface="Cambria Math" panose="02040503050406030204" pitchFamily="18" charset="0"/>
                            <a:cs typeface="NikoshBAN" panose="02000000000000000000" pitchFamily="2" charset="0"/>
                          </a:rPr>
                          <m:t>4</m:t>
                        </m:r>
                      </m:sub>
                    </m:sSub>
                  </m:oMath>
                </a14:m>
                <a:r>
                  <a:rPr lang="en-US" dirty="0" smtClean="0">
                    <a:solidFill>
                      <a:srgbClr val="FF0000"/>
                    </a:solidFill>
                    <a:latin typeface="NikoshBAN" panose="02000000000000000000" pitchFamily="2" charset="0"/>
                    <a:cs typeface="NikoshBAN" panose="02000000000000000000" pitchFamily="2" charset="0"/>
                  </a:rPr>
                  <a:t> 1000 ml </a:t>
                </a:r>
                <a:r>
                  <a:rPr lang="bn-BD" dirty="0" smtClean="0">
                    <a:solidFill>
                      <a:srgbClr val="FF0000"/>
                    </a:solidFill>
                    <a:latin typeface="NikoshBAN" panose="02000000000000000000" pitchFamily="2" charset="0"/>
                    <a:cs typeface="NikoshBAN" panose="02000000000000000000" pitchFamily="2" charset="0"/>
                  </a:rPr>
                  <a:t>বা ১লি দ্রবনে দ্রবীভূত থাকলে ঘনমাত্রা  </a:t>
                </a:r>
                <a:r>
                  <a:rPr lang="en-US" dirty="0" smtClean="0">
                    <a:solidFill>
                      <a:srgbClr val="FF0000"/>
                    </a:solidFill>
                    <a:latin typeface="NikoshBAN" panose="02000000000000000000" pitchFamily="2" charset="0"/>
                    <a:cs typeface="NikoshBAN" panose="02000000000000000000" pitchFamily="2" charset="0"/>
                  </a:rPr>
                  <a:t>.1M </a:t>
                </a:r>
              </a:p>
              <a:p>
                <a:r>
                  <a:rPr lang="bn-BD" dirty="0" smtClean="0">
                    <a:solidFill>
                      <a:srgbClr val="7030A0"/>
                    </a:solidFill>
                    <a:latin typeface="NikoshBAN" panose="02000000000000000000" pitchFamily="2" charset="0"/>
                    <a:cs typeface="NikoshBAN" panose="02000000000000000000" pitchFamily="2" charset="0"/>
                  </a:rPr>
                  <a:t>মোলারিটি এককে দ্রবনের ঘনমাত্রা নিন্মরুপঃ</a:t>
                </a:r>
                <a:endParaRPr lang="en-US" dirty="0">
                  <a:solidFill>
                    <a:srgbClr val="7030A0"/>
                  </a:solidFill>
                  <a:latin typeface="Arial" panose="020B0604020202020204" pitchFamily="34" charset="0"/>
                </a:endParaRPr>
              </a:p>
              <a:p>
                <a:endParaRPr lang="en-US" dirty="0">
                  <a:latin typeface="NikoshBAN" panose="02000000000000000000" pitchFamily="2" charset="0"/>
                  <a:cs typeface="NikoshBAN" panose="02000000000000000000" pitchFamily="2"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80999" y="215154"/>
                <a:ext cx="10515600" cy="5786998"/>
              </a:xfrm>
              <a:blipFill rotWithShape="0">
                <a:blip r:embed="rId2"/>
                <a:stretch>
                  <a:fillRect l="-986" t="-1579"/>
                </a:stretch>
              </a:blipFill>
            </p:spPr>
            <p:txBody>
              <a:bodyPr/>
              <a:lstStyle/>
              <a:p>
                <a:r>
                  <a:rPr lang="en-US">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val="412501884"/>
              </p:ext>
            </p:extLst>
          </p:nvPr>
        </p:nvGraphicFramePr>
        <p:xfrm>
          <a:off x="1897529" y="2338726"/>
          <a:ext cx="8577729" cy="2194560"/>
        </p:xfrm>
        <a:graphic>
          <a:graphicData uri="http://schemas.openxmlformats.org/drawingml/2006/table">
            <a:tbl>
              <a:tblPr firstRow="1" bandRow="1">
                <a:tableStyleId>{5C22544A-7EE6-4342-B048-85BDC9FD1C3A}</a:tableStyleId>
              </a:tblPr>
              <a:tblGrid>
                <a:gridCol w="2319590"/>
                <a:gridCol w="2319590"/>
                <a:gridCol w="1827040"/>
                <a:gridCol w="2111509"/>
              </a:tblGrid>
              <a:tr h="0">
                <a:tc>
                  <a:txBody>
                    <a:bodyPr/>
                    <a:lstStyle/>
                    <a:p>
                      <a:r>
                        <a:rPr lang="bn-BD" sz="2400" dirty="0" smtClean="0">
                          <a:latin typeface="NikoshBAN" panose="02000000000000000000" pitchFamily="2" charset="0"/>
                          <a:cs typeface="NikoshBAN" panose="02000000000000000000" pitchFamily="2" charset="0"/>
                        </a:rPr>
                        <a:t>প্রতি লিটার দ্রবনে দ্রবীভূত দ্রবের পরিমান </a:t>
                      </a:r>
                      <a:endParaRPr lang="en-US" sz="2400" dirty="0">
                        <a:latin typeface="NikoshBAN" panose="02000000000000000000" pitchFamily="2" charset="0"/>
                        <a:cs typeface="NikoshBAN" panose="02000000000000000000" pitchFamily="2" charset="0"/>
                      </a:endParaRPr>
                    </a:p>
                  </a:txBody>
                  <a:tcPr/>
                </a:tc>
                <a:tc>
                  <a:txBody>
                    <a:bodyPr/>
                    <a:lstStyle/>
                    <a:p>
                      <a:r>
                        <a:rPr lang="bn-BD" sz="2400" dirty="0" smtClean="0">
                          <a:latin typeface="NikoshBAN" panose="02000000000000000000" pitchFamily="2" charset="0"/>
                          <a:cs typeface="NikoshBAN" panose="02000000000000000000" pitchFamily="2" charset="0"/>
                        </a:rPr>
                        <a:t>দ্রবনের মোলারিটি</a:t>
                      </a:r>
                      <a:endParaRPr lang="en-US" sz="2400" dirty="0">
                        <a:latin typeface="NikoshBAN" panose="02000000000000000000" pitchFamily="2" charset="0"/>
                        <a:cs typeface="NikoshBAN" panose="02000000000000000000" pitchFamily="2" charset="0"/>
                      </a:endParaRPr>
                    </a:p>
                  </a:txBody>
                  <a:tcPr/>
                </a:tc>
                <a:tc>
                  <a:txBody>
                    <a:bodyPr/>
                    <a:lstStyle/>
                    <a:p>
                      <a:r>
                        <a:rPr lang="bn-BD" sz="2400" dirty="0" smtClean="0">
                          <a:latin typeface="NikoshBAN" panose="02000000000000000000" pitchFamily="2" charset="0"/>
                          <a:cs typeface="NikoshBAN" panose="02000000000000000000" pitchFamily="2" charset="0"/>
                        </a:rPr>
                        <a:t> দ্রবনের মাত্রা </a:t>
                      </a:r>
                      <a:endParaRPr lang="en-US" sz="2400" dirty="0">
                        <a:latin typeface="NikoshBAN" panose="02000000000000000000" pitchFamily="2" charset="0"/>
                        <a:cs typeface="NikoshBAN" panose="02000000000000000000" pitchFamily="2" charset="0"/>
                      </a:endParaRPr>
                    </a:p>
                  </a:txBody>
                  <a:tcPr/>
                </a:tc>
                <a:tc>
                  <a:txBody>
                    <a:bodyPr/>
                    <a:lstStyle/>
                    <a:p>
                      <a:r>
                        <a:rPr lang="bn-BD" sz="2400" dirty="0" smtClean="0">
                          <a:latin typeface="NikoshBAN" panose="02000000000000000000" pitchFamily="2" charset="0"/>
                          <a:cs typeface="NikoshBAN" panose="02000000000000000000" pitchFamily="2" charset="0"/>
                        </a:rPr>
                        <a:t>      দ্রবনের</a:t>
                      </a:r>
                      <a:r>
                        <a:rPr lang="bn-BD" sz="2400" baseline="0" dirty="0" smtClean="0">
                          <a:latin typeface="NikoshBAN" panose="02000000000000000000" pitchFamily="2" charset="0"/>
                          <a:cs typeface="NikoshBAN" panose="02000000000000000000" pitchFamily="2" charset="0"/>
                        </a:rPr>
                        <a:t> নাম </a:t>
                      </a:r>
                      <a:endParaRPr lang="en-US" sz="2400" dirty="0">
                        <a:latin typeface="NikoshBAN" panose="02000000000000000000" pitchFamily="2" charset="0"/>
                        <a:cs typeface="NikoshBAN" panose="02000000000000000000" pitchFamily="2" charset="0"/>
                      </a:endParaRPr>
                    </a:p>
                  </a:txBody>
                  <a:tcPr/>
                </a:tc>
              </a:tr>
              <a:tr h="428701">
                <a:tc>
                  <a:txBody>
                    <a:bodyPr/>
                    <a:lstStyle/>
                    <a:p>
                      <a:r>
                        <a:rPr lang="bn-BD" sz="2400" dirty="0" smtClean="0">
                          <a:latin typeface="NikoshBAN" panose="02000000000000000000" pitchFamily="2" charset="0"/>
                          <a:cs typeface="NikoshBAN" panose="02000000000000000000" pitchFamily="2" charset="0"/>
                        </a:rPr>
                        <a:t>১</a:t>
                      </a:r>
                      <a:r>
                        <a:rPr lang="bn-BD" sz="2400" baseline="0" dirty="0" smtClean="0">
                          <a:latin typeface="NikoshBAN" panose="02000000000000000000" pitchFamily="2" charset="0"/>
                          <a:cs typeface="NikoshBAN" panose="02000000000000000000" pitchFamily="2" charset="0"/>
                        </a:rPr>
                        <a:t> গ্রাম মোল </a:t>
                      </a:r>
                      <a:endParaRPr lang="en-US" sz="2400" dirty="0">
                        <a:latin typeface="NikoshBAN" panose="02000000000000000000" pitchFamily="2" charset="0"/>
                        <a:cs typeface="NikoshBAN" panose="02000000000000000000" pitchFamily="2" charset="0"/>
                      </a:endParaRPr>
                    </a:p>
                  </a:txBody>
                  <a:tcPr/>
                </a:tc>
                <a:tc>
                  <a:txBody>
                    <a:bodyPr/>
                    <a:lstStyle/>
                    <a:p>
                      <a:r>
                        <a:rPr lang="bn-BD" sz="2400" dirty="0" smtClean="0">
                          <a:latin typeface="NikoshBAN" panose="02000000000000000000" pitchFamily="2" charset="0"/>
                          <a:cs typeface="NikoshBAN" panose="02000000000000000000" pitchFamily="2" charset="0"/>
                        </a:rPr>
                        <a:t>          ১ </a:t>
                      </a:r>
                      <a:endParaRPr lang="en-US" sz="2400" dirty="0">
                        <a:latin typeface="NikoshBAN" panose="02000000000000000000" pitchFamily="2" charset="0"/>
                        <a:cs typeface="NikoshBAN" panose="02000000000000000000" pitchFamily="2" charset="0"/>
                      </a:endParaRPr>
                    </a:p>
                  </a:txBody>
                  <a:tcPr/>
                </a:tc>
                <a:tc>
                  <a:txBody>
                    <a:bodyPr/>
                    <a:lstStyle/>
                    <a:p>
                      <a:r>
                        <a:rPr lang="bn-BD" sz="2400" dirty="0" smtClean="0">
                          <a:latin typeface="NikoshBAN" panose="02000000000000000000" pitchFamily="2" charset="0"/>
                          <a:cs typeface="NikoshBAN" panose="02000000000000000000" pitchFamily="2" charset="0"/>
                        </a:rPr>
                        <a:t>        ১ </a:t>
                      </a:r>
                      <a:r>
                        <a:rPr lang="en-US" sz="2400" dirty="0" smtClean="0">
                          <a:latin typeface="NikoshBAN" panose="02000000000000000000" pitchFamily="2" charset="0"/>
                          <a:cs typeface="NikoshBAN" panose="02000000000000000000" pitchFamily="2" charset="0"/>
                        </a:rPr>
                        <a:t>M</a:t>
                      </a:r>
                      <a:endParaRPr lang="en-US" sz="2400" dirty="0">
                        <a:latin typeface="NikoshBAN" panose="02000000000000000000" pitchFamily="2" charset="0"/>
                        <a:cs typeface="NikoshBAN" panose="02000000000000000000" pitchFamily="2" charset="0"/>
                      </a:endParaRPr>
                    </a:p>
                  </a:txBody>
                  <a:tcPr/>
                </a:tc>
                <a:tc>
                  <a:txBody>
                    <a:bodyPr/>
                    <a:lstStyle/>
                    <a:p>
                      <a:r>
                        <a:rPr lang="en-US" sz="2400" dirty="0" smtClean="0">
                          <a:latin typeface="NikoshBAN" panose="02000000000000000000" pitchFamily="2" charset="0"/>
                          <a:cs typeface="NikoshBAN" panose="02000000000000000000" pitchFamily="2" charset="0"/>
                        </a:rPr>
                        <a:t>      </a:t>
                      </a:r>
                      <a:r>
                        <a:rPr lang="bn-BD" sz="2400" dirty="0" smtClean="0">
                          <a:latin typeface="NikoshBAN" panose="02000000000000000000" pitchFamily="2" charset="0"/>
                          <a:cs typeface="NikoshBAN" panose="02000000000000000000" pitchFamily="2" charset="0"/>
                        </a:rPr>
                        <a:t>মোলার দ্রবন</a:t>
                      </a:r>
                      <a:endParaRPr lang="en-US" sz="2400" dirty="0">
                        <a:latin typeface="NikoshBAN" panose="02000000000000000000" pitchFamily="2" charset="0"/>
                        <a:cs typeface="NikoshBAN" panose="02000000000000000000" pitchFamily="2" charset="0"/>
                      </a:endParaRPr>
                    </a:p>
                  </a:txBody>
                  <a:tcPr/>
                </a:tc>
              </a:tr>
              <a:tr h="428701">
                <a:tc>
                  <a:txBody>
                    <a:bodyPr/>
                    <a:lstStyle/>
                    <a:p>
                      <a:r>
                        <a:rPr lang="bn-BD" sz="2400" dirty="0" smtClean="0">
                          <a:latin typeface="NikoshBAN" panose="02000000000000000000" pitchFamily="2" charset="0"/>
                          <a:cs typeface="NikoshBAN" panose="02000000000000000000" pitchFamily="2" charset="0"/>
                        </a:rPr>
                        <a:t>০ </a:t>
                      </a:r>
                      <a:r>
                        <a:rPr lang="en-US" sz="2400" dirty="0" smtClean="0">
                          <a:latin typeface="NikoshBAN" panose="02000000000000000000" pitchFamily="2" charset="0"/>
                          <a:cs typeface="NikoshBAN" panose="02000000000000000000" pitchFamily="2" charset="0"/>
                        </a:rPr>
                        <a:t>.5 </a:t>
                      </a:r>
                      <a:r>
                        <a:rPr lang="bn-BD" sz="2400" dirty="0" smtClean="0">
                          <a:latin typeface="NikoshBAN" panose="02000000000000000000" pitchFamily="2" charset="0"/>
                          <a:cs typeface="NikoshBAN" panose="02000000000000000000" pitchFamily="2" charset="0"/>
                        </a:rPr>
                        <a:t>গ্রাম</a:t>
                      </a:r>
                      <a:r>
                        <a:rPr lang="bn-BD" sz="2400" baseline="0" dirty="0" smtClean="0">
                          <a:latin typeface="NikoshBAN" panose="02000000000000000000" pitchFamily="2" charset="0"/>
                          <a:cs typeface="NikoshBAN" panose="02000000000000000000" pitchFamily="2" charset="0"/>
                        </a:rPr>
                        <a:t> মোল </a:t>
                      </a:r>
                      <a:endParaRPr lang="en-US" sz="2400" dirty="0">
                        <a:latin typeface="NikoshBAN" panose="02000000000000000000" pitchFamily="2" charset="0"/>
                        <a:cs typeface="NikoshBAN" panose="02000000000000000000" pitchFamily="2" charset="0"/>
                      </a:endParaRPr>
                    </a:p>
                  </a:txBody>
                  <a:tcPr/>
                </a:tc>
                <a:tc>
                  <a:txBody>
                    <a:bodyPr/>
                    <a:lstStyle/>
                    <a:p>
                      <a:r>
                        <a:rPr lang="bn-BD" sz="2400" dirty="0" smtClean="0">
                          <a:latin typeface="NikoshBAN" panose="02000000000000000000" pitchFamily="2" charset="0"/>
                          <a:cs typeface="NikoshBAN" panose="02000000000000000000" pitchFamily="2" charset="0"/>
                        </a:rPr>
                        <a:t>         ০</a:t>
                      </a:r>
                      <a:r>
                        <a:rPr lang="en-US" sz="2400" dirty="0" smtClean="0">
                          <a:latin typeface="NikoshBAN" panose="02000000000000000000" pitchFamily="2" charset="0"/>
                          <a:cs typeface="NikoshBAN" panose="02000000000000000000" pitchFamily="2" charset="0"/>
                        </a:rPr>
                        <a:t>.</a:t>
                      </a:r>
                      <a:r>
                        <a:rPr lang="bn-BD" sz="2400" dirty="0" smtClean="0">
                          <a:latin typeface="NikoshBAN" panose="02000000000000000000" pitchFamily="2" charset="0"/>
                          <a:cs typeface="NikoshBAN" panose="02000000000000000000" pitchFamily="2" charset="0"/>
                        </a:rPr>
                        <a:t>৫ </a:t>
                      </a:r>
                      <a:endParaRPr lang="en-US" sz="2400" dirty="0">
                        <a:latin typeface="NikoshBAN" panose="02000000000000000000" pitchFamily="2" charset="0"/>
                        <a:cs typeface="NikoshBAN" panose="02000000000000000000" pitchFamily="2" charset="0"/>
                      </a:endParaRPr>
                    </a:p>
                  </a:txBody>
                  <a:tcPr/>
                </a:tc>
                <a:tc>
                  <a:txBody>
                    <a:bodyPr/>
                    <a:lstStyle/>
                    <a:p>
                      <a:r>
                        <a:rPr lang="bn-BD" sz="2400" dirty="0" smtClean="0">
                          <a:latin typeface="NikoshBAN" panose="02000000000000000000" pitchFamily="2" charset="0"/>
                          <a:cs typeface="NikoshBAN" panose="02000000000000000000" pitchFamily="2" charset="0"/>
                        </a:rPr>
                        <a:t>       ০ </a:t>
                      </a:r>
                      <a:r>
                        <a:rPr lang="en-US" sz="2400" dirty="0" smtClean="0">
                          <a:latin typeface="NikoshBAN" panose="02000000000000000000" pitchFamily="2" charset="0"/>
                          <a:cs typeface="NikoshBAN" panose="02000000000000000000" pitchFamily="2" charset="0"/>
                        </a:rPr>
                        <a:t>.</a:t>
                      </a:r>
                      <a:r>
                        <a:rPr lang="bn-BD" sz="2400" dirty="0" smtClean="0">
                          <a:latin typeface="NikoshBAN" panose="02000000000000000000" pitchFamily="2" charset="0"/>
                          <a:cs typeface="NikoshBAN" panose="02000000000000000000" pitchFamily="2" charset="0"/>
                        </a:rPr>
                        <a:t>৫</a:t>
                      </a:r>
                      <a:r>
                        <a:rPr lang="bn-BD" sz="2400" baseline="0" dirty="0" smtClean="0">
                          <a:latin typeface="NikoshBAN" panose="02000000000000000000" pitchFamily="2" charset="0"/>
                          <a:cs typeface="NikoshBAN" panose="02000000000000000000" pitchFamily="2" charset="0"/>
                        </a:rPr>
                        <a:t> </a:t>
                      </a:r>
                      <a:r>
                        <a:rPr lang="en-US" sz="2400" baseline="0" dirty="0" smtClean="0">
                          <a:latin typeface="NikoshBAN" panose="02000000000000000000" pitchFamily="2" charset="0"/>
                          <a:cs typeface="NikoshBAN" panose="02000000000000000000" pitchFamily="2" charset="0"/>
                        </a:rPr>
                        <a:t>M</a:t>
                      </a:r>
                      <a:endParaRPr lang="en-US" sz="2400" dirty="0">
                        <a:latin typeface="NikoshBAN" panose="02000000000000000000" pitchFamily="2" charset="0"/>
                        <a:cs typeface="NikoshBAN" panose="02000000000000000000" pitchFamily="2" charset="0"/>
                      </a:endParaRPr>
                    </a:p>
                  </a:txBody>
                  <a:tcPr/>
                </a:tc>
                <a:tc>
                  <a:txBody>
                    <a:bodyPr/>
                    <a:lstStyle/>
                    <a:p>
                      <a:r>
                        <a:rPr lang="bn-BD" sz="2400" dirty="0" smtClean="0">
                          <a:latin typeface="NikoshBAN" panose="02000000000000000000" pitchFamily="2" charset="0"/>
                          <a:cs typeface="NikoshBAN" panose="02000000000000000000" pitchFamily="2" charset="0"/>
                        </a:rPr>
                        <a:t>    সেমি</a:t>
                      </a:r>
                      <a:r>
                        <a:rPr lang="bn-BD" sz="2400" baseline="0" dirty="0" smtClean="0">
                          <a:latin typeface="NikoshBAN" panose="02000000000000000000" pitchFamily="2" charset="0"/>
                          <a:cs typeface="NikoshBAN" panose="02000000000000000000" pitchFamily="2" charset="0"/>
                        </a:rPr>
                        <a:t> মোলার </a:t>
                      </a:r>
                      <a:endParaRPr lang="en-US" sz="2400" dirty="0">
                        <a:latin typeface="NikoshBAN" panose="02000000000000000000" pitchFamily="2" charset="0"/>
                        <a:cs typeface="NikoshBAN" panose="02000000000000000000" pitchFamily="2" charset="0"/>
                      </a:endParaRPr>
                    </a:p>
                  </a:txBody>
                  <a:tcPr/>
                </a:tc>
              </a:tr>
              <a:tr h="428701">
                <a:tc>
                  <a:txBody>
                    <a:bodyPr/>
                    <a:lstStyle/>
                    <a:p>
                      <a:r>
                        <a:rPr lang="bn-BD" sz="2400" dirty="0" smtClean="0">
                          <a:latin typeface="NikoshBAN" panose="02000000000000000000" pitchFamily="2" charset="0"/>
                          <a:cs typeface="NikoshBAN" panose="02000000000000000000" pitchFamily="2" charset="0"/>
                        </a:rPr>
                        <a:t>০</a:t>
                      </a:r>
                      <a:r>
                        <a:rPr lang="en-US" sz="2400" dirty="0" smtClean="0">
                          <a:latin typeface="NikoshBAN" panose="02000000000000000000" pitchFamily="2" charset="0"/>
                          <a:cs typeface="NikoshBAN" panose="02000000000000000000" pitchFamily="2" charset="0"/>
                        </a:rPr>
                        <a:t>.</a:t>
                      </a:r>
                      <a:r>
                        <a:rPr lang="bn-BD" sz="2400" dirty="0" smtClean="0">
                          <a:latin typeface="NikoshBAN" panose="02000000000000000000" pitchFamily="2" charset="0"/>
                          <a:cs typeface="NikoshBAN" panose="02000000000000000000" pitchFamily="2" charset="0"/>
                        </a:rPr>
                        <a:t>১</a:t>
                      </a:r>
                      <a:r>
                        <a:rPr lang="bn-BD" sz="2400" baseline="0" dirty="0" smtClean="0">
                          <a:latin typeface="NikoshBAN" panose="02000000000000000000" pitchFamily="2" charset="0"/>
                          <a:cs typeface="NikoshBAN" panose="02000000000000000000" pitchFamily="2" charset="0"/>
                        </a:rPr>
                        <a:t> গ্রাম মোল</a:t>
                      </a:r>
                      <a:endParaRPr lang="en-US" sz="2400" dirty="0">
                        <a:latin typeface="NikoshBAN" panose="02000000000000000000" pitchFamily="2" charset="0"/>
                        <a:cs typeface="NikoshBAN" panose="02000000000000000000" pitchFamily="2" charset="0"/>
                      </a:endParaRPr>
                    </a:p>
                  </a:txBody>
                  <a:tcPr/>
                </a:tc>
                <a:tc>
                  <a:txBody>
                    <a:bodyPr/>
                    <a:lstStyle/>
                    <a:p>
                      <a:r>
                        <a:rPr lang="bn-BD" sz="2400" dirty="0" smtClean="0">
                          <a:latin typeface="NikoshBAN" panose="02000000000000000000" pitchFamily="2" charset="0"/>
                          <a:cs typeface="NikoshBAN" panose="02000000000000000000" pitchFamily="2" charset="0"/>
                        </a:rPr>
                        <a:t>         ০</a:t>
                      </a:r>
                      <a:r>
                        <a:rPr lang="en-US" sz="2400" dirty="0" smtClean="0">
                          <a:latin typeface="NikoshBAN" panose="02000000000000000000" pitchFamily="2" charset="0"/>
                          <a:cs typeface="NikoshBAN" panose="02000000000000000000" pitchFamily="2" charset="0"/>
                        </a:rPr>
                        <a:t>.</a:t>
                      </a:r>
                      <a:r>
                        <a:rPr lang="bn-BD" sz="2400" dirty="0" smtClean="0">
                          <a:latin typeface="NikoshBAN" panose="02000000000000000000" pitchFamily="2" charset="0"/>
                          <a:cs typeface="NikoshBAN" panose="02000000000000000000" pitchFamily="2" charset="0"/>
                        </a:rPr>
                        <a:t>১</a:t>
                      </a:r>
                      <a:endParaRPr lang="en-US" sz="2400" dirty="0">
                        <a:latin typeface="NikoshBAN" panose="02000000000000000000" pitchFamily="2" charset="0"/>
                        <a:cs typeface="NikoshBAN" panose="02000000000000000000" pitchFamily="2" charset="0"/>
                      </a:endParaRPr>
                    </a:p>
                  </a:txBody>
                  <a:tcPr/>
                </a:tc>
                <a:tc>
                  <a:txBody>
                    <a:bodyPr/>
                    <a:lstStyle/>
                    <a:p>
                      <a:r>
                        <a:rPr lang="bn-BD" sz="2400" dirty="0" smtClean="0">
                          <a:latin typeface="NikoshBAN" panose="02000000000000000000" pitchFamily="2" charset="0"/>
                          <a:cs typeface="NikoshBAN" panose="02000000000000000000" pitchFamily="2" charset="0"/>
                        </a:rPr>
                        <a:t>         ০</a:t>
                      </a:r>
                      <a:r>
                        <a:rPr lang="en-US" sz="2400" dirty="0" smtClean="0">
                          <a:latin typeface="NikoshBAN" panose="02000000000000000000" pitchFamily="2" charset="0"/>
                          <a:cs typeface="NikoshBAN" panose="02000000000000000000" pitchFamily="2" charset="0"/>
                        </a:rPr>
                        <a:t>.</a:t>
                      </a:r>
                      <a:r>
                        <a:rPr lang="bn-BD" sz="2400" dirty="0" smtClean="0">
                          <a:latin typeface="NikoshBAN" panose="02000000000000000000" pitchFamily="2" charset="0"/>
                          <a:cs typeface="NikoshBAN" panose="02000000000000000000" pitchFamily="2" charset="0"/>
                        </a:rPr>
                        <a:t>১ </a:t>
                      </a:r>
                      <a:r>
                        <a:rPr lang="en-US" sz="2400" dirty="0" smtClean="0">
                          <a:latin typeface="NikoshBAN" panose="02000000000000000000" pitchFamily="2" charset="0"/>
                          <a:cs typeface="NikoshBAN" panose="02000000000000000000" pitchFamily="2" charset="0"/>
                        </a:rPr>
                        <a:t>M</a:t>
                      </a:r>
                      <a:endParaRPr lang="en-US" sz="2400" dirty="0">
                        <a:latin typeface="NikoshBAN" panose="02000000000000000000" pitchFamily="2" charset="0"/>
                        <a:cs typeface="NikoshBAN" panose="02000000000000000000" pitchFamily="2" charset="0"/>
                      </a:endParaRPr>
                    </a:p>
                  </a:txBody>
                  <a:tcPr/>
                </a:tc>
                <a:tc>
                  <a:txBody>
                    <a:bodyPr/>
                    <a:lstStyle/>
                    <a:p>
                      <a:r>
                        <a:rPr lang="en-US" sz="2400" dirty="0" smtClean="0">
                          <a:latin typeface="NikoshBAN" panose="02000000000000000000" pitchFamily="2" charset="0"/>
                          <a:cs typeface="NikoshBAN" panose="02000000000000000000" pitchFamily="2" charset="0"/>
                        </a:rPr>
                        <a:t>  </a:t>
                      </a:r>
                      <a:r>
                        <a:rPr lang="bn-BD" sz="2400" dirty="0" smtClean="0">
                          <a:latin typeface="NikoshBAN" panose="02000000000000000000" pitchFamily="2" charset="0"/>
                          <a:cs typeface="NikoshBAN" panose="02000000000000000000" pitchFamily="2" charset="0"/>
                        </a:rPr>
                        <a:t>   ডেসি</a:t>
                      </a:r>
                      <a:r>
                        <a:rPr lang="bn-BD" sz="2400" baseline="0" dirty="0" smtClean="0">
                          <a:latin typeface="NikoshBAN" panose="02000000000000000000" pitchFamily="2" charset="0"/>
                          <a:cs typeface="NikoshBAN" panose="02000000000000000000" pitchFamily="2" charset="0"/>
                        </a:rPr>
                        <a:t> মোলার </a:t>
                      </a:r>
                      <a:endParaRPr lang="en-US" sz="2400" dirty="0">
                        <a:latin typeface="NikoshBAN" panose="02000000000000000000" pitchFamily="2" charset="0"/>
                        <a:cs typeface="NikoshBAN" panose="02000000000000000000" pitchFamily="2" charset="0"/>
                      </a:endParaRPr>
                    </a:p>
                  </a:txBody>
                  <a:tcPr/>
                </a:tc>
              </a:tr>
            </a:tbl>
          </a:graphicData>
        </a:graphic>
      </p:graphicFrame>
    </p:spTree>
    <p:extLst>
      <p:ext uri="{BB962C8B-B14F-4D97-AF65-F5344CB8AC3E}">
        <p14:creationId xmlns:p14="http://schemas.microsoft.com/office/powerpoint/2010/main" val="3632491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147919"/>
                <a:ext cx="10878671" cy="6239434"/>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r>
                  <a:rPr lang="bn-BD" sz="3600" dirty="0" smtClean="0">
                    <a:solidFill>
                      <a:srgbClr val="FF0000"/>
                    </a:solidFill>
                    <a:latin typeface="NikoshBAN" panose="02000000000000000000" pitchFamily="2" charset="0"/>
                    <a:cs typeface="NikoshBAN" panose="02000000000000000000" pitchFamily="2" charset="0"/>
                  </a:rPr>
                  <a:t>                                     একক কাজ </a:t>
                </a:r>
                <a:endParaRPr lang="en-US" sz="3600" dirty="0" smtClean="0">
                  <a:solidFill>
                    <a:srgbClr val="FF0000"/>
                  </a:solidFill>
                  <a:latin typeface="NikoshBAN" panose="02000000000000000000" pitchFamily="2" charset="0"/>
                  <a:cs typeface="NikoshBAN" panose="02000000000000000000" pitchFamily="2" charset="0"/>
                </a:endParaRPr>
              </a:p>
              <a:p>
                <a:pPr marL="0" indent="0">
                  <a:buNone/>
                </a:pPr>
                <a:endParaRPr lang="en-US" dirty="0">
                  <a:solidFill>
                    <a:srgbClr val="FF0000"/>
                  </a:solidFill>
                  <a:latin typeface="NikoshBAN" panose="02000000000000000000" pitchFamily="2" charset="0"/>
                  <a:cs typeface="NikoshBAN" panose="02000000000000000000" pitchFamily="2" charset="0"/>
                </a:endParaRPr>
              </a:p>
              <a:p>
                <a:pPr marL="0" indent="0">
                  <a:buNone/>
                </a:pPr>
                <a:r>
                  <a:rPr lang="bn-BD" sz="3200" dirty="0" smtClean="0">
                    <a:solidFill>
                      <a:srgbClr val="FF0000"/>
                    </a:solidFill>
                    <a:latin typeface="NikoshBAN" panose="02000000000000000000" pitchFamily="2" charset="0"/>
                    <a:cs typeface="NikoshBAN" panose="02000000000000000000" pitchFamily="2" charset="0"/>
                  </a:rPr>
                  <a:t>নিন্ম লিখিত যৌগ গুলোর আনবিক ভর ও গ্রাম আনবিক ভর এবং মোল নির্নয় করো;  </a:t>
                </a:r>
              </a:p>
              <a:p>
                <a:pPr marL="0" indent="0">
                  <a:buNone/>
                </a:pPr>
                <a:r>
                  <a:rPr lang="en-US" sz="3200" dirty="0" err="1" smtClean="0">
                    <a:solidFill>
                      <a:srgbClr val="00B050"/>
                    </a:solidFill>
                    <a:latin typeface="NikoshBAN" panose="02000000000000000000" pitchFamily="2" charset="0"/>
                    <a:cs typeface="NikoshBAN" panose="02000000000000000000" pitchFamily="2" charset="0"/>
                  </a:rPr>
                  <a:t>NaCl</a:t>
                </a:r>
                <a:r>
                  <a:rPr lang="en-US" sz="3200" dirty="0" err="1" smtClean="0">
                    <a:latin typeface="NikoshBAN" panose="02000000000000000000" pitchFamily="2" charset="0"/>
                    <a:cs typeface="NikoshBAN" panose="02000000000000000000" pitchFamily="2" charset="0"/>
                  </a:rPr>
                  <a:t>,</a:t>
                </a:r>
                <a:r>
                  <a:rPr lang="en-US" sz="3200" dirty="0" err="1" smtClean="0">
                    <a:solidFill>
                      <a:srgbClr val="FF0000"/>
                    </a:solidFill>
                    <a:latin typeface="NikoshBAN" panose="02000000000000000000" pitchFamily="2" charset="0"/>
                    <a:cs typeface="NikoshBAN" panose="02000000000000000000" pitchFamily="2" charset="0"/>
                  </a:rPr>
                  <a:t>HCl</a:t>
                </a:r>
                <a:r>
                  <a:rPr lang="en-US" sz="3200" dirty="0" smtClean="0">
                    <a:latin typeface="NikoshBAN" panose="02000000000000000000" pitchFamily="2" charset="0"/>
                    <a:cs typeface="NikoshBAN" panose="02000000000000000000" pitchFamily="2" charset="0"/>
                  </a:rPr>
                  <a:t>, </a:t>
                </a:r>
                <a:r>
                  <a:rPr lang="en-US" sz="3200" dirty="0" err="1" smtClean="0">
                    <a:solidFill>
                      <a:srgbClr val="00B0F0"/>
                    </a:solidFill>
                    <a:latin typeface="NikoshBAN" panose="02000000000000000000" pitchFamily="2" charset="0"/>
                    <a:cs typeface="NikoshBAN" panose="02000000000000000000" pitchFamily="2" charset="0"/>
                  </a:rPr>
                  <a:t>CaO</a:t>
                </a:r>
                <a:r>
                  <a:rPr lang="en-US" sz="3200" dirty="0" smtClean="0">
                    <a:latin typeface="NikoshBAN" panose="02000000000000000000" pitchFamily="2" charset="0"/>
                    <a:cs typeface="NikoshBAN" panose="02000000000000000000" pitchFamily="2" charset="0"/>
                  </a:rPr>
                  <a:t> </a:t>
                </a:r>
                <a:r>
                  <a:rPr lang="en-US" sz="3200" dirty="0" err="1" smtClean="0">
                    <a:solidFill>
                      <a:srgbClr val="0070C0"/>
                    </a:solidFill>
                    <a:latin typeface="NikoshBAN" panose="02000000000000000000" pitchFamily="2" charset="0"/>
                    <a:cs typeface="NikoshBAN" panose="02000000000000000000" pitchFamily="2" charset="0"/>
                  </a:rPr>
                  <a:t>MgO</a:t>
                </a:r>
                <a:r>
                  <a:rPr lang="en-US" sz="3200" dirty="0" err="1" smtClean="0">
                    <a:latin typeface="NikoshBAN" panose="02000000000000000000" pitchFamily="2" charset="0"/>
                    <a:cs typeface="NikoshBAN" panose="02000000000000000000" pitchFamily="2" charset="0"/>
                  </a:rPr>
                  <a:t>,</a:t>
                </a:r>
                <a:r>
                  <a:rPr lang="en-US" sz="3200" dirty="0" err="1" smtClean="0">
                    <a:solidFill>
                      <a:srgbClr val="7030A0"/>
                    </a:solidFill>
                    <a:latin typeface="NikoshBAN" panose="02000000000000000000" pitchFamily="2" charset="0"/>
                    <a:cs typeface="NikoshBAN" panose="02000000000000000000" pitchFamily="2" charset="0"/>
                  </a:rPr>
                  <a:t>LiOH</a:t>
                </a:r>
                <a:r>
                  <a:rPr lang="en-US" sz="3200" dirty="0" smtClean="0">
                    <a:latin typeface="NikoshBAN" panose="02000000000000000000" pitchFamily="2" charset="0"/>
                    <a:cs typeface="NikoshBAN" panose="02000000000000000000" pitchFamily="2" charset="0"/>
                  </a:rPr>
                  <a:t> </a:t>
                </a:r>
                <a:r>
                  <a:rPr lang="en-US" sz="3200" dirty="0" err="1" smtClean="0">
                    <a:solidFill>
                      <a:srgbClr val="FF0000"/>
                    </a:solidFill>
                    <a:latin typeface="NikoshBAN" panose="02000000000000000000" pitchFamily="2" charset="0"/>
                    <a:cs typeface="NikoshBAN" panose="02000000000000000000" pitchFamily="2" charset="0"/>
                  </a:rPr>
                  <a:t>NaOH</a:t>
                </a:r>
                <a:r>
                  <a:rPr lang="en-US" sz="3200" dirty="0" smtClean="0">
                    <a:latin typeface="NikoshBAN" panose="02000000000000000000" pitchFamily="2" charset="0"/>
                    <a:cs typeface="NikoshBAN" panose="02000000000000000000" pitchFamily="2" charset="0"/>
                  </a:rPr>
                  <a:t>, </a:t>
                </a:r>
                <a14:m>
                  <m:oMath xmlns:m="http://schemas.openxmlformats.org/officeDocument/2006/math">
                    <m:sSub>
                      <m:sSubPr>
                        <m:ctrlPr>
                          <a:rPr lang="en-US" sz="3200" i="1" smtClean="0">
                            <a:solidFill>
                              <a:srgbClr val="00B050"/>
                            </a:solidFill>
                            <a:latin typeface="Cambria Math" panose="02040503050406030204" pitchFamily="18" charset="0"/>
                          </a:rPr>
                        </m:ctrlPr>
                      </m:sSubPr>
                      <m:e>
                        <m:r>
                          <a:rPr lang="en-US" sz="3200" b="0" i="1" smtClean="0">
                            <a:solidFill>
                              <a:srgbClr val="00B050"/>
                            </a:solidFill>
                            <a:latin typeface="Cambria Math" panose="02040503050406030204" pitchFamily="18" charset="0"/>
                          </a:rPr>
                          <m:t>𝐶𝑎</m:t>
                        </m:r>
                        <m:r>
                          <a:rPr lang="en-US" sz="3200" b="0" i="1" smtClean="0">
                            <a:solidFill>
                              <a:srgbClr val="00B050"/>
                            </a:solidFill>
                            <a:latin typeface="Cambria Math" panose="02040503050406030204" pitchFamily="18" charset="0"/>
                          </a:rPr>
                          <m:t>(</m:t>
                        </m:r>
                        <m:r>
                          <a:rPr lang="en-US" sz="3200" b="0" i="1" smtClean="0">
                            <a:solidFill>
                              <a:srgbClr val="00B050"/>
                            </a:solidFill>
                            <a:latin typeface="Cambria Math" panose="02040503050406030204" pitchFamily="18" charset="0"/>
                          </a:rPr>
                          <m:t>𝑂𝐻</m:t>
                        </m:r>
                        <m:r>
                          <a:rPr lang="en-US" sz="3200" b="0" i="1" smtClean="0">
                            <a:solidFill>
                              <a:srgbClr val="00B050"/>
                            </a:solidFill>
                            <a:latin typeface="Cambria Math" panose="02040503050406030204" pitchFamily="18" charset="0"/>
                          </a:rPr>
                          <m:t>)</m:t>
                        </m:r>
                      </m:e>
                      <m:sub>
                        <m:r>
                          <a:rPr lang="en-US" sz="3200" b="0" i="1" smtClean="0">
                            <a:solidFill>
                              <a:srgbClr val="00B050"/>
                            </a:solidFill>
                            <a:latin typeface="Cambria Math" panose="02040503050406030204" pitchFamily="18" charset="0"/>
                          </a:rPr>
                          <m:t>2</m:t>
                        </m:r>
                      </m:sub>
                    </m:sSub>
                    <m:sSub>
                      <m:sSubPr>
                        <m:ctrlPr>
                          <a:rPr lang="en-US" sz="3200" i="1" smtClean="0">
                            <a:solidFill>
                              <a:srgbClr val="00B050"/>
                            </a:solidFill>
                            <a:latin typeface="Cambria Math" panose="02040503050406030204" pitchFamily="18" charset="0"/>
                          </a:rPr>
                        </m:ctrlPr>
                      </m:sSubPr>
                      <m:e>
                        <m:r>
                          <a:rPr lang="en-US" sz="3200" b="0" i="1" smtClean="0">
                            <a:solidFill>
                              <a:srgbClr val="00B050"/>
                            </a:solidFill>
                            <a:latin typeface="Cambria Math" panose="02040503050406030204" pitchFamily="18" charset="0"/>
                          </a:rPr>
                          <m:t>,</m:t>
                        </m:r>
                        <m:r>
                          <a:rPr lang="en-US" sz="3200" b="0" i="1" smtClean="0">
                            <a:solidFill>
                              <a:srgbClr val="00B050"/>
                            </a:solidFill>
                            <a:latin typeface="Cambria Math" panose="02040503050406030204" pitchFamily="18" charset="0"/>
                          </a:rPr>
                          <m:t>𝑍𝑛</m:t>
                        </m:r>
                        <m:r>
                          <a:rPr lang="en-US" sz="3200" b="0" i="1" smtClean="0">
                            <a:solidFill>
                              <a:srgbClr val="00B050"/>
                            </a:solidFill>
                            <a:latin typeface="Cambria Math" panose="02040503050406030204" pitchFamily="18" charset="0"/>
                          </a:rPr>
                          <m:t>(</m:t>
                        </m:r>
                        <m:r>
                          <a:rPr lang="en-US" sz="3200" b="0" i="1" smtClean="0">
                            <a:solidFill>
                              <a:srgbClr val="00B050"/>
                            </a:solidFill>
                            <a:latin typeface="Cambria Math" panose="02040503050406030204" pitchFamily="18" charset="0"/>
                          </a:rPr>
                          <m:t>𝑂𝐻</m:t>
                        </m:r>
                        <m:r>
                          <a:rPr lang="en-US" sz="3200" b="0" i="1" smtClean="0">
                            <a:solidFill>
                              <a:srgbClr val="00B050"/>
                            </a:solidFill>
                            <a:latin typeface="Cambria Math" panose="02040503050406030204" pitchFamily="18" charset="0"/>
                          </a:rPr>
                          <m:t>)</m:t>
                        </m:r>
                      </m:e>
                      <m:sub>
                        <m:r>
                          <a:rPr lang="en-US" sz="3200" b="0" i="1" smtClean="0">
                            <a:solidFill>
                              <a:srgbClr val="00B050"/>
                            </a:solidFill>
                            <a:latin typeface="Cambria Math" panose="02040503050406030204" pitchFamily="18" charset="0"/>
                          </a:rPr>
                          <m:t>2</m:t>
                        </m:r>
                      </m:sub>
                    </m:sSub>
                    <m:sSub>
                      <m:sSubPr>
                        <m:ctrlPr>
                          <a:rPr lang="en-US" sz="3200" i="1" smtClean="0">
                            <a:solidFill>
                              <a:srgbClr val="7030A0"/>
                            </a:solidFill>
                            <a:latin typeface="Cambria Math" panose="02040503050406030204" pitchFamily="18" charset="0"/>
                          </a:rPr>
                        </m:ctrlPr>
                      </m:sSubPr>
                      <m:e>
                        <m:r>
                          <a:rPr lang="en-US" sz="3200" b="0" i="1" smtClean="0">
                            <a:solidFill>
                              <a:srgbClr val="7030A0"/>
                            </a:solidFill>
                            <a:latin typeface="Cambria Math" panose="02040503050406030204" pitchFamily="18" charset="0"/>
                          </a:rPr>
                          <m:t>𝐾</m:t>
                        </m:r>
                      </m:e>
                      <m:sub>
                        <m:r>
                          <a:rPr lang="en-US" sz="3200" b="0" i="1" smtClean="0">
                            <a:solidFill>
                              <a:srgbClr val="7030A0"/>
                            </a:solidFill>
                            <a:latin typeface="Cambria Math" panose="02040503050406030204" pitchFamily="18" charset="0"/>
                          </a:rPr>
                          <m:t>2</m:t>
                        </m:r>
                      </m:sub>
                    </m:sSub>
                    <m:sSub>
                      <m:sSubPr>
                        <m:ctrlPr>
                          <a:rPr lang="en-US" sz="3200" i="1" smtClean="0">
                            <a:solidFill>
                              <a:srgbClr val="7030A0"/>
                            </a:solidFill>
                            <a:latin typeface="Cambria Math" panose="02040503050406030204" pitchFamily="18" charset="0"/>
                          </a:rPr>
                        </m:ctrlPr>
                      </m:sSubPr>
                      <m:e>
                        <m:r>
                          <a:rPr lang="en-US" sz="3200" b="0" i="1" smtClean="0">
                            <a:solidFill>
                              <a:srgbClr val="7030A0"/>
                            </a:solidFill>
                            <a:latin typeface="Cambria Math" panose="02040503050406030204" pitchFamily="18" charset="0"/>
                          </a:rPr>
                          <m:t>𝑆𝑂</m:t>
                        </m:r>
                      </m:e>
                      <m:sub>
                        <m:r>
                          <a:rPr lang="en-US" sz="3200" b="0" i="1" smtClean="0">
                            <a:solidFill>
                              <a:srgbClr val="7030A0"/>
                            </a:solidFill>
                            <a:latin typeface="Cambria Math" panose="02040503050406030204" pitchFamily="18" charset="0"/>
                          </a:rPr>
                          <m:t>4</m:t>
                        </m:r>
                      </m:sub>
                    </m:sSub>
                  </m:oMath>
                </a14:m>
                <a:r>
                  <a:rPr lang="en-US" sz="3200" dirty="0" smtClean="0">
                    <a:latin typeface="NikoshBAN" panose="02000000000000000000" pitchFamily="2" charset="0"/>
                    <a:cs typeface="NikoshBAN" panose="02000000000000000000" pitchFamily="2" charset="0"/>
                  </a:rPr>
                  <a:t> </a:t>
                </a:r>
              </a:p>
              <a:p>
                <a:pPr marL="0" indent="0">
                  <a:buNone/>
                </a:pPr>
                <a:endParaRPr lang="en-US" sz="3200" dirty="0">
                  <a:latin typeface="NikoshBAN" panose="02000000000000000000" pitchFamily="2" charset="0"/>
                  <a:cs typeface="NikoshBAN" panose="02000000000000000000" pitchFamily="2" charset="0"/>
                </a:endParaRPr>
              </a:p>
              <a:p>
                <a:pPr marL="0" indent="0">
                  <a:buNone/>
                </a:pPr>
                <a:r>
                  <a:rPr lang="en-US" sz="4000" dirty="0" err="1" smtClean="0">
                    <a:latin typeface="NikoshBAN" panose="02000000000000000000" pitchFamily="2" charset="0"/>
                    <a:cs typeface="NikoshBAN" panose="02000000000000000000" pitchFamily="2" charset="0"/>
                  </a:rPr>
                  <a:t>একটি</a:t>
                </a:r>
                <a:r>
                  <a:rPr lang="en-US" sz="4000" dirty="0" smtClean="0">
                    <a:latin typeface="NikoshBAN" panose="02000000000000000000" pitchFamily="2" charset="0"/>
                    <a:cs typeface="NikoshBAN" panose="02000000000000000000" pitchFamily="2" charset="0"/>
                  </a:rPr>
                  <a:t> </a:t>
                </a:r>
                <a:r>
                  <a:rPr lang="en-US" sz="4000" dirty="0" err="1" smtClean="0">
                    <a:latin typeface="NikoshBAN" panose="02000000000000000000" pitchFamily="2" charset="0"/>
                    <a:cs typeface="NikoshBAN" panose="02000000000000000000" pitchFamily="2" charset="0"/>
                  </a:rPr>
                  <a:t>করে</a:t>
                </a:r>
                <a:r>
                  <a:rPr lang="en-US" sz="4000" dirty="0" smtClean="0">
                    <a:latin typeface="NikoshBAN" panose="02000000000000000000" pitchFamily="2" charset="0"/>
                    <a:cs typeface="NikoshBAN" panose="02000000000000000000" pitchFamily="2" charset="0"/>
                  </a:rPr>
                  <a:t> </a:t>
                </a:r>
                <a:r>
                  <a:rPr lang="en-US" sz="4000" dirty="0" err="1" smtClean="0">
                    <a:latin typeface="NikoshBAN" panose="02000000000000000000" pitchFamily="2" charset="0"/>
                    <a:cs typeface="NikoshBAN" panose="02000000000000000000" pitchFamily="2" charset="0"/>
                  </a:rPr>
                  <a:t>দেওয়া</a:t>
                </a:r>
                <a:r>
                  <a:rPr lang="en-US" sz="4000" dirty="0" smtClean="0">
                    <a:latin typeface="NikoshBAN" panose="02000000000000000000" pitchFamily="2" charset="0"/>
                    <a:cs typeface="NikoshBAN" panose="02000000000000000000" pitchFamily="2" charset="0"/>
                  </a:rPr>
                  <a:t> </a:t>
                </a:r>
                <a:r>
                  <a:rPr lang="en-US" sz="4000" dirty="0" err="1" smtClean="0">
                    <a:latin typeface="NikoshBAN" panose="02000000000000000000" pitchFamily="2" charset="0"/>
                    <a:cs typeface="NikoshBAN" panose="02000000000000000000" pitchFamily="2" charset="0"/>
                  </a:rPr>
                  <a:t>হলোঃ</a:t>
                </a:r>
                <a:r>
                  <a:rPr lang="en-US" sz="4000" dirty="0" smtClean="0">
                    <a:latin typeface="NikoshBAN" panose="02000000000000000000" pitchFamily="2" charset="0"/>
                    <a:cs typeface="NikoshBAN" panose="02000000000000000000" pitchFamily="2" charset="0"/>
                  </a:rPr>
                  <a:t> </a:t>
                </a:r>
                <a:r>
                  <a:rPr lang="en-US" sz="3200" dirty="0" err="1" smtClean="0">
                    <a:latin typeface="NikoshBAN" panose="02000000000000000000" pitchFamily="2" charset="0"/>
                    <a:cs typeface="NikoshBAN" panose="02000000000000000000" pitchFamily="2" charset="0"/>
                  </a:rPr>
                  <a:t>NaCl</a:t>
                </a:r>
                <a:r>
                  <a:rPr lang="en-US" sz="3200" dirty="0" smtClean="0">
                    <a:latin typeface="NikoshBAN" panose="02000000000000000000" pitchFamily="2" charset="0"/>
                    <a:cs typeface="NikoshBAN" panose="02000000000000000000" pitchFamily="2" charset="0"/>
                  </a:rPr>
                  <a:t> </a:t>
                </a:r>
                <a:r>
                  <a:rPr lang="bn-BD" sz="3600" dirty="0" smtClean="0">
                    <a:latin typeface="NikoshBAN" panose="02000000000000000000" pitchFamily="2" charset="0"/>
                    <a:cs typeface="NikoshBAN" panose="02000000000000000000" pitchFamily="2" charset="0"/>
                  </a:rPr>
                  <a:t>এর আনবিক ভর </a:t>
                </a:r>
                <a:endParaRPr lang="en-US" sz="3600" dirty="0" smtClean="0">
                  <a:latin typeface="NikoshBAN" panose="02000000000000000000" pitchFamily="2" charset="0"/>
                  <a:cs typeface="NikoshBAN" panose="02000000000000000000" pitchFamily="2" charset="0"/>
                </a:endParaRPr>
              </a:p>
              <a:p>
                <a:pPr marL="0" indent="0">
                  <a:buNone/>
                </a:pPr>
                <a:r>
                  <a:rPr lang="en-US" sz="3200" dirty="0">
                    <a:latin typeface="NikoshBAN" panose="02000000000000000000" pitchFamily="2" charset="0"/>
                    <a:cs typeface="NikoshBAN" panose="02000000000000000000" pitchFamily="2" charset="0"/>
                  </a:rPr>
                  <a:t> </a:t>
                </a:r>
                <a:r>
                  <a:rPr lang="en-US" sz="3200" dirty="0" smtClean="0">
                    <a:latin typeface="NikoshBAN" panose="02000000000000000000" pitchFamily="2" charset="0"/>
                    <a:cs typeface="NikoshBAN" panose="02000000000000000000" pitchFamily="2" charset="0"/>
                  </a:rPr>
                  <a:t>                               </a:t>
                </a:r>
                <a14:m>
                  <m:oMath xmlns:m="http://schemas.openxmlformats.org/officeDocument/2006/math">
                    <m:r>
                      <a:rPr lang="en-US" sz="3200" i="1" smtClean="0">
                        <a:latin typeface="Cambria Math" panose="02040503050406030204" pitchFamily="18" charset="0"/>
                        <a:ea typeface="Cambria Math" panose="02040503050406030204" pitchFamily="18" charset="0"/>
                      </a:rPr>
                      <m:t>=</m:t>
                    </m:r>
                  </m:oMath>
                </a14:m>
                <a:r>
                  <a:rPr lang="en-US" sz="3200" dirty="0" smtClean="0">
                    <a:latin typeface="NikoshBAN" panose="02000000000000000000" pitchFamily="2" charset="0"/>
                    <a:cs typeface="NikoshBAN" panose="02000000000000000000" pitchFamily="2" charset="0"/>
                  </a:rPr>
                  <a:t>23</a:t>
                </a:r>
                <a14:m>
                  <m:oMath xmlns:m="http://schemas.openxmlformats.org/officeDocument/2006/math">
                    <m:r>
                      <a:rPr lang="en-US" sz="2400" b="0" i="1" dirty="0" smtClean="0">
                        <a:latin typeface="Cambria Math" panose="02040503050406030204" pitchFamily="18" charset="0"/>
                      </a:rPr>
                      <m:t>+</m:t>
                    </m:r>
                    <m:r>
                      <a:rPr lang="bn-BD" sz="2400" b="0" i="0" dirty="0" smtClean="0">
                        <a:latin typeface="Cambria Math" panose="02040503050406030204" pitchFamily="18" charset="0"/>
                      </a:rPr>
                      <m:t>৩</m:t>
                    </m:r>
                  </m:oMath>
                </a14:m>
                <a:r>
                  <a:rPr lang="en-US" sz="3200" dirty="0" smtClean="0">
                    <a:latin typeface="NikoshBAN" panose="02000000000000000000" pitchFamily="2" charset="0"/>
                    <a:cs typeface="NikoshBAN" panose="02000000000000000000" pitchFamily="2" charset="0"/>
                  </a:rPr>
                  <a:t>5.5 </a:t>
                </a:r>
                <a:r>
                  <a:rPr lang="bn-BD" sz="3200" dirty="0" smtClean="0">
                    <a:latin typeface="NikoshBAN" panose="02000000000000000000" pitchFamily="2" charset="0"/>
                    <a:cs typeface="NikoshBAN" panose="02000000000000000000" pitchFamily="2" charset="0"/>
                  </a:rPr>
                  <a:t> </a:t>
                </a:r>
                <a:endParaRPr lang="en-US" sz="3200" dirty="0" smtClean="0">
                  <a:latin typeface="NikoshBAN" panose="02000000000000000000" pitchFamily="2" charset="0"/>
                  <a:cs typeface="NikoshBAN" panose="02000000000000000000" pitchFamily="2" charset="0"/>
                </a:endParaRPr>
              </a:p>
              <a:p>
                <a:pPr marL="0" indent="0">
                  <a:buNone/>
                </a:pPr>
                <a:r>
                  <a:rPr lang="en-US" sz="3200" dirty="0">
                    <a:latin typeface="NikoshBAN" panose="02000000000000000000" pitchFamily="2" charset="0"/>
                    <a:cs typeface="NikoshBAN" panose="02000000000000000000" pitchFamily="2" charset="0"/>
                  </a:rPr>
                  <a:t> </a:t>
                </a:r>
                <a:r>
                  <a:rPr lang="en-US" sz="3200" dirty="0" smtClean="0">
                    <a:latin typeface="NikoshBAN" panose="02000000000000000000" pitchFamily="2" charset="0"/>
                    <a:cs typeface="NikoshBAN" panose="02000000000000000000" pitchFamily="2" charset="0"/>
                  </a:rPr>
                  <a:t>                                </a:t>
                </a:r>
                <a14:m>
                  <m:oMath xmlns:m="http://schemas.openxmlformats.org/officeDocument/2006/math">
                    <m:r>
                      <a:rPr lang="en-US" sz="3200" i="1" smtClean="0">
                        <a:latin typeface="Cambria Math" panose="02040503050406030204" pitchFamily="18" charset="0"/>
                        <a:ea typeface="Cambria Math" panose="02040503050406030204" pitchFamily="18" charset="0"/>
                      </a:rPr>
                      <m:t>=</m:t>
                    </m:r>
                  </m:oMath>
                </a14:m>
                <a:r>
                  <a:rPr lang="en-US" sz="3200" dirty="0" smtClean="0">
                    <a:latin typeface="NikoshBAN" panose="02000000000000000000" pitchFamily="2" charset="0"/>
                    <a:cs typeface="NikoshBAN" panose="02000000000000000000" pitchFamily="2" charset="0"/>
                  </a:rPr>
                  <a:t>58.5</a:t>
                </a:r>
                <a:r>
                  <a:rPr lang="bn-BD" sz="3200" dirty="0" smtClean="0">
                    <a:latin typeface="NikoshBAN" panose="02000000000000000000" pitchFamily="2" charset="0"/>
                    <a:cs typeface="NikoshBAN" panose="02000000000000000000" pitchFamily="2" charset="0"/>
                  </a:rPr>
                  <a:t> </a:t>
                </a:r>
              </a:p>
              <a:p>
                <a:pPr marL="0" indent="0">
                  <a:buNone/>
                </a:pPr>
                <a:r>
                  <a:rPr lang="bn-BD" sz="3200" dirty="0">
                    <a:latin typeface="NikoshBAN" panose="02000000000000000000" pitchFamily="2" charset="0"/>
                    <a:cs typeface="NikoshBAN" panose="02000000000000000000" pitchFamily="2" charset="0"/>
                  </a:rPr>
                  <a:t> </a:t>
                </a:r>
                <a:r>
                  <a:rPr lang="bn-BD" sz="3200" dirty="0" smtClean="0">
                    <a:latin typeface="NikoshBAN" panose="02000000000000000000" pitchFamily="2" charset="0"/>
                    <a:cs typeface="NikoshBAN" panose="02000000000000000000" pitchFamily="2" charset="0"/>
                  </a:rPr>
                  <a:t>       </a:t>
                </a:r>
                <a14:m>
                  <m:oMath xmlns:m="http://schemas.openxmlformats.org/officeDocument/2006/math">
                    <m:r>
                      <a:rPr lang="bn-BD" sz="3200" i="1" smtClean="0">
                        <a:latin typeface="Cambria Math" panose="02040503050406030204" pitchFamily="18" charset="0"/>
                        <a:ea typeface="Cambria Math" panose="02040503050406030204" pitchFamily="18" charset="0"/>
                      </a:rPr>
                      <m:t>∴</m:t>
                    </m:r>
                  </m:oMath>
                </a14:m>
                <a:r>
                  <a:rPr lang="en-US" sz="3200" dirty="0" err="1" smtClean="0">
                    <a:latin typeface="NikoshBAN" panose="02000000000000000000" pitchFamily="2" charset="0"/>
                    <a:cs typeface="NikoshBAN" panose="02000000000000000000" pitchFamily="2" charset="0"/>
                  </a:rPr>
                  <a:t>NaCl</a:t>
                </a:r>
                <a:r>
                  <a:rPr lang="en-US" sz="3200" dirty="0" smtClean="0">
                    <a:latin typeface="NikoshBAN" panose="02000000000000000000" pitchFamily="2" charset="0"/>
                    <a:cs typeface="NikoshBAN" panose="02000000000000000000" pitchFamily="2" charset="0"/>
                  </a:rPr>
                  <a:t> </a:t>
                </a:r>
                <a:r>
                  <a:rPr lang="bn-BD" sz="3200" dirty="0" smtClean="0">
                    <a:latin typeface="NikoshBAN" panose="02000000000000000000" pitchFamily="2" charset="0"/>
                    <a:cs typeface="NikoshBAN" panose="02000000000000000000" pitchFamily="2" charset="0"/>
                  </a:rPr>
                  <a:t>এর গ্রাম আনবিক ভর </a:t>
                </a:r>
                <a14:m>
                  <m:oMath xmlns:m="http://schemas.openxmlformats.org/officeDocument/2006/math">
                    <m:r>
                      <a:rPr lang="bn-BD" sz="3200" i="1" smtClean="0">
                        <a:latin typeface="Cambria Math" panose="02040503050406030204" pitchFamily="18" charset="0"/>
                        <a:ea typeface="Cambria Math" panose="02040503050406030204" pitchFamily="18" charset="0"/>
                      </a:rPr>
                      <m:t>=</m:t>
                    </m:r>
                  </m:oMath>
                </a14:m>
                <a:r>
                  <a:rPr lang="en-US" sz="3200" dirty="0" smtClean="0">
                    <a:latin typeface="NikoshBAN" panose="02000000000000000000" pitchFamily="2" charset="0"/>
                    <a:cs typeface="NikoshBAN" panose="02000000000000000000" pitchFamily="2" charset="0"/>
                  </a:rPr>
                  <a:t>58.5 g </a:t>
                </a:r>
                <a14:m>
                  <m:oMath xmlns:m="http://schemas.openxmlformats.org/officeDocument/2006/math">
                    <m:r>
                      <a:rPr lang="en-US" sz="3200" i="1" smtClean="0">
                        <a:latin typeface="Cambria Math" panose="02040503050406030204" pitchFamily="18" charset="0"/>
                        <a:ea typeface="Cambria Math" panose="02040503050406030204" pitchFamily="18" charset="0"/>
                      </a:rPr>
                      <m:t>=</m:t>
                    </m:r>
                  </m:oMath>
                </a14:m>
                <a:r>
                  <a:rPr lang="en-US" sz="3200" dirty="0" smtClean="0">
                    <a:latin typeface="NikoshBAN" panose="02000000000000000000" pitchFamily="2" charset="0"/>
                    <a:cs typeface="NikoshBAN" panose="02000000000000000000" pitchFamily="2" charset="0"/>
                  </a:rPr>
                  <a:t>1 </a:t>
                </a:r>
                <a:r>
                  <a:rPr lang="en-US" sz="3200" dirty="0" err="1" smtClean="0">
                    <a:latin typeface="NikoshBAN" panose="02000000000000000000" pitchFamily="2" charset="0"/>
                    <a:cs typeface="NikoshBAN" panose="02000000000000000000" pitchFamily="2" charset="0"/>
                  </a:rPr>
                  <a:t>mol</a:t>
                </a:r>
                <a:endParaRPr lang="bn-BD" sz="3200" dirty="0">
                  <a:latin typeface="NikoshBAN" panose="02000000000000000000" pitchFamily="2" charset="0"/>
                  <a:cs typeface="NikoshBAN" panose="02000000000000000000" pitchFamily="2" charset="0"/>
                </a:endParaRPr>
              </a:p>
              <a:p>
                <a:pPr marL="0" indent="0">
                  <a:buNone/>
                </a:pPr>
                <a:r>
                  <a:rPr lang="bn-BD" sz="3200" dirty="0" smtClean="0">
                    <a:latin typeface="NikoshBAN" panose="02000000000000000000" pitchFamily="2" charset="0"/>
                    <a:cs typeface="NikoshBAN" panose="02000000000000000000" pitchFamily="2" charset="0"/>
                  </a:rPr>
                  <a:t>আবার </a:t>
                </a:r>
                <a:r>
                  <a:rPr lang="en-US" sz="3200" dirty="0" smtClean="0">
                    <a:latin typeface="NikoshBAN" panose="02000000000000000000" pitchFamily="2" charset="0"/>
                    <a:cs typeface="NikoshBAN" panose="02000000000000000000" pitchFamily="2" charset="0"/>
                  </a:rPr>
                  <a:t>C </a:t>
                </a:r>
                <a:r>
                  <a:rPr lang="bn-BD" sz="3200" dirty="0" smtClean="0">
                    <a:latin typeface="NikoshBAN" panose="02000000000000000000" pitchFamily="2" charset="0"/>
                    <a:cs typeface="NikoshBAN" panose="02000000000000000000" pitchFamily="2" charset="0"/>
                  </a:rPr>
                  <a:t>এর পারমানবিক ভর </a:t>
                </a:r>
                <a:r>
                  <a:rPr lang="en-US" sz="3200" dirty="0" smtClean="0">
                    <a:latin typeface="NikoshBAN" panose="02000000000000000000" pitchFamily="2" charset="0"/>
                    <a:cs typeface="NikoshBAN" panose="02000000000000000000" pitchFamily="2" charset="0"/>
                  </a:rPr>
                  <a:t>12 </a:t>
                </a:r>
              </a:p>
              <a:p>
                <a:pPr marL="0" indent="0">
                  <a:buNone/>
                </a:pPr>
                <a:r>
                  <a:rPr lang="bn-BD" sz="3200" dirty="0" smtClean="0">
                    <a:latin typeface="NikoshBAN" panose="02000000000000000000" pitchFamily="2" charset="0"/>
                    <a:cs typeface="NikoshBAN" panose="02000000000000000000" pitchFamily="2" charset="0"/>
                  </a:rPr>
                  <a:t>তাই </a:t>
                </a:r>
                <a:r>
                  <a:rPr lang="en-US" sz="3200" dirty="0" smtClean="0">
                    <a:latin typeface="NikoshBAN" panose="02000000000000000000" pitchFamily="2" charset="0"/>
                    <a:cs typeface="NikoshBAN" panose="02000000000000000000" pitchFamily="2" charset="0"/>
                  </a:rPr>
                  <a:t>C  </a:t>
                </a:r>
                <a:r>
                  <a:rPr lang="bn-BD" sz="3200" dirty="0" smtClean="0">
                    <a:latin typeface="NikoshBAN" panose="02000000000000000000" pitchFamily="2" charset="0"/>
                    <a:cs typeface="NikoshBAN" panose="02000000000000000000" pitchFamily="2" charset="0"/>
                  </a:rPr>
                  <a:t>এর  গ্রাম পারমানবিক ভর </a:t>
                </a:r>
                <a14:m>
                  <m:oMath xmlns:m="http://schemas.openxmlformats.org/officeDocument/2006/math">
                    <m:r>
                      <a:rPr lang="bn-BD" sz="3200" i="1" smtClean="0">
                        <a:latin typeface="Cambria Math" panose="02040503050406030204" pitchFamily="18" charset="0"/>
                        <a:ea typeface="Cambria Math" panose="02040503050406030204" pitchFamily="18" charset="0"/>
                      </a:rPr>
                      <m:t>=</m:t>
                    </m:r>
                  </m:oMath>
                </a14:m>
                <a:r>
                  <a:rPr lang="en-US" sz="3200" dirty="0" smtClean="0">
                    <a:latin typeface="NikoshBAN" panose="02000000000000000000" pitchFamily="2" charset="0"/>
                    <a:cs typeface="NikoshBAN" panose="02000000000000000000" pitchFamily="2" charset="0"/>
                  </a:rPr>
                  <a:t>12g </a:t>
                </a:r>
                <a14:m>
                  <m:oMath xmlns:m="http://schemas.openxmlformats.org/officeDocument/2006/math">
                    <m:r>
                      <a:rPr lang="en-US" sz="3200" i="1" smtClean="0">
                        <a:latin typeface="Cambria Math" panose="02040503050406030204" pitchFamily="18" charset="0"/>
                        <a:ea typeface="Cambria Math" panose="02040503050406030204" pitchFamily="18" charset="0"/>
                      </a:rPr>
                      <m:t>=</m:t>
                    </m:r>
                  </m:oMath>
                </a14:m>
                <a:r>
                  <a:rPr lang="en-US" sz="3200" dirty="0" smtClean="0">
                    <a:latin typeface="NikoshBAN" panose="02000000000000000000" pitchFamily="2" charset="0"/>
                    <a:cs typeface="NikoshBAN" panose="02000000000000000000" pitchFamily="2" charset="0"/>
                  </a:rPr>
                  <a:t>1mol</a:t>
                </a:r>
                <a:endParaRPr lang="bn-BD" sz="3200" dirty="0">
                  <a:latin typeface="NikoshBAN" panose="02000000000000000000" pitchFamily="2" charset="0"/>
                  <a:cs typeface="NikoshBAN" panose="02000000000000000000" pitchFamily="2"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147919"/>
                <a:ext cx="10878671" cy="6239434"/>
              </a:xfrm>
              <a:blipFill rotWithShape="0">
                <a:blip r:embed="rId3"/>
                <a:stretch>
                  <a:fillRect l="-1903" t="-2632" b="-1949"/>
                </a:stretch>
              </a:blipFill>
            </p:spPr>
            <p:txBody>
              <a:bodyPr/>
              <a:lstStyle/>
              <a:p>
                <a:r>
                  <a:rPr lang="en-US">
                    <a:noFill/>
                  </a:rPr>
                  <a:t> </a:t>
                </a:r>
              </a:p>
            </p:txBody>
          </p:sp>
        </mc:Fallback>
      </mc:AlternateContent>
    </p:spTree>
    <p:extLst>
      <p:ext uri="{BB962C8B-B14F-4D97-AF65-F5344CB8AC3E}">
        <p14:creationId xmlns:p14="http://schemas.microsoft.com/office/powerpoint/2010/main" val="22210049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3297</TotalTime>
  <Words>266</Words>
  <Application>Microsoft Office PowerPoint</Application>
  <PresentationFormat>Widescreen</PresentationFormat>
  <Paragraphs>71</Paragraphs>
  <Slides>13</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Cambria Math</vt:lpstr>
      <vt:lpstr>NikoshBAN</vt:lpstr>
      <vt:lpstr>Vrinda</vt:lpstr>
      <vt:lpstr>Wingdings</vt:lpstr>
      <vt:lpstr>Office Theme</vt:lpstr>
      <vt:lpstr>PowerPoint Presentation</vt:lpstr>
      <vt:lpstr>প্রয়োজনীয় সংজ্ঞাঃ  মোলঃরাসায়নিক পদার্থের পারমানবিক ভর অথবা আনবিক  ভরকে গ্রাম এককে প্রকাশ করলে যে পরিমান পাওয়া যায় তাই সংস্লিষ্ট পদার্থের এক মোল। অথবা কোন রাসায়নিক পদার্থের যে পরিমানে অ্যাভোগেড্রো সংখ্যক অনু,পরমানুও আয়ন থাকে তাকে মোল বলে।   অ্যাভোগেড্রো সংখ্যাঃ রাসায়নিক ব্যবহৃত ও উৎপন্ন পদার্থের অনুর সংখ্যা, অনুতে বিদ্যমান পরমানু সংখ্যা ও আয়নের সংখ্যা হিসাব করার জন্য যে সংখ্যা ব্যবহার করা হয় তাকে  অ্যাভোগেড্রো সংখ্যা বলে। এর মান 〖6.o2×10〗^23</vt:lpstr>
      <vt:lpstr>মোলারিটি কাকে বলে? নির্দিষ্ট তাপমাত্রায় প্রতি লিটার দ্রবনে দ্রবীভূত দ্রবের গ্রাম আনবিক ভরকে ঐ দ্রবনের মোলারিটি বলে।  একে Mদ্বারা প্রকাশ করা হয়।অর্থাৎ,                            M=                                                                  M=           </vt:lpstr>
      <vt:lpstr>ভিডিওটি লক্ষ করো </vt:lpstr>
      <vt:lpstr>মোল, মোলারিটি ও মোলার আয়তন সম্পর্কিত সমস্যা </vt:lpstr>
      <vt:lpstr>সুত্রের ব্যাখ্যা নিন্মরুপ </vt:lpstr>
      <vt:lpstr>মোলার আয়তনঃ এক মোল পরিমান পদার্থের আয়তনকে মোলার আয়তন বলে।যেমন- 〖CO〗_2এর মোলার আয়তন 22.4 লি।  প্রমান তাপমাত্রা ও চাপঃ রাসায়নিক বিক্রিয়ার ক্ষে ত্রে 〖২৫〗^℃ তাপমাত্রা ও ১ বায়ুমন্ডলীয় চাপকে প্রমান তাপমাত্রা ও চাপ বলে।  মোলার দ্রবন/Molar solution:নির্দিষ্ট তাপমাত্রায় দ্রবনের প্রতি লিটার আয়তনের মধ্যে কোন পদার্থের এক মোল বা গ্রাম আনবিক ভর পরিমান দ্রব দ্রবীভূত থাকলে ঐ দ্রবনকে ঐ দ্রবের মোলার দ্রবন বলা হয়। মোলার দ্রবনের ঘনমাত্রাকে (M) দ্বারা প্রকাশ করা হয়। এর একক 〖mol L〗^(-1) বা 〖মোল  লি〗^(-১) । যেমন,H_2 〖SO〗_4এর গ্রাম আনবিক ভর ৯৮গ্রাম, তাই ৯৮গ্রাম H_2 〖SO〗_4=১মোল সালফিউরিক এসিড। </vt:lpstr>
      <vt:lpstr>PowerPoint Presentation</vt:lpstr>
      <vt:lpstr>PowerPoint Presentation</vt:lpstr>
      <vt:lpstr>এভোগেড্রোএর ৩ টি অনুসিদ্বান্তঃHypothesis</vt:lpstr>
      <vt:lpstr>                         দলগত কাজ   এক গ্রাম নিন্মলিখিত পদার্থের অনুর সংখ্যা হিসাব করো,〖CaCO〗_(3,) H_2 〖SO〗_4,NaCl</vt:lpstr>
      <vt:lpstr>                    মূল্যায়ন </vt:lpstr>
      <vt:lpstr>                                বাড়ির কাজ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87</cp:revision>
  <dcterms:created xsi:type="dcterms:W3CDTF">2016-12-31T23:56:38Z</dcterms:created>
  <dcterms:modified xsi:type="dcterms:W3CDTF">2017-09-09T06:52:17Z</dcterms:modified>
</cp:coreProperties>
</file>