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5" r:id="rId8"/>
    <p:sldId id="266" r:id="rId9"/>
    <p:sldId id="263" r:id="rId10"/>
    <p:sldId id="270" r:id="rId11"/>
    <p:sldId id="269" r:id="rId12"/>
    <p:sldId id="271" r:id="rId13"/>
    <p:sldId id="264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62" autoAdjust="0"/>
    <p:restoredTop sz="94660"/>
  </p:normalViewPr>
  <p:slideViewPr>
    <p:cSldViewPr snapToGrid="0">
      <p:cViewPr varScale="1">
        <p:scale>
          <a:sx n="71" d="100"/>
          <a:sy n="71" d="100"/>
        </p:scale>
        <p:origin x="-36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01DB-23DC-4C78-AA3B-9B36E351AE5F}" type="datetimeFigureOut">
              <a:rPr lang="en-US" smtClean="0"/>
              <a:t>12-Oct-17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BE3-CD05-4E2F-84C4-25092B4C0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4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01DB-23DC-4C78-AA3B-9B36E351AE5F}" type="datetimeFigureOut">
              <a:rPr lang="en-US" smtClean="0"/>
              <a:t>12-Oct-17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BE3-CD05-4E2F-84C4-25092B4C0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2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01DB-23DC-4C78-AA3B-9B36E351AE5F}" type="datetimeFigureOut">
              <a:rPr lang="en-US" smtClean="0"/>
              <a:t>12-Oct-17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BE3-CD05-4E2F-84C4-25092B4C0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0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01DB-23DC-4C78-AA3B-9B36E351AE5F}" type="datetimeFigureOut">
              <a:rPr lang="en-US" smtClean="0"/>
              <a:t>12-Oct-17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BE3-CD05-4E2F-84C4-25092B4C0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1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01DB-23DC-4C78-AA3B-9B36E351AE5F}" type="datetimeFigureOut">
              <a:rPr lang="en-US" smtClean="0"/>
              <a:t>12-Oct-17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BE3-CD05-4E2F-84C4-25092B4C0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3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01DB-23DC-4C78-AA3B-9B36E351AE5F}" type="datetimeFigureOut">
              <a:rPr lang="en-US" smtClean="0"/>
              <a:t>12-Oct-17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BE3-CD05-4E2F-84C4-25092B4C0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2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01DB-23DC-4C78-AA3B-9B36E351AE5F}" type="datetimeFigureOut">
              <a:rPr lang="en-US" smtClean="0"/>
              <a:t>12-Oct-17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BE3-CD05-4E2F-84C4-25092B4C0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01DB-23DC-4C78-AA3B-9B36E351AE5F}" type="datetimeFigureOut">
              <a:rPr lang="en-US" smtClean="0"/>
              <a:t>12-Oct-17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BE3-CD05-4E2F-84C4-25092B4C0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33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01DB-23DC-4C78-AA3B-9B36E351AE5F}" type="datetimeFigureOut">
              <a:rPr lang="en-US" smtClean="0"/>
              <a:t>12-Oct-17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BE3-CD05-4E2F-84C4-25092B4C0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6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01DB-23DC-4C78-AA3B-9B36E351AE5F}" type="datetimeFigureOut">
              <a:rPr lang="en-US" smtClean="0"/>
              <a:t>12-Oct-17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BE3-CD05-4E2F-84C4-25092B4C0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4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01DB-23DC-4C78-AA3B-9B36E351AE5F}" type="datetimeFigureOut">
              <a:rPr lang="en-US" smtClean="0"/>
              <a:t>12-Oct-17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6BE3-CD05-4E2F-84C4-25092B4C0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8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F01DB-23DC-4C78-AA3B-9B36E351AE5F}" type="datetimeFigureOut">
              <a:rPr lang="en-US" smtClean="0"/>
              <a:t>12-Oct-17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E6BE3-CD05-4E2F-84C4-25092B4C0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63" y="596025"/>
            <a:ext cx="9906000" cy="55553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48400" y="3373721"/>
            <a:ext cx="48629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54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819016" y="159034"/>
            <a:ext cx="10658422" cy="1169894"/>
          </a:xfrm>
          <a:prstGeom prst="flowChartAlternate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/>
              <a:t> </a:t>
            </a:r>
            <a:r>
              <a:rPr lang="en-US" sz="6000" dirty="0" smtClean="0"/>
              <a:t>    </a:t>
            </a:r>
            <a:r>
              <a:rPr lang="bn-BD" sz="6000" dirty="0" smtClean="0"/>
              <a:t>     সমাধান</a:t>
            </a:r>
            <a:endParaRPr lang="en-US" sz="6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54261" y="1328928"/>
                <a:ext cx="10623177" cy="5378652"/>
              </a:xfrm>
              <a:prstGeom prst="rect">
                <a:avLst/>
              </a:prstGeom>
              <a:solidFill>
                <a:schemeClr val="accent5"/>
              </a:solidFill>
              <a:ln w="76200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BD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P=3০০০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    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r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=১২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%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bn-BD" sz="3600" i="1">
                            <a:latin typeface="Cambria Math" panose="02040503050406030204" pitchFamily="18" charset="0"/>
                          </a:rPr>
                          <m:t>১</m:t>
                        </m:r>
                        <m:r>
                          <a:rPr lang="bn-IN" sz="3600" b="0" i="1" smtClean="0">
                            <a:latin typeface="Cambria Math"/>
                          </a:rPr>
                          <m:t>২</m:t>
                        </m:r>
                      </m:num>
                      <m:den>
                        <m:r>
                          <a:rPr lang="bn-BD" sz="3600" i="1">
                            <a:latin typeface="Cambria Math" panose="02040503050406030204" pitchFamily="18" charset="0"/>
                          </a:rPr>
                          <m:t>১০০</m:t>
                        </m:r>
                        <m:r>
                          <a:rPr lang="bn-BD" sz="36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=৫ বছর</a:t>
                </a:r>
              </a:p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জানি,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I=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pnr</a:t>
                </a:r>
                <a:endPara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=৩০০০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r>
                  <a:rPr lang="bn-BD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bn-BD" sz="3600" i="1">
                            <a:latin typeface="Cambria Math" panose="02040503050406030204" pitchFamily="18" charset="0"/>
                          </a:rPr>
                          <m:t>১</m:t>
                        </m:r>
                        <m:r>
                          <a:rPr lang="bn-IN" sz="3600" b="0" i="1" smtClean="0">
                            <a:latin typeface="Cambria Math"/>
                          </a:rPr>
                          <m:t>২</m:t>
                        </m:r>
                      </m:num>
                      <m:den>
                        <m:r>
                          <a:rPr lang="bn-BD" sz="3600" i="1">
                            <a:latin typeface="Cambria Math" panose="02040503050406030204" pitchFamily="18" charset="0"/>
                          </a:rPr>
                          <m:t>১০০</m:t>
                        </m:r>
                        <m:r>
                          <a:rPr lang="bn-BD" sz="36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=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১৮০০টাকা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মুনাফা-আসল=আসল+মুনাফা</a:t>
                </a:r>
              </a:p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=(৩০০০+১৮০০) টাকা</a:t>
                </a:r>
              </a:p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=৪৮০০ টাকা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61" y="1328928"/>
                <a:ext cx="10623177" cy="5378652"/>
              </a:xfrm>
              <a:prstGeom prst="rect">
                <a:avLst/>
              </a:prstGeom>
              <a:blipFill rotWithShape="1">
                <a:blip r:embed="rId3"/>
                <a:stretch>
                  <a:fillRect l="-1936" t="-1564" b="-2570"/>
                </a:stretch>
              </a:blipFill>
              <a:ln w="762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909107"/>
              </p:ext>
            </p:extLst>
          </p:nvPr>
        </p:nvGraphicFramePr>
        <p:xfrm>
          <a:off x="6026150" y="3211513"/>
          <a:ext cx="139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" name="Equation" r:id="rId4" imgW="139680" imgH="431640" progId="Equation.3">
                  <p:embed/>
                </p:oleObj>
              </mc:Choice>
              <mc:Fallback>
                <p:oleObj name="Equation" r:id="rId4" imgW="1396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26150" y="3211513"/>
                        <a:ext cx="1397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599867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634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5859" y="138632"/>
            <a:ext cx="4477871" cy="1200329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মূল্যায়ন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906" y="1486310"/>
            <a:ext cx="11923776" cy="51398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৫০০ টাকার ১০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%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=কত?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(ক)৪৫    (খ)৫০       (গ)৫৫         (ঘ)৬০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৫% হারে ১২০০ টাকার ৪ বছরের মুনাফা কত?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(ক)২৪০টাকা(খ) ২৫৫টাকা(গ) ২৬০টাকা  (ঘ) ২৬৫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 নিচের তথ্য গুলো লক্ষ কর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মুনাফ=মুনাফা আসল-আসল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(ii)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I=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pnr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(iii)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লাভ বা ক্ষতি ক্রয়মূল্যের ওপর হিসাব করা হয়।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I,ii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ii,iii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I,iii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I,ii,iii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39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1679" y="1231392"/>
            <a:ext cx="8436177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3456" y="2767584"/>
            <a:ext cx="8534400" cy="3785652"/>
          </a:xfrm>
          <a:prstGeom prst="rect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(খ) ৫০ টাকা </a:t>
            </a:r>
          </a:p>
          <a:p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(ক) ২৪০ টাকা</a:t>
            </a:r>
          </a:p>
          <a:p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(ক) 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I, ii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20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6352" y="921269"/>
            <a:ext cx="3938016" cy="1323439"/>
          </a:xfrm>
          <a:prstGeom prst="rect">
            <a:avLst/>
          </a:prstGeom>
          <a:solidFill>
            <a:schemeClr val="accent4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" y="2682240"/>
            <a:ext cx="1011936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শতকরা বার্ষিক কত মুনাফায় ১৫০০ টাকার ৩ বছরের মুনাফা ৯০০ টাকা হবে।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76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82" y="428157"/>
            <a:ext cx="8917011" cy="599441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85286" y="1375762"/>
            <a:ext cx="835984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50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Punched Tape 13"/>
          <p:cNvSpPr/>
          <p:nvPr/>
        </p:nvSpPr>
        <p:spPr>
          <a:xfrm>
            <a:off x="4096043" y="28135"/>
            <a:ext cx="4495800" cy="1676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88" y="1821192"/>
            <a:ext cx="3713746" cy="470407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01170" y="4367986"/>
            <a:ext cx="36929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ফিরোজুল ইসলাম  </a:t>
            </a:r>
          </a:p>
          <a:p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কারী</a:t>
            </a:r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 বি,এস,সি(গণিত)</a:t>
            </a:r>
          </a:p>
          <a:p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মোত্তালিব নগর উচ্চ বিদ্যালয়</a:t>
            </a:r>
          </a:p>
          <a:p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গোবিন্দগঞ্জ গাইবান্ধা।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০১৭৪০৮১১০৬৮</a:t>
            </a:r>
          </a:p>
          <a:p>
            <a:r>
              <a:rPr lang="en-US" sz="1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email-</a:t>
            </a:r>
            <a:r>
              <a:rPr lang="en-US" sz="1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md.firozulislam</a:t>
            </a:r>
            <a:r>
              <a:rPr lang="en-US" sz="1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377@gmail.com</a:t>
            </a:r>
            <a:endParaRPr lang="bn-BD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93971" y="1821192"/>
            <a:ext cx="5383369" cy="424731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bn-BD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৮ম</a:t>
            </a:r>
            <a:b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  </a:t>
            </a:r>
            <a:r>
              <a:rPr lang="bn-BD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সাধারন গনিত</a:t>
            </a:r>
            <a:br>
              <a:rPr lang="bn-BD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অধ্যায়ঃ দ্বিতীয়</a:t>
            </a:r>
            <a:br>
              <a:rPr lang="bn-BD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 ৪০মিনিট</a:t>
            </a:r>
            <a:r>
              <a:rPr lang="bn-IN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তারিখঃ  ১০৷</a:t>
            </a:r>
            <a:r>
              <a:rPr lang="bn-IN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৷২০১</a:t>
            </a:r>
            <a:r>
              <a:rPr lang="bn-IN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71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764" y="1664417"/>
            <a:ext cx="9350061" cy="471948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dirty="0" smtClean="0"/>
              <a:t>   </a:t>
            </a:r>
            <a:r>
              <a:rPr lang="en-US" dirty="0" smtClean="0"/>
              <a:t>                    </a:t>
            </a:r>
            <a:r>
              <a:rPr lang="en-US" dirty="0" smtClean="0"/>
              <a:t> </a:t>
            </a:r>
            <a:r>
              <a:rPr lang="bn-IN" dirty="0" smtClean="0">
                <a:solidFill>
                  <a:srgbClr val="C00000"/>
                </a:solidFill>
              </a:rPr>
              <a:t>শ্রেণীঃ </a:t>
            </a:r>
            <a:r>
              <a:rPr lang="bn-BD" dirty="0" smtClean="0">
                <a:solidFill>
                  <a:srgbClr val="C00000"/>
                </a:solidFill>
              </a:rPr>
              <a:t>  </a:t>
            </a:r>
            <a:r>
              <a:rPr lang="bn-BD" dirty="0" smtClean="0">
                <a:solidFill>
                  <a:srgbClr val="C00000"/>
                </a:solidFill>
              </a:rPr>
              <a:t>৮ম</a:t>
            </a:r>
            <a:br>
              <a:rPr lang="bn-BD" dirty="0" smtClean="0">
                <a:solidFill>
                  <a:srgbClr val="C00000"/>
                </a:solidFill>
              </a:rPr>
            </a:br>
            <a:r>
              <a:rPr lang="bn-BD" dirty="0" smtClean="0">
                <a:solidFill>
                  <a:srgbClr val="C00000"/>
                </a:solidFill>
              </a:rPr>
              <a:t>   </a:t>
            </a:r>
            <a:r>
              <a:rPr lang="en-US" dirty="0" smtClean="0">
                <a:solidFill>
                  <a:srgbClr val="C00000"/>
                </a:solidFill>
              </a:rPr>
              <a:t>              </a:t>
            </a:r>
            <a:r>
              <a:rPr lang="bn-BD" dirty="0" smtClean="0">
                <a:solidFill>
                  <a:srgbClr val="C00000"/>
                </a:solidFill>
              </a:rPr>
              <a:t> বিষয়ঃ  সাধারন গনিত</a:t>
            </a:r>
            <a:br>
              <a:rPr lang="bn-BD" dirty="0" smtClean="0">
                <a:solidFill>
                  <a:srgbClr val="C00000"/>
                </a:solidFill>
              </a:rPr>
            </a:br>
            <a:r>
              <a:rPr lang="bn-BD" dirty="0" smtClean="0">
                <a:solidFill>
                  <a:srgbClr val="C00000"/>
                </a:solidFill>
              </a:rPr>
              <a:t>    </a:t>
            </a:r>
            <a:r>
              <a:rPr lang="en-US" dirty="0" smtClean="0">
                <a:solidFill>
                  <a:srgbClr val="C00000"/>
                </a:solidFill>
              </a:rPr>
              <a:t>              </a:t>
            </a:r>
            <a:r>
              <a:rPr lang="bn-BD" dirty="0" smtClean="0">
                <a:solidFill>
                  <a:srgbClr val="C00000"/>
                </a:solidFill>
              </a:rPr>
              <a:t>অধ্যায়ঃ দ্বিতীয়</a:t>
            </a:r>
            <a:br>
              <a:rPr lang="bn-BD" dirty="0" smtClean="0">
                <a:solidFill>
                  <a:srgbClr val="C00000"/>
                </a:solidFill>
              </a:rPr>
            </a:br>
            <a:r>
              <a:rPr lang="bn-BD" dirty="0" smtClean="0">
                <a:solidFill>
                  <a:srgbClr val="C00000"/>
                </a:solidFill>
              </a:rPr>
              <a:t>    </a:t>
            </a:r>
            <a:r>
              <a:rPr lang="en-US" dirty="0" smtClean="0">
                <a:solidFill>
                  <a:srgbClr val="C00000"/>
                </a:solidFill>
              </a:rPr>
              <a:t>             </a:t>
            </a:r>
            <a:r>
              <a:rPr lang="bn-BD" dirty="0" smtClean="0">
                <a:solidFill>
                  <a:srgbClr val="C00000"/>
                </a:solidFill>
              </a:rPr>
              <a:t> সময়ঃ </a:t>
            </a:r>
            <a:r>
              <a:rPr lang="bn-BD" dirty="0" smtClean="0">
                <a:solidFill>
                  <a:srgbClr val="C00000"/>
                </a:solidFill>
              </a:rPr>
              <a:t>৪০মিনিট</a:t>
            </a:r>
            <a:r>
              <a:rPr lang="bn-IN" dirty="0" smtClean="0">
                <a:solidFill>
                  <a:srgbClr val="C00000"/>
                </a:solidFill>
              </a:rPr>
              <a:t> </a:t>
            </a:r>
            <a:r>
              <a:rPr lang="bn-BD" dirty="0" smtClean="0">
                <a:solidFill>
                  <a:srgbClr val="C00000"/>
                </a:solidFill>
              </a:rPr>
              <a:t/>
            </a:r>
            <a:br>
              <a:rPr lang="bn-BD" dirty="0" smtClean="0">
                <a:solidFill>
                  <a:srgbClr val="C00000"/>
                </a:solidFill>
              </a:rPr>
            </a:br>
            <a:r>
              <a:rPr lang="bn-BD" dirty="0" smtClean="0">
                <a:solidFill>
                  <a:srgbClr val="C00000"/>
                </a:solidFill>
              </a:rPr>
              <a:t>   </a:t>
            </a:r>
            <a:r>
              <a:rPr lang="en-US" dirty="0" smtClean="0">
                <a:solidFill>
                  <a:srgbClr val="C00000"/>
                </a:solidFill>
              </a:rPr>
              <a:t>            </a:t>
            </a:r>
            <a:r>
              <a:rPr lang="bn-BD" dirty="0" smtClean="0">
                <a:solidFill>
                  <a:srgbClr val="C00000"/>
                </a:solidFill>
              </a:rPr>
              <a:t> তারিখঃ  </a:t>
            </a:r>
            <a:r>
              <a:rPr lang="bn-BD" dirty="0" smtClean="0">
                <a:solidFill>
                  <a:srgbClr val="C00000"/>
                </a:solidFill>
              </a:rPr>
              <a:t>১০৷</a:t>
            </a:r>
            <a:r>
              <a:rPr lang="bn-IN" dirty="0" smtClean="0">
                <a:solidFill>
                  <a:srgbClr val="C00000"/>
                </a:solidFill>
              </a:rPr>
              <a:t>১০</a:t>
            </a:r>
            <a:r>
              <a:rPr lang="bn-BD" dirty="0" smtClean="0">
                <a:solidFill>
                  <a:srgbClr val="C00000"/>
                </a:solidFill>
              </a:rPr>
              <a:t>৷২০১</a:t>
            </a:r>
            <a:r>
              <a:rPr lang="bn-IN" dirty="0" smtClean="0">
                <a:solidFill>
                  <a:srgbClr val="C00000"/>
                </a:solidFill>
              </a:rPr>
              <a:t>৭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148" y="457200"/>
            <a:ext cx="9261987" cy="1258733"/>
          </a:xfrm>
          <a:solidFill>
            <a:srgbClr val="FFFF00"/>
          </a:solidFill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পাঠ পরিচিতি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-501445" y="1"/>
            <a:ext cx="12693445" cy="7152968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</a:rPr>
              <a:t>পূ</a:t>
            </a:r>
            <a:r>
              <a:rPr lang="bn-IN" sz="9600" dirty="0" smtClean="0">
                <a:solidFill>
                  <a:srgbClr val="FF0000"/>
                </a:solidFill>
              </a:rPr>
              <a:t>র্ব</a:t>
            </a:r>
            <a:r>
              <a:rPr lang="en-US" sz="9600" dirty="0" err="1" smtClean="0">
                <a:solidFill>
                  <a:srgbClr val="FF0000"/>
                </a:solidFill>
              </a:rPr>
              <a:t>জ্ঞান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</a:rPr>
              <a:t>যাচাই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bn-BD" sz="8000" dirty="0" smtClean="0"/>
              <a:t>মুনাফা কি</a:t>
            </a:r>
            <a:r>
              <a:rPr lang="en-US" sz="8000" dirty="0" smtClean="0"/>
              <a:t> ।</a:t>
            </a:r>
            <a:r>
              <a:rPr lang="bn-BD" sz="8000" dirty="0" smtClean="0"/>
              <a:t/>
            </a:r>
            <a:br>
              <a:rPr lang="bn-BD" sz="8000" dirty="0" smtClean="0"/>
            </a:br>
            <a:r>
              <a:rPr lang="en-US" sz="7300" dirty="0" err="1" smtClean="0">
                <a:solidFill>
                  <a:srgbClr val="FFFF00"/>
                </a:solidFill>
              </a:rPr>
              <a:t>ক্ষতি</a:t>
            </a:r>
            <a:r>
              <a:rPr lang="en-US" sz="7300" dirty="0" smtClean="0">
                <a:solidFill>
                  <a:srgbClr val="FFFF00"/>
                </a:solidFill>
              </a:rPr>
              <a:t> </a:t>
            </a:r>
            <a:r>
              <a:rPr lang="en-US" sz="7300" dirty="0" err="1" smtClean="0">
                <a:solidFill>
                  <a:srgbClr val="FFFF00"/>
                </a:solidFill>
              </a:rPr>
              <a:t>কি</a:t>
            </a:r>
            <a:r>
              <a:rPr lang="en-US" sz="7300" dirty="0" smtClean="0">
                <a:solidFill>
                  <a:srgbClr val="FFFF00"/>
                </a:solidFill>
              </a:rPr>
              <a:t> </a:t>
            </a:r>
            <a:r>
              <a:rPr lang="bn-BD" sz="7300" dirty="0">
                <a:solidFill>
                  <a:srgbClr val="FFFF00"/>
                </a:solidFill>
              </a:rPr>
              <a:t>।</a:t>
            </a:r>
            <a:r>
              <a:rPr lang="en-US" sz="6600" dirty="0" smtClean="0">
                <a:solidFill>
                  <a:srgbClr val="FFFF00"/>
                </a:solidFill>
              </a:rPr>
              <a:t/>
            </a:r>
            <a:br>
              <a:rPr lang="en-US" sz="6600" dirty="0" smtClean="0">
                <a:solidFill>
                  <a:srgbClr val="FFFF00"/>
                </a:solidFill>
              </a:rPr>
            </a:br>
            <a:r>
              <a:rPr lang="en-US" sz="6600" dirty="0" smtClean="0"/>
              <a:t>% </a:t>
            </a:r>
            <a:r>
              <a:rPr lang="en-US" sz="6600" dirty="0" err="1" smtClean="0"/>
              <a:t>কি</a:t>
            </a:r>
            <a:r>
              <a:rPr lang="en-US" sz="6600" dirty="0" smtClean="0"/>
              <a:t> </a:t>
            </a:r>
            <a:r>
              <a:rPr lang="en-US" sz="4800" dirty="0" smtClean="0"/>
              <a:t>।</a:t>
            </a:r>
            <a:r>
              <a:rPr lang="bn-BD" sz="3600" dirty="0" smtClean="0"/>
              <a:t/>
            </a:r>
            <a:br>
              <a:rPr lang="bn-BD" sz="3600" dirty="0" smtClean="0"/>
            </a:br>
            <a:endParaRPr lang="bn-BD" sz="3600" dirty="0" smtClean="0"/>
          </a:p>
        </p:txBody>
      </p:sp>
    </p:spTree>
    <p:extLst>
      <p:ext uri="{BB962C8B-B14F-4D97-AF65-F5344CB8AC3E}">
        <p14:creationId xmlns:p14="http://schemas.microsoft.com/office/powerpoint/2010/main" val="12372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317" y="263302"/>
            <a:ext cx="8417859" cy="1825654"/>
          </a:xfrm>
          <a:solidFill>
            <a:srgbClr val="FFC000"/>
          </a:solidFill>
          <a:ln w="762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bn-BD" sz="7300" dirty="0" smtClean="0">
                <a:solidFill>
                  <a:srgbClr val="FF0000"/>
                </a:solidFill>
              </a:rPr>
              <a:t/>
            </a:r>
            <a:br>
              <a:rPr lang="bn-BD" sz="7300" dirty="0" smtClean="0">
                <a:solidFill>
                  <a:srgbClr val="FF0000"/>
                </a:solidFill>
              </a:rPr>
            </a:br>
            <a:r>
              <a:rPr lang="bn-BD" sz="10700" b="1" dirty="0" smtClean="0">
                <a:latin typeface="NikoshBAN" pitchFamily="2" charset="0"/>
                <a:cs typeface="NikoshBAN" pitchFamily="2" charset="0"/>
              </a:rPr>
              <a:t>পাঠের শিরোনাম</a:t>
            </a:r>
            <a:r>
              <a:rPr lang="bn-BD" sz="107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10700" dirty="0" smtClean="0">
                <a:latin typeface="NikoshBAN" pitchFamily="2" charset="0"/>
                <a:cs typeface="NikoshBAN" pitchFamily="2" charset="0"/>
              </a:rPr>
            </a:br>
            <a:endParaRPr lang="en-US" sz="10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975" y="2756079"/>
            <a:ext cx="8572786" cy="1854558"/>
          </a:xfrm>
          <a:ln w="76200"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bn-BD" sz="72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9600" b="1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শতকরা</a:t>
            </a:r>
            <a:r>
              <a:rPr lang="en-US" sz="9600" b="1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9600" b="1" dirty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লাভ ও </a:t>
            </a:r>
            <a:r>
              <a:rPr lang="bn-BD" sz="9600" b="1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ক্ষতি।</a:t>
            </a:r>
            <a:endParaRPr lang="en-US" sz="9600" b="1" dirty="0">
              <a:solidFill>
                <a:srgbClr val="7030A0"/>
              </a:solidFill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60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87" y="1457548"/>
            <a:ext cx="9427334" cy="1183340"/>
          </a:xfrm>
          <a:solidFill>
            <a:srgbClr val="FFC000"/>
          </a:solidFill>
          <a:ln w="7620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8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175" y="2755132"/>
            <a:ext cx="9457722" cy="3247462"/>
          </a:xfrm>
          <a:noFill/>
          <a:ln w="762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সর্ম্পকে বলতে পারবে।</a:t>
            </a:r>
            <a:endParaRPr lang="en-US" sz="5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সর্ম্পকে বলতে পারবে।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শতকরা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সমস্যা সমাধান করতে পারবে।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456427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42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3071" y="2781127"/>
            <a:ext cx="11577917" cy="3012831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/>
              <a:t>তামিম সাহেব ব্যাংকে ৫০০০০টাকা জমা রাখেন।</a:t>
            </a:r>
            <a:br>
              <a:rPr lang="bn-BD" dirty="0" smtClean="0"/>
            </a:br>
            <a:r>
              <a:rPr lang="bn-BD" dirty="0" smtClean="0"/>
              <a:t>১০%হারে এক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বছরের </a:t>
            </a:r>
            <a:r>
              <a:rPr lang="bn-BD" dirty="0" smtClean="0"/>
              <a:t>মুনাফা কত?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66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ound Same Side Corner Rectangle 1"/>
              <p:cNvSpPr/>
              <p:nvPr/>
            </p:nvSpPr>
            <p:spPr>
              <a:xfrm>
                <a:off x="284345" y="2212257"/>
                <a:ext cx="11164530" cy="4471877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১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০০ টাকার</a:t>
                </a:r>
                <a:r>
                  <a:rPr lang="bn-BD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একবছরেমুনাফা ১০টাকা</a:t>
                </a:r>
                <a:endPara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 ।।        ।।           ।।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১০</m:t>
                        </m:r>
                      </m:num>
                      <m:den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১০০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৫০০০০       ।।          ।।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১০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৫০০০০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১০০</m:t>
                        </m:r>
                      </m:den>
                    </m:f>
                  </m:oMath>
                </a14:m>
                <a:endPara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 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৫০০০টাকা </a:t>
                </a:r>
              </a:p>
              <a:p>
                <a:pPr algn="ctr"/>
                <a:r>
                  <a:rPr lang="bn-BD" sz="2800" dirty="0"/>
                  <a:t> </a:t>
                </a:r>
                <a:r>
                  <a:rPr lang="bn-BD" sz="2800" dirty="0" smtClean="0"/>
                  <a:t> </a:t>
                </a:r>
                <a:r>
                  <a:rPr lang="en-US" sz="2800" dirty="0" smtClean="0"/>
                  <a:t>                                           </a:t>
                </a:r>
                <a:endParaRPr lang="en-US" sz="2800" dirty="0"/>
              </a:p>
            </p:txBody>
          </p:sp>
        </mc:Choice>
        <mc:Fallback>
          <p:sp>
            <p:nvSpPr>
              <p:cNvPr id="2" name="Round Same Side Corner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45" y="2212257"/>
                <a:ext cx="11164530" cy="4471877"/>
              </a:xfrm>
              <a:prstGeom prst="round2SameRect">
                <a:avLst>
                  <a:gd name="adj1" fmla="val 0"/>
                  <a:gd name="adj2" fmla="val 0"/>
                </a:avLst>
              </a:prstGeom>
              <a:blipFill rotWithShape="1">
                <a:blip r:embed="rId2"/>
                <a:stretch>
                  <a:fillRect l="-1356" t="-6702" b="-6702"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944905" y="187076"/>
            <a:ext cx="5096436" cy="1862048"/>
          </a:xfrm>
          <a:prstGeom prst="rect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115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115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8387" y="3273071"/>
                <a:ext cx="70790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87" y="3273071"/>
                <a:ext cx="707904" cy="9233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09368" y="4727309"/>
                <a:ext cx="1293610" cy="10156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368" y="4727309"/>
                <a:ext cx="1293610" cy="10156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506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21991" y="779818"/>
            <a:ext cx="6669926" cy="162254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/>
              <a:t>জোড়ায় কাজ</a:t>
            </a:r>
            <a:endParaRPr lang="en-US" sz="6000" dirty="0"/>
          </a:p>
        </p:txBody>
      </p:sp>
      <p:sp>
        <p:nvSpPr>
          <p:cNvPr id="3" name="Round Same Side Corner Rectangle 2"/>
          <p:cNvSpPr/>
          <p:nvPr/>
        </p:nvSpPr>
        <p:spPr>
          <a:xfrm>
            <a:off x="1495567" y="2402362"/>
            <a:ext cx="8922774" cy="3487023"/>
          </a:xfrm>
          <a:prstGeom prst="round2Same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/>
              <a:t>কালাম</a:t>
            </a:r>
            <a:r>
              <a:rPr lang="bn-BD" sz="4000" dirty="0" smtClean="0"/>
              <a:t> </a:t>
            </a:r>
            <a:r>
              <a:rPr lang="bn-BD" sz="4000" dirty="0" smtClean="0"/>
              <a:t>সাহেব ব্যাংকে ৩০০০টাকা জমা রাখেন।শতকরা বাষিকমুনাফার </a:t>
            </a:r>
            <a:r>
              <a:rPr lang="bn-BD" sz="4400" dirty="0" smtClean="0"/>
              <a:t>হার১২টাকা হলে ৫বছর পরে মুনাফা </a:t>
            </a:r>
            <a:r>
              <a:rPr lang="bn-BD" sz="3600" dirty="0" smtClean="0"/>
              <a:t>আসলে তিনি কত টাকা পাবেন</a:t>
            </a:r>
            <a:r>
              <a:rPr lang="bn-BD" sz="3600" dirty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7742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287</Words>
  <Application>Microsoft Office PowerPoint</Application>
  <PresentationFormat>Custom</PresentationFormat>
  <Paragraphs>57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PowerPoint Presentation</vt:lpstr>
      <vt:lpstr>PowerPoint Presentation</vt:lpstr>
      <vt:lpstr>                        শ্রেণীঃ   ৮ম                   বিষয়ঃ  সাধারন গনিত                   অধ্যায়ঃ দ্বিতীয়                   সময়ঃ ৪০মিনিট                  তারিখঃ  ১০৷১০৷২০১৭</vt:lpstr>
      <vt:lpstr>পূর্বজ্ঞান যাচাই মুনাফা কি । ক্ষতি কি । % কি । </vt:lpstr>
      <vt:lpstr> পাঠের শিরোনাম </vt:lpstr>
      <vt:lpstr>   শিখন  ফল  </vt:lpstr>
      <vt:lpstr> তামিম সাহেব ব্যাংকে ৫০০০০টাকা জমা রাখেন। ১০%হারে এক বছরের মুনাফা কত?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Mask</cp:lastModifiedBy>
  <cp:revision>910</cp:revision>
  <dcterms:created xsi:type="dcterms:W3CDTF">2016-02-08T06:20:02Z</dcterms:created>
  <dcterms:modified xsi:type="dcterms:W3CDTF">2017-10-13T04:18:12Z</dcterms:modified>
</cp:coreProperties>
</file>