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08" r:id="rId5"/>
    <p:sldMasterId id="2147483720" r:id="rId6"/>
  </p:sldMasterIdLst>
  <p:notesMasterIdLst>
    <p:notesMasterId r:id="rId38"/>
  </p:notesMasterIdLst>
  <p:sldIdLst>
    <p:sldId id="275" r:id="rId7"/>
    <p:sldId id="279" r:id="rId8"/>
    <p:sldId id="291" r:id="rId9"/>
    <p:sldId id="276" r:id="rId10"/>
    <p:sldId id="258" r:id="rId11"/>
    <p:sldId id="259" r:id="rId12"/>
    <p:sldId id="260" r:id="rId13"/>
    <p:sldId id="285" r:id="rId14"/>
    <p:sldId id="280" r:id="rId15"/>
    <p:sldId id="283" r:id="rId16"/>
    <p:sldId id="282" r:id="rId17"/>
    <p:sldId id="284" r:id="rId18"/>
    <p:sldId id="277" r:id="rId19"/>
    <p:sldId id="286" r:id="rId20"/>
    <p:sldId id="287" r:id="rId21"/>
    <p:sldId id="269" r:id="rId22"/>
    <p:sldId id="266" r:id="rId23"/>
    <p:sldId id="267" r:id="rId24"/>
    <p:sldId id="270" r:id="rId25"/>
    <p:sldId id="271" r:id="rId26"/>
    <p:sldId id="274" r:id="rId27"/>
    <p:sldId id="273" r:id="rId28"/>
    <p:sldId id="272" r:id="rId29"/>
    <p:sldId id="261" r:id="rId30"/>
    <p:sldId id="262" r:id="rId31"/>
    <p:sldId id="288" r:id="rId32"/>
    <p:sldId id="263" r:id="rId33"/>
    <p:sldId id="268" r:id="rId34"/>
    <p:sldId id="264" r:id="rId35"/>
    <p:sldId id="290" r:id="rId36"/>
    <p:sldId id="265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17" autoAdjust="0"/>
    <p:restoredTop sz="94660"/>
  </p:normalViewPr>
  <p:slideViewPr>
    <p:cSldViewPr>
      <p:cViewPr varScale="1">
        <p:scale>
          <a:sx n="68" d="100"/>
          <a:sy n="68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A304EB-1F5F-4E9A-8ADE-01559EC5D83B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ECD6A1-4878-4FB7-AC63-E18F55A609C1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 smtClean="0">
              <a:latin typeface="NikoshBAN" pitchFamily="2" charset="0"/>
              <a:cs typeface="NikoshBAN" pitchFamily="2" charset="0"/>
            </a:rPr>
            <a:t>লেনদেনের</a:t>
          </a:r>
          <a:r>
            <a:rPr lang="en-US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atin typeface="NikoshBAN" pitchFamily="2" charset="0"/>
              <a:cs typeface="NikoshBAN" pitchFamily="2" charset="0"/>
            </a:rPr>
            <a:t>প্রকৃতি</a:t>
          </a:r>
          <a:r>
            <a:rPr lang="en-US" dirty="0" smtClean="0">
              <a:latin typeface="NikoshBAN" pitchFamily="2" charset="0"/>
              <a:cs typeface="NikoshBAN" pitchFamily="2" charset="0"/>
            </a:rPr>
            <a:t> ও </a:t>
          </a:r>
          <a:r>
            <a:rPr lang="en-US" dirty="0" err="1" smtClean="0">
              <a:latin typeface="NikoshBAN" pitchFamily="2" charset="0"/>
              <a:cs typeface="NikoshBAN" pitchFamily="2" charset="0"/>
            </a:rPr>
            <a:t>বৈশিষ্ট্য</a:t>
          </a:r>
          <a:endParaRPr lang="en-US" dirty="0">
            <a:latin typeface="NikoshBAN" pitchFamily="2" charset="0"/>
            <a:cs typeface="NikoshBAN" pitchFamily="2" charset="0"/>
          </a:endParaRPr>
        </a:p>
      </dgm:t>
    </dgm:pt>
    <dgm:pt modelId="{D87D117E-AA66-4B62-ABC7-3EC52AC1ED7A}" type="parTrans" cxnId="{E40BB150-1C27-485F-802B-B94081DFBF12}">
      <dgm:prSet/>
      <dgm:spPr/>
      <dgm:t>
        <a:bodyPr/>
        <a:lstStyle/>
        <a:p>
          <a:endParaRPr lang="en-US"/>
        </a:p>
      </dgm:t>
    </dgm:pt>
    <dgm:pt modelId="{3603DD6A-A728-4AFD-988F-43EF9A7543CB}" type="sibTrans" cxnId="{E40BB150-1C27-485F-802B-B94081DFBF12}">
      <dgm:prSet/>
      <dgm:spPr/>
      <dgm:t>
        <a:bodyPr/>
        <a:lstStyle/>
        <a:p>
          <a:endParaRPr lang="en-US"/>
        </a:p>
      </dgm:t>
    </dgm:pt>
    <dgm:pt modelId="{67502196-65BD-47AA-A92A-E95199AFB1A1}">
      <dgm:prSet phldrT="[Text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atin typeface="NikoshBAN" pitchFamily="2" charset="0"/>
              <a:cs typeface="NikoshBAN" pitchFamily="2" charset="0"/>
            </a:rPr>
            <a:t>অর্থের</a:t>
          </a:r>
          <a:r>
            <a:rPr lang="en-US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atin typeface="NikoshBAN" pitchFamily="2" charset="0"/>
              <a:cs typeface="NikoshBAN" pitchFamily="2" charset="0"/>
            </a:rPr>
            <a:t>অংকে</a:t>
          </a:r>
          <a:r>
            <a:rPr lang="en-US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atin typeface="NikoshBAN" pitchFamily="2" charset="0"/>
              <a:cs typeface="NikoshBAN" pitchFamily="2" charset="0"/>
            </a:rPr>
            <a:t>পরিমাপ</a:t>
          </a:r>
          <a:r>
            <a:rPr lang="en-US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atin typeface="NikoshBAN" pitchFamily="2" charset="0"/>
              <a:cs typeface="NikoshBAN" pitchFamily="2" charset="0"/>
            </a:rPr>
            <a:t>যোগ্য</a:t>
          </a:r>
          <a:endParaRPr lang="en-US" dirty="0">
            <a:latin typeface="NikoshBAN" pitchFamily="2" charset="0"/>
            <a:cs typeface="NikoshBAN" pitchFamily="2" charset="0"/>
          </a:endParaRPr>
        </a:p>
      </dgm:t>
    </dgm:pt>
    <dgm:pt modelId="{9F388024-5451-42C4-B1E4-45635B959501}" type="parTrans" cxnId="{C300DFAC-CC88-4672-BFD0-2A014873D099}">
      <dgm:prSet/>
      <dgm:spPr/>
      <dgm:t>
        <a:bodyPr/>
        <a:lstStyle/>
        <a:p>
          <a:endParaRPr lang="en-US"/>
        </a:p>
      </dgm:t>
    </dgm:pt>
    <dgm:pt modelId="{45245DC9-1787-480C-A4E3-42F5765B056B}" type="sibTrans" cxnId="{C300DFAC-CC88-4672-BFD0-2A014873D099}">
      <dgm:prSet/>
      <dgm:spPr/>
      <dgm:t>
        <a:bodyPr/>
        <a:lstStyle/>
        <a:p>
          <a:endParaRPr lang="en-US"/>
        </a:p>
      </dgm:t>
    </dgm:pt>
    <dgm:pt modelId="{0C128AA0-70DB-4E60-BCAF-249B233B2C93}">
      <dgm:prSet phldrT="[Text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 smtClean="0">
              <a:latin typeface="NikoshBAN" pitchFamily="2" charset="0"/>
              <a:cs typeface="NikoshBAN" pitchFamily="2" charset="0"/>
            </a:rPr>
            <a:t>আর্থিক</a:t>
          </a:r>
          <a:r>
            <a:rPr lang="en-US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atin typeface="NikoshBAN" pitchFamily="2" charset="0"/>
              <a:cs typeface="NikoshBAN" pitchFamily="2" charset="0"/>
            </a:rPr>
            <a:t>আবস্হার</a:t>
          </a:r>
          <a:r>
            <a:rPr lang="en-US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atin typeface="NikoshBAN" pitchFamily="2" charset="0"/>
              <a:cs typeface="NikoshBAN" pitchFamily="2" charset="0"/>
            </a:rPr>
            <a:t>পরিবর্তন</a:t>
          </a:r>
          <a:endParaRPr lang="en-US" dirty="0">
            <a:latin typeface="NikoshBAN" pitchFamily="2" charset="0"/>
            <a:cs typeface="NikoshBAN" pitchFamily="2" charset="0"/>
          </a:endParaRPr>
        </a:p>
      </dgm:t>
    </dgm:pt>
    <dgm:pt modelId="{1D50206E-5A73-4FA2-B5D8-3AC7E8E9B6AE}" type="parTrans" cxnId="{9D24805E-2DBC-46B4-8092-5CC871E74FCE}">
      <dgm:prSet/>
      <dgm:spPr/>
      <dgm:t>
        <a:bodyPr/>
        <a:lstStyle/>
        <a:p>
          <a:endParaRPr lang="en-US"/>
        </a:p>
      </dgm:t>
    </dgm:pt>
    <dgm:pt modelId="{516AB412-A8C9-40C1-994A-53B740A19734}" type="sibTrans" cxnId="{9D24805E-2DBC-46B4-8092-5CC871E74FCE}">
      <dgm:prSet/>
      <dgm:spPr/>
      <dgm:t>
        <a:bodyPr/>
        <a:lstStyle/>
        <a:p>
          <a:endParaRPr lang="en-US"/>
        </a:p>
      </dgm:t>
    </dgm:pt>
    <dgm:pt modelId="{070C3BC5-A5D3-48CF-9781-D744B9155667}">
      <dgm:prSet phldrT="[Text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 smtClean="0">
              <a:latin typeface="NikoshBAN" pitchFamily="2" charset="0"/>
              <a:cs typeface="NikoshBAN" pitchFamily="2" charset="0"/>
            </a:rPr>
            <a:t>দ্বৈত</a:t>
          </a:r>
          <a:r>
            <a:rPr lang="en-US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atin typeface="NikoshBAN" pitchFamily="2" charset="0"/>
              <a:cs typeface="NikoshBAN" pitchFamily="2" charset="0"/>
            </a:rPr>
            <a:t>স্বত্বা</a:t>
          </a:r>
          <a:endParaRPr lang="en-US" dirty="0">
            <a:latin typeface="NikoshBAN" pitchFamily="2" charset="0"/>
            <a:cs typeface="NikoshBAN" pitchFamily="2" charset="0"/>
          </a:endParaRPr>
        </a:p>
      </dgm:t>
    </dgm:pt>
    <dgm:pt modelId="{57D82242-13AC-466F-9B18-9FD392615351}" type="parTrans" cxnId="{BC8F15EF-5A1F-4683-93D2-E4647EE6D8BE}">
      <dgm:prSet/>
      <dgm:spPr/>
      <dgm:t>
        <a:bodyPr/>
        <a:lstStyle/>
        <a:p>
          <a:endParaRPr lang="en-US"/>
        </a:p>
      </dgm:t>
    </dgm:pt>
    <dgm:pt modelId="{BE991E0C-A881-476C-8B50-8EAC54A959D1}" type="sibTrans" cxnId="{BC8F15EF-5A1F-4683-93D2-E4647EE6D8BE}">
      <dgm:prSet/>
      <dgm:spPr/>
      <dgm:t>
        <a:bodyPr/>
        <a:lstStyle/>
        <a:p>
          <a:endParaRPr lang="en-US"/>
        </a:p>
      </dgm:t>
    </dgm:pt>
    <dgm:pt modelId="{71121D3D-3F2C-44BE-B2C9-A6AEACBA703F}">
      <dgm:prSet phldrT="[Text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 smtClean="0">
              <a:latin typeface="NikoshBAN" pitchFamily="2" charset="0"/>
              <a:cs typeface="NikoshBAN" pitchFamily="2" charset="0"/>
            </a:rPr>
            <a:t>দৃশ্য</a:t>
          </a:r>
          <a:r>
            <a:rPr lang="en-US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atin typeface="NikoshBAN" pitchFamily="2" charset="0"/>
              <a:cs typeface="NikoshBAN" pitchFamily="2" charset="0"/>
            </a:rPr>
            <a:t>মানতা</a:t>
          </a:r>
          <a:endParaRPr lang="en-US" dirty="0">
            <a:latin typeface="NikoshBAN" pitchFamily="2" charset="0"/>
            <a:cs typeface="NikoshBAN" pitchFamily="2" charset="0"/>
          </a:endParaRPr>
        </a:p>
      </dgm:t>
    </dgm:pt>
    <dgm:pt modelId="{4ECBDF56-08C4-4813-A42D-7394950D5E28}" type="parTrans" cxnId="{0286A4F1-A8A6-4BD1-B189-5622D0E39962}">
      <dgm:prSet/>
      <dgm:spPr/>
      <dgm:t>
        <a:bodyPr/>
        <a:lstStyle/>
        <a:p>
          <a:endParaRPr lang="en-US"/>
        </a:p>
      </dgm:t>
    </dgm:pt>
    <dgm:pt modelId="{3315BBF5-27B3-4244-A5C8-1CD437DF1564}" type="sibTrans" cxnId="{0286A4F1-A8A6-4BD1-B189-5622D0E39962}">
      <dgm:prSet/>
      <dgm:spPr/>
      <dgm:t>
        <a:bodyPr/>
        <a:lstStyle/>
        <a:p>
          <a:endParaRPr lang="en-US"/>
        </a:p>
      </dgm:t>
    </dgm:pt>
    <dgm:pt modelId="{A206F7F4-B9AC-41FD-85D3-ABC10E809286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 smtClean="0">
              <a:latin typeface="NikoshBAN" pitchFamily="2" charset="0"/>
              <a:cs typeface="NikoshBAN" pitchFamily="2" charset="0"/>
            </a:rPr>
            <a:t>ঐতিহাসিক</a:t>
          </a:r>
          <a:r>
            <a:rPr lang="en-US" dirty="0" smtClean="0">
              <a:latin typeface="NikoshBAN" pitchFamily="2" charset="0"/>
              <a:cs typeface="NikoshBAN" pitchFamily="2" charset="0"/>
            </a:rPr>
            <a:t>  </a:t>
          </a:r>
          <a:r>
            <a:rPr lang="en-US" dirty="0" err="1" smtClean="0">
              <a:latin typeface="NikoshBAN" pitchFamily="2" charset="0"/>
              <a:cs typeface="NikoshBAN" pitchFamily="2" charset="0"/>
            </a:rPr>
            <a:t>ঘটনা</a:t>
          </a:r>
          <a:endParaRPr lang="en-US" dirty="0">
            <a:latin typeface="NikoshBAN" pitchFamily="2" charset="0"/>
            <a:cs typeface="NikoshBAN" pitchFamily="2" charset="0"/>
          </a:endParaRPr>
        </a:p>
      </dgm:t>
    </dgm:pt>
    <dgm:pt modelId="{544FFC62-82C4-4EB9-8C92-88082DA98436}" type="parTrans" cxnId="{C9E09172-C8ED-48B5-B5BA-695D759DCD65}">
      <dgm:prSet/>
      <dgm:spPr/>
      <dgm:t>
        <a:bodyPr/>
        <a:lstStyle/>
        <a:p>
          <a:endParaRPr lang="en-US"/>
        </a:p>
      </dgm:t>
    </dgm:pt>
    <dgm:pt modelId="{9BE08CAD-8EF2-46EC-BDB7-62EF3BC24D9F}" type="sibTrans" cxnId="{C9E09172-C8ED-48B5-B5BA-695D759DCD65}">
      <dgm:prSet/>
      <dgm:spPr/>
      <dgm:t>
        <a:bodyPr/>
        <a:lstStyle/>
        <a:p>
          <a:endParaRPr lang="en-US"/>
        </a:p>
      </dgm:t>
    </dgm:pt>
    <dgm:pt modelId="{20C1ED07-62CF-4000-9874-855DE228F661}" type="pres">
      <dgm:prSet presAssocID="{76A304EB-1F5F-4E9A-8ADE-01559EC5D83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E1F93F-5124-408B-BA16-2778098A4388}" type="pres">
      <dgm:prSet presAssocID="{7EECD6A1-4878-4FB7-AC63-E18F55A609C1}" presName="centerShape" presStyleLbl="node0" presStyleIdx="0" presStyleCnt="1" custScaleX="86794" custScaleY="83442"/>
      <dgm:spPr/>
      <dgm:t>
        <a:bodyPr/>
        <a:lstStyle/>
        <a:p>
          <a:endParaRPr lang="en-US"/>
        </a:p>
      </dgm:t>
    </dgm:pt>
    <dgm:pt modelId="{2943ABA1-42E9-4D7E-B1E7-55F6CC49AD13}" type="pres">
      <dgm:prSet presAssocID="{67502196-65BD-47AA-A92A-E95199AFB1A1}" presName="node" presStyleLbl="node1" presStyleIdx="0" presStyleCnt="5" custScaleX="105895" custScaleY="1063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C159AF-6BC9-49A3-9129-87DA8896117A}" type="pres">
      <dgm:prSet presAssocID="{67502196-65BD-47AA-A92A-E95199AFB1A1}" presName="dummy" presStyleCnt="0"/>
      <dgm:spPr/>
    </dgm:pt>
    <dgm:pt modelId="{559545B7-F2C7-4D19-9391-51A63BCA04C1}" type="pres">
      <dgm:prSet presAssocID="{45245DC9-1787-480C-A4E3-42F5765B056B}" presName="sibTrans" presStyleLbl="sibTrans2D1" presStyleIdx="0" presStyleCnt="5"/>
      <dgm:spPr/>
      <dgm:t>
        <a:bodyPr/>
        <a:lstStyle/>
        <a:p>
          <a:endParaRPr lang="en-US"/>
        </a:p>
      </dgm:t>
    </dgm:pt>
    <dgm:pt modelId="{017AE9B4-2053-4D1C-A262-FF3625ADD565}" type="pres">
      <dgm:prSet presAssocID="{0C128AA0-70DB-4E60-BCAF-249B233B2C93}" presName="node" presStyleLbl="node1" presStyleIdx="1" presStyleCnt="5" custRadScaleRad="95868" custRadScaleInc="-72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2CFB30-DCE6-4087-9DC4-6ED787A5ED31}" type="pres">
      <dgm:prSet presAssocID="{0C128AA0-70DB-4E60-BCAF-249B233B2C93}" presName="dummy" presStyleCnt="0"/>
      <dgm:spPr/>
    </dgm:pt>
    <dgm:pt modelId="{67E35B16-B860-4F0F-AFDD-4EDCBEFB44BA}" type="pres">
      <dgm:prSet presAssocID="{516AB412-A8C9-40C1-994A-53B740A19734}" presName="sibTrans" presStyleLbl="sibTrans2D1" presStyleIdx="1" presStyleCnt="5"/>
      <dgm:spPr/>
      <dgm:t>
        <a:bodyPr/>
        <a:lstStyle/>
        <a:p>
          <a:endParaRPr lang="en-US"/>
        </a:p>
      </dgm:t>
    </dgm:pt>
    <dgm:pt modelId="{C6CA4978-9539-4D55-A0D4-8D96C1D44498}" type="pres">
      <dgm:prSet presAssocID="{070C3BC5-A5D3-48CF-9781-D744B9155667}" presName="node" presStyleLbl="node1" presStyleIdx="2" presStyleCnt="5" custRadScaleRad="95978" custRadScaleInc="76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BF760E-FB13-44CA-9591-E3D561A4C91C}" type="pres">
      <dgm:prSet presAssocID="{070C3BC5-A5D3-48CF-9781-D744B9155667}" presName="dummy" presStyleCnt="0"/>
      <dgm:spPr/>
    </dgm:pt>
    <dgm:pt modelId="{6479AB4B-EA79-410F-8463-E824C44566B9}" type="pres">
      <dgm:prSet presAssocID="{BE991E0C-A881-476C-8B50-8EAC54A959D1}" presName="sibTrans" presStyleLbl="sibTrans2D1" presStyleIdx="2" presStyleCnt="5"/>
      <dgm:spPr/>
      <dgm:t>
        <a:bodyPr/>
        <a:lstStyle/>
        <a:p>
          <a:endParaRPr lang="en-US"/>
        </a:p>
      </dgm:t>
    </dgm:pt>
    <dgm:pt modelId="{C44F9698-04E3-4F2A-B7EF-B09213A61439}" type="pres">
      <dgm:prSet presAssocID="{71121D3D-3F2C-44BE-B2C9-A6AEACBA703F}" presName="node" presStyleLbl="node1" presStyleIdx="3" presStyleCnt="5" custRadScaleRad="101775" custRadScaleInc="113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54C7B2-9AC1-4EDD-800C-8EEA6B59B29A}" type="pres">
      <dgm:prSet presAssocID="{71121D3D-3F2C-44BE-B2C9-A6AEACBA703F}" presName="dummy" presStyleCnt="0"/>
      <dgm:spPr/>
    </dgm:pt>
    <dgm:pt modelId="{5969A0F1-9879-41E6-BB7D-5388CE58DACA}" type="pres">
      <dgm:prSet presAssocID="{3315BBF5-27B3-4244-A5C8-1CD437DF1564}" presName="sibTrans" presStyleLbl="sibTrans2D1" presStyleIdx="3" presStyleCnt="5"/>
      <dgm:spPr/>
      <dgm:t>
        <a:bodyPr/>
        <a:lstStyle/>
        <a:p>
          <a:endParaRPr lang="en-US"/>
        </a:p>
      </dgm:t>
    </dgm:pt>
    <dgm:pt modelId="{E92616EB-9321-456A-A8E6-524D0008F5FC}" type="pres">
      <dgm:prSet presAssocID="{A206F7F4-B9AC-41FD-85D3-ABC10E809286}" presName="node" presStyleLbl="node1" presStyleIdx="4" presStyleCnt="5" custRadScaleRad="97085" custRadScaleInc="-4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7E11F4-B88E-491D-BC7C-9A5F6A02BCA4}" type="pres">
      <dgm:prSet presAssocID="{A206F7F4-B9AC-41FD-85D3-ABC10E809286}" presName="dummy" presStyleCnt="0"/>
      <dgm:spPr/>
    </dgm:pt>
    <dgm:pt modelId="{71C8B1F1-2363-406D-90E6-174BEA8813CB}" type="pres">
      <dgm:prSet presAssocID="{9BE08CAD-8EF2-46EC-BDB7-62EF3BC24D9F}" presName="sibTrans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5EFE655B-ABC1-44C4-9120-E0C0FD40890D}" type="presOf" srcId="{45245DC9-1787-480C-A4E3-42F5765B056B}" destId="{559545B7-F2C7-4D19-9391-51A63BCA04C1}" srcOrd="0" destOrd="0" presId="urn:microsoft.com/office/officeart/2005/8/layout/radial6"/>
    <dgm:cxn modelId="{0A519014-CCA8-4777-8314-8C530EF9AA4F}" type="presOf" srcId="{3315BBF5-27B3-4244-A5C8-1CD437DF1564}" destId="{5969A0F1-9879-41E6-BB7D-5388CE58DACA}" srcOrd="0" destOrd="0" presId="urn:microsoft.com/office/officeart/2005/8/layout/radial6"/>
    <dgm:cxn modelId="{BC8F15EF-5A1F-4683-93D2-E4647EE6D8BE}" srcId="{7EECD6A1-4878-4FB7-AC63-E18F55A609C1}" destId="{070C3BC5-A5D3-48CF-9781-D744B9155667}" srcOrd="2" destOrd="0" parTransId="{57D82242-13AC-466F-9B18-9FD392615351}" sibTransId="{BE991E0C-A881-476C-8B50-8EAC54A959D1}"/>
    <dgm:cxn modelId="{5455AA6D-F504-40BB-8B2A-7E1CD27EE396}" type="presOf" srcId="{67502196-65BD-47AA-A92A-E95199AFB1A1}" destId="{2943ABA1-42E9-4D7E-B1E7-55F6CC49AD13}" srcOrd="0" destOrd="0" presId="urn:microsoft.com/office/officeart/2005/8/layout/radial6"/>
    <dgm:cxn modelId="{14B5B07D-A23A-4F55-900C-CE9E60E91DCE}" type="presOf" srcId="{0C128AA0-70DB-4E60-BCAF-249B233B2C93}" destId="{017AE9B4-2053-4D1C-A262-FF3625ADD565}" srcOrd="0" destOrd="0" presId="urn:microsoft.com/office/officeart/2005/8/layout/radial6"/>
    <dgm:cxn modelId="{C5592187-3126-4C2A-9B97-2B51268B3A23}" type="presOf" srcId="{71121D3D-3F2C-44BE-B2C9-A6AEACBA703F}" destId="{C44F9698-04E3-4F2A-B7EF-B09213A61439}" srcOrd="0" destOrd="0" presId="urn:microsoft.com/office/officeart/2005/8/layout/radial6"/>
    <dgm:cxn modelId="{3372DADC-8A27-45CB-A05A-E112237EF21A}" type="presOf" srcId="{9BE08CAD-8EF2-46EC-BDB7-62EF3BC24D9F}" destId="{71C8B1F1-2363-406D-90E6-174BEA8813CB}" srcOrd="0" destOrd="0" presId="urn:microsoft.com/office/officeart/2005/8/layout/radial6"/>
    <dgm:cxn modelId="{0286A4F1-A8A6-4BD1-B189-5622D0E39962}" srcId="{7EECD6A1-4878-4FB7-AC63-E18F55A609C1}" destId="{71121D3D-3F2C-44BE-B2C9-A6AEACBA703F}" srcOrd="3" destOrd="0" parTransId="{4ECBDF56-08C4-4813-A42D-7394950D5E28}" sibTransId="{3315BBF5-27B3-4244-A5C8-1CD437DF1564}"/>
    <dgm:cxn modelId="{9D24805E-2DBC-46B4-8092-5CC871E74FCE}" srcId="{7EECD6A1-4878-4FB7-AC63-E18F55A609C1}" destId="{0C128AA0-70DB-4E60-BCAF-249B233B2C93}" srcOrd="1" destOrd="0" parTransId="{1D50206E-5A73-4FA2-B5D8-3AC7E8E9B6AE}" sibTransId="{516AB412-A8C9-40C1-994A-53B740A19734}"/>
    <dgm:cxn modelId="{43B9B9A9-153E-4B21-ABB6-9643C13D4106}" type="presOf" srcId="{76A304EB-1F5F-4E9A-8ADE-01559EC5D83B}" destId="{20C1ED07-62CF-4000-9874-855DE228F661}" srcOrd="0" destOrd="0" presId="urn:microsoft.com/office/officeart/2005/8/layout/radial6"/>
    <dgm:cxn modelId="{C7DE2AAE-BE62-4514-8598-A98C4E2E6FE4}" type="presOf" srcId="{516AB412-A8C9-40C1-994A-53B740A19734}" destId="{67E35B16-B860-4F0F-AFDD-4EDCBEFB44BA}" srcOrd="0" destOrd="0" presId="urn:microsoft.com/office/officeart/2005/8/layout/radial6"/>
    <dgm:cxn modelId="{7B8EBF48-C33E-42D5-9DCF-D60F347F796B}" type="presOf" srcId="{BE991E0C-A881-476C-8B50-8EAC54A959D1}" destId="{6479AB4B-EA79-410F-8463-E824C44566B9}" srcOrd="0" destOrd="0" presId="urn:microsoft.com/office/officeart/2005/8/layout/radial6"/>
    <dgm:cxn modelId="{C300DFAC-CC88-4672-BFD0-2A014873D099}" srcId="{7EECD6A1-4878-4FB7-AC63-E18F55A609C1}" destId="{67502196-65BD-47AA-A92A-E95199AFB1A1}" srcOrd="0" destOrd="0" parTransId="{9F388024-5451-42C4-B1E4-45635B959501}" sibTransId="{45245DC9-1787-480C-A4E3-42F5765B056B}"/>
    <dgm:cxn modelId="{85DEE09B-78A9-4043-BAA9-D463ECA7C0EC}" type="presOf" srcId="{070C3BC5-A5D3-48CF-9781-D744B9155667}" destId="{C6CA4978-9539-4D55-A0D4-8D96C1D44498}" srcOrd="0" destOrd="0" presId="urn:microsoft.com/office/officeart/2005/8/layout/radial6"/>
    <dgm:cxn modelId="{8AE158EB-2FC0-49AE-8403-6A6654EC6BD2}" type="presOf" srcId="{A206F7F4-B9AC-41FD-85D3-ABC10E809286}" destId="{E92616EB-9321-456A-A8E6-524D0008F5FC}" srcOrd="0" destOrd="0" presId="urn:microsoft.com/office/officeart/2005/8/layout/radial6"/>
    <dgm:cxn modelId="{C9E09172-C8ED-48B5-B5BA-695D759DCD65}" srcId="{7EECD6A1-4878-4FB7-AC63-E18F55A609C1}" destId="{A206F7F4-B9AC-41FD-85D3-ABC10E809286}" srcOrd="4" destOrd="0" parTransId="{544FFC62-82C4-4EB9-8C92-88082DA98436}" sibTransId="{9BE08CAD-8EF2-46EC-BDB7-62EF3BC24D9F}"/>
    <dgm:cxn modelId="{E40BB150-1C27-485F-802B-B94081DFBF12}" srcId="{76A304EB-1F5F-4E9A-8ADE-01559EC5D83B}" destId="{7EECD6A1-4878-4FB7-AC63-E18F55A609C1}" srcOrd="0" destOrd="0" parTransId="{D87D117E-AA66-4B62-ABC7-3EC52AC1ED7A}" sibTransId="{3603DD6A-A728-4AFD-988F-43EF9A7543CB}"/>
    <dgm:cxn modelId="{ECDDCB0E-7537-45F9-9464-3FF9B64EEB7D}" type="presOf" srcId="{7EECD6A1-4878-4FB7-AC63-E18F55A609C1}" destId="{CEE1F93F-5124-408B-BA16-2778098A4388}" srcOrd="0" destOrd="0" presId="urn:microsoft.com/office/officeart/2005/8/layout/radial6"/>
    <dgm:cxn modelId="{80CF464D-B403-4B9E-ACFB-8C557ED5CA57}" type="presParOf" srcId="{20C1ED07-62CF-4000-9874-855DE228F661}" destId="{CEE1F93F-5124-408B-BA16-2778098A4388}" srcOrd="0" destOrd="0" presId="urn:microsoft.com/office/officeart/2005/8/layout/radial6"/>
    <dgm:cxn modelId="{1CC7BAC2-2A49-48F7-9135-84356CAB5521}" type="presParOf" srcId="{20C1ED07-62CF-4000-9874-855DE228F661}" destId="{2943ABA1-42E9-4D7E-B1E7-55F6CC49AD13}" srcOrd="1" destOrd="0" presId="urn:microsoft.com/office/officeart/2005/8/layout/radial6"/>
    <dgm:cxn modelId="{A70A96EF-3C60-4893-9738-8AE4C7313928}" type="presParOf" srcId="{20C1ED07-62CF-4000-9874-855DE228F661}" destId="{6AC159AF-6BC9-49A3-9129-87DA8896117A}" srcOrd="2" destOrd="0" presId="urn:microsoft.com/office/officeart/2005/8/layout/radial6"/>
    <dgm:cxn modelId="{FBA86B93-6B4D-4E4E-ABB6-93F42D349629}" type="presParOf" srcId="{20C1ED07-62CF-4000-9874-855DE228F661}" destId="{559545B7-F2C7-4D19-9391-51A63BCA04C1}" srcOrd="3" destOrd="0" presId="urn:microsoft.com/office/officeart/2005/8/layout/radial6"/>
    <dgm:cxn modelId="{BAF98B3A-35DA-4EF2-BBB8-2197E3E70685}" type="presParOf" srcId="{20C1ED07-62CF-4000-9874-855DE228F661}" destId="{017AE9B4-2053-4D1C-A262-FF3625ADD565}" srcOrd="4" destOrd="0" presId="urn:microsoft.com/office/officeart/2005/8/layout/radial6"/>
    <dgm:cxn modelId="{BB71D897-48F9-44A0-951E-3D419C860308}" type="presParOf" srcId="{20C1ED07-62CF-4000-9874-855DE228F661}" destId="{502CFB30-DCE6-4087-9DC4-6ED787A5ED31}" srcOrd="5" destOrd="0" presId="urn:microsoft.com/office/officeart/2005/8/layout/radial6"/>
    <dgm:cxn modelId="{CABF5F0F-17E1-4F1F-9CC2-10F539CF8153}" type="presParOf" srcId="{20C1ED07-62CF-4000-9874-855DE228F661}" destId="{67E35B16-B860-4F0F-AFDD-4EDCBEFB44BA}" srcOrd="6" destOrd="0" presId="urn:microsoft.com/office/officeart/2005/8/layout/radial6"/>
    <dgm:cxn modelId="{D04A3AD5-C107-456A-94B5-E98BEFE1A35E}" type="presParOf" srcId="{20C1ED07-62CF-4000-9874-855DE228F661}" destId="{C6CA4978-9539-4D55-A0D4-8D96C1D44498}" srcOrd="7" destOrd="0" presId="urn:microsoft.com/office/officeart/2005/8/layout/radial6"/>
    <dgm:cxn modelId="{8350766C-0F66-4BC2-83A8-8CAC80ECBE51}" type="presParOf" srcId="{20C1ED07-62CF-4000-9874-855DE228F661}" destId="{60BF760E-FB13-44CA-9591-E3D561A4C91C}" srcOrd="8" destOrd="0" presId="urn:microsoft.com/office/officeart/2005/8/layout/radial6"/>
    <dgm:cxn modelId="{6FBF2FF6-88F6-427A-A9F1-FB543461355F}" type="presParOf" srcId="{20C1ED07-62CF-4000-9874-855DE228F661}" destId="{6479AB4B-EA79-410F-8463-E824C44566B9}" srcOrd="9" destOrd="0" presId="urn:microsoft.com/office/officeart/2005/8/layout/radial6"/>
    <dgm:cxn modelId="{6258BEF9-3A2D-4734-AA0A-1F59C1EF6484}" type="presParOf" srcId="{20C1ED07-62CF-4000-9874-855DE228F661}" destId="{C44F9698-04E3-4F2A-B7EF-B09213A61439}" srcOrd="10" destOrd="0" presId="urn:microsoft.com/office/officeart/2005/8/layout/radial6"/>
    <dgm:cxn modelId="{024ECCBA-301E-4806-BAA5-A50F107825C2}" type="presParOf" srcId="{20C1ED07-62CF-4000-9874-855DE228F661}" destId="{1754C7B2-9AC1-4EDD-800C-8EEA6B59B29A}" srcOrd="11" destOrd="0" presId="urn:microsoft.com/office/officeart/2005/8/layout/radial6"/>
    <dgm:cxn modelId="{975A9DC3-82A1-4EC2-9411-24D52405D7EF}" type="presParOf" srcId="{20C1ED07-62CF-4000-9874-855DE228F661}" destId="{5969A0F1-9879-41E6-BB7D-5388CE58DACA}" srcOrd="12" destOrd="0" presId="urn:microsoft.com/office/officeart/2005/8/layout/radial6"/>
    <dgm:cxn modelId="{5CAD36D4-8206-4061-8918-7218D1D86D8E}" type="presParOf" srcId="{20C1ED07-62CF-4000-9874-855DE228F661}" destId="{E92616EB-9321-456A-A8E6-524D0008F5FC}" srcOrd="13" destOrd="0" presId="urn:microsoft.com/office/officeart/2005/8/layout/radial6"/>
    <dgm:cxn modelId="{A0546DAA-7EB2-4064-B3E8-BA553AC437D2}" type="presParOf" srcId="{20C1ED07-62CF-4000-9874-855DE228F661}" destId="{877E11F4-B88E-491D-BC7C-9A5F6A02BCA4}" srcOrd="14" destOrd="0" presId="urn:microsoft.com/office/officeart/2005/8/layout/radial6"/>
    <dgm:cxn modelId="{01EF5211-C0CA-46A6-B02A-E2F19D4370F7}" type="presParOf" srcId="{20C1ED07-62CF-4000-9874-855DE228F661}" destId="{71C8B1F1-2363-406D-90E6-174BEA8813CB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C8B1F1-2363-406D-90E6-174BEA8813CB}">
      <dsp:nvSpPr>
        <dsp:cNvPr id="0" name=""/>
        <dsp:cNvSpPr/>
      </dsp:nvSpPr>
      <dsp:spPr>
        <a:xfrm>
          <a:off x="925072" y="737219"/>
          <a:ext cx="4769166" cy="4769166"/>
        </a:xfrm>
        <a:prstGeom prst="blockArc">
          <a:avLst>
            <a:gd name="adj1" fmla="val 11777186"/>
            <a:gd name="adj2" fmla="val 16094965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69A0F1-9879-41E6-BB7D-5388CE58DACA}">
      <dsp:nvSpPr>
        <dsp:cNvPr id="0" name=""/>
        <dsp:cNvSpPr/>
      </dsp:nvSpPr>
      <dsp:spPr>
        <a:xfrm>
          <a:off x="896620" y="827716"/>
          <a:ext cx="4769166" cy="4769166"/>
        </a:xfrm>
        <a:prstGeom prst="blockArc">
          <a:avLst>
            <a:gd name="adj1" fmla="val 7854635"/>
            <a:gd name="adj2" fmla="val 11917205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79AB4B-EA79-410F-8463-E824C44566B9}">
      <dsp:nvSpPr>
        <dsp:cNvPr id="0" name=""/>
        <dsp:cNvSpPr/>
      </dsp:nvSpPr>
      <dsp:spPr>
        <a:xfrm>
          <a:off x="740346" y="703608"/>
          <a:ext cx="4769166" cy="4769166"/>
        </a:xfrm>
        <a:prstGeom prst="blockArc">
          <a:avLst>
            <a:gd name="adj1" fmla="val 3239999"/>
            <a:gd name="adj2" fmla="val 7560016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E35B16-B860-4F0F-AFDD-4EDCBEFB44BA}">
      <dsp:nvSpPr>
        <dsp:cNvPr id="0" name=""/>
        <dsp:cNvSpPr/>
      </dsp:nvSpPr>
      <dsp:spPr>
        <a:xfrm>
          <a:off x="740350" y="703604"/>
          <a:ext cx="4769166" cy="4769166"/>
        </a:xfrm>
        <a:prstGeom prst="blockArc">
          <a:avLst>
            <a:gd name="adj1" fmla="val 20519991"/>
            <a:gd name="adj2" fmla="val 3240008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9545B7-F2C7-4D19-9391-51A63BCA04C1}">
      <dsp:nvSpPr>
        <dsp:cNvPr id="0" name=""/>
        <dsp:cNvSpPr/>
      </dsp:nvSpPr>
      <dsp:spPr>
        <a:xfrm>
          <a:off x="751152" y="736038"/>
          <a:ext cx="4769166" cy="4769166"/>
        </a:xfrm>
        <a:prstGeom prst="blockArc">
          <a:avLst>
            <a:gd name="adj1" fmla="val 16351717"/>
            <a:gd name="adj2" fmla="val 20469537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E1F93F-5124-408B-BA16-2778098A4388}">
      <dsp:nvSpPr>
        <dsp:cNvPr id="0" name=""/>
        <dsp:cNvSpPr/>
      </dsp:nvSpPr>
      <dsp:spPr>
        <a:xfrm>
          <a:off x="2286004" y="2207179"/>
          <a:ext cx="1904991" cy="1831420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>
              <a:latin typeface="NikoshBAN" pitchFamily="2" charset="0"/>
              <a:cs typeface="NikoshBAN" pitchFamily="2" charset="0"/>
            </a:rPr>
            <a:t>লেনদেনের</a:t>
          </a:r>
          <a:r>
            <a:rPr lang="en-US" sz="30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3000" kern="1200" dirty="0" err="1" smtClean="0">
              <a:latin typeface="NikoshBAN" pitchFamily="2" charset="0"/>
              <a:cs typeface="NikoshBAN" pitchFamily="2" charset="0"/>
            </a:rPr>
            <a:t>প্রকৃতি</a:t>
          </a:r>
          <a:r>
            <a:rPr lang="en-US" sz="3000" kern="1200" dirty="0" smtClean="0">
              <a:latin typeface="NikoshBAN" pitchFamily="2" charset="0"/>
              <a:cs typeface="NikoshBAN" pitchFamily="2" charset="0"/>
            </a:rPr>
            <a:t> ও </a:t>
          </a:r>
          <a:r>
            <a:rPr lang="en-US" sz="3000" kern="1200" dirty="0" err="1" smtClean="0">
              <a:latin typeface="NikoshBAN" pitchFamily="2" charset="0"/>
              <a:cs typeface="NikoshBAN" pitchFamily="2" charset="0"/>
            </a:rPr>
            <a:t>বৈশিষ্ট্য</a:t>
          </a:r>
          <a:endParaRPr lang="en-US" sz="3000" kern="1200" dirty="0">
            <a:latin typeface="NikoshBAN" pitchFamily="2" charset="0"/>
            <a:cs typeface="NikoshBAN" pitchFamily="2" charset="0"/>
          </a:endParaRPr>
        </a:p>
      </dsp:txBody>
      <dsp:txXfrm>
        <a:off x="2564983" y="2475384"/>
        <a:ext cx="1347033" cy="1295010"/>
      </dsp:txXfrm>
    </dsp:sp>
    <dsp:sp modelId="{2943ABA1-42E9-4D7E-B1E7-55F6CC49AD13}">
      <dsp:nvSpPr>
        <dsp:cNvPr id="0" name=""/>
        <dsp:cNvSpPr/>
      </dsp:nvSpPr>
      <dsp:spPr>
        <a:xfrm>
          <a:off x="2425019" y="-23596"/>
          <a:ext cx="1626960" cy="1634426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000" kern="1200" dirty="0" err="1" smtClean="0">
              <a:latin typeface="NikoshBAN" pitchFamily="2" charset="0"/>
              <a:cs typeface="NikoshBAN" pitchFamily="2" charset="0"/>
            </a:rPr>
            <a:t>অর্থের</a:t>
          </a:r>
          <a:r>
            <a:rPr lang="en-US" sz="20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000" kern="1200" dirty="0" err="1" smtClean="0">
              <a:latin typeface="NikoshBAN" pitchFamily="2" charset="0"/>
              <a:cs typeface="NikoshBAN" pitchFamily="2" charset="0"/>
            </a:rPr>
            <a:t>অংকে</a:t>
          </a:r>
          <a:r>
            <a:rPr lang="en-US" sz="20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000" kern="1200" dirty="0" err="1" smtClean="0">
              <a:latin typeface="NikoshBAN" pitchFamily="2" charset="0"/>
              <a:cs typeface="NikoshBAN" pitchFamily="2" charset="0"/>
            </a:rPr>
            <a:t>পরিমাপ</a:t>
          </a:r>
          <a:r>
            <a:rPr lang="en-US" sz="20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000" kern="1200" dirty="0" err="1" smtClean="0">
              <a:latin typeface="NikoshBAN" pitchFamily="2" charset="0"/>
              <a:cs typeface="NikoshBAN" pitchFamily="2" charset="0"/>
            </a:rPr>
            <a:t>যোগ্য</a:t>
          </a:r>
          <a:endParaRPr lang="en-US" sz="2000" kern="1200" dirty="0">
            <a:latin typeface="NikoshBAN" pitchFamily="2" charset="0"/>
            <a:cs typeface="NikoshBAN" pitchFamily="2" charset="0"/>
          </a:endParaRPr>
        </a:p>
      </dsp:txBody>
      <dsp:txXfrm>
        <a:off x="2663282" y="215760"/>
        <a:ext cx="1150434" cy="1155714"/>
      </dsp:txXfrm>
    </dsp:sp>
    <dsp:sp modelId="{017AE9B4-2053-4D1C-A262-FF3625ADD565}">
      <dsp:nvSpPr>
        <dsp:cNvPr id="0" name=""/>
        <dsp:cNvSpPr/>
      </dsp:nvSpPr>
      <dsp:spPr>
        <a:xfrm>
          <a:off x="4572007" y="1600202"/>
          <a:ext cx="1536389" cy="1536389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NikoshBAN" pitchFamily="2" charset="0"/>
              <a:cs typeface="NikoshBAN" pitchFamily="2" charset="0"/>
            </a:rPr>
            <a:t>আর্থিক</a:t>
          </a:r>
          <a:r>
            <a:rPr lang="en-US" sz="20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000" kern="1200" dirty="0" err="1" smtClean="0">
              <a:latin typeface="NikoshBAN" pitchFamily="2" charset="0"/>
              <a:cs typeface="NikoshBAN" pitchFamily="2" charset="0"/>
            </a:rPr>
            <a:t>আবস্হার</a:t>
          </a:r>
          <a:r>
            <a:rPr lang="en-US" sz="20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000" kern="1200" dirty="0" err="1" smtClean="0">
              <a:latin typeface="NikoshBAN" pitchFamily="2" charset="0"/>
              <a:cs typeface="NikoshBAN" pitchFamily="2" charset="0"/>
            </a:rPr>
            <a:t>পরিবর্তন</a:t>
          </a:r>
          <a:endParaRPr lang="en-US" sz="2000" kern="1200" dirty="0">
            <a:latin typeface="NikoshBAN" pitchFamily="2" charset="0"/>
            <a:cs typeface="NikoshBAN" pitchFamily="2" charset="0"/>
          </a:endParaRPr>
        </a:p>
      </dsp:txBody>
      <dsp:txXfrm>
        <a:off x="4797006" y="1825201"/>
        <a:ext cx="1086391" cy="1086391"/>
      </dsp:txXfrm>
    </dsp:sp>
    <dsp:sp modelId="{C6CA4978-9539-4D55-A0D4-8D96C1D44498}">
      <dsp:nvSpPr>
        <dsp:cNvPr id="0" name=""/>
        <dsp:cNvSpPr/>
      </dsp:nvSpPr>
      <dsp:spPr>
        <a:xfrm>
          <a:off x="3725847" y="4204418"/>
          <a:ext cx="1536389" cy="1536389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NikoshBAN" pitchFamily="2" charset="0"/>
              <a:cs typeface="NikoshBAN" pitchFamily="2" charset="0"/>
            </a:rPr>
            <a:t>দ্বৈত</a:t>
          </a:r>
          <a:r>
            <a:rPr lang="en-US" sz="20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000" kern="1200" dirty="0" err="1" smtClean="0">
              <a:latin typeface="NikoshBAN" pitchFamily="2" charset="0"/>
              <a:cs typeface="NikoshBAN" pitchFamily="2" charset="0"/>
            </a:rPr>
            <a:t>স্বত্বা</a:t>
          </a:r>
          <a:endParaRPr lang="en-US" sz="2000" kern="1200" dirty="0">
            <a:latin typeface="NikoshBAN" pitchFamily="2" charset="0"/>
            <a:cs typeface="NikoshBAN" pitchFamily="2" charset="0"/>
          </a:endParaRPr>
        </a:p>
      </dsp:txBody>
      <dsp:txXfrm>
        <a:off x="3950846" y="4429417"/>
        <a:ext cx="1086391" cy="1086391"/>
      </dsp:txXfrm>
    </dsp:sp>
    <dsp:sp modelId="{C44F9698-04E3-4F2A-B7EF-B09213A61439}">
      <dsp:nvSpPr>
        <dsp:cNvPr id="0" name=""/>
        <dsp:cNvSpPr/>
      </dsp:nvSpPr>
      <dsp:spPr>
        <a:xfrm>
          <a:off x="987613" y="4204412"/>
          <a:ext cx="1536389" cy="1536389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NikoshBAN" pitchFamily="2" charset="0"/>
              <a:cs typeface="NikoshBAN" pitchFamily="2" charset="0"/>
            </a:rPr>
            <a:t>দৃশ্য</a:t>
          </a:r>
          <a:r>
            <a:rPr lang="en-US" sz="20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000" kern="1200" dirty="0" err="1" smtClean="0">
              <a:latin typeface="NikoshBAN" pitchFamily="2" charset="0"/>
              <a:cs typeface="NikoshBAN" pitchFamily="2" charset="0"/>
            </a:rPr>
            <a:t>মানতা</a:t>
          </a:r>
          <a:endParaRPr lang="en-US" sz="2000" kern="1200" dirty="0">
            <a:latin typeface="NikoshBAN" pitchFamily="2" charset="0"/>
            <a:cs typeface="NikoshBAN" pitchFamily="2" charset="0"/>
          </a:endParaRPr>
        </a:p>
      </dsp:txBody>
      <dsp:txXfrm>
        <a:off x="1212612" y="4429411"/>
        <a:ext cx="1086391" cy="1086391"/>
      </dsp:txXfrm>
    </dsp:sp>
    <dsp:sp modelId="{E92616EB-9321-456A-A8E6-524D0008F5FC}">
      <dsp:nvSpPr>
        <dsp:cNvPr id="0" name=""/>
        <dsp:cNvSpPr/>
      </dsp:nvSpPr>
      <dsp:spPr>
        <a:xfrm>
          <a:off x="305657" y="1700387"/>
          <a:ext cx="1536389" cy="1536389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NikoshBAN" pitchFamily="2" charset="0"/>
              <a:cs typeface="NikoshBAN" pitchFamily="2" charset="0"/>
            </a:rPr>
            <a:t>ঐতিহাসিক</a:t>
          </a:r>
          <a:r>
            <a:rPr lang="en-US" sz="2000" kern="1200" dirty="0" smtClean="0">
              <a:latin typeface="NikoshBAN" pitchFamily="2" charset="0"/>
              <a:cs typeface="NikoshBAN" pitchFamily="2" charset="0"/>
            </a:rPr>
            <a:t>  </a:t>
          </a:r>
          <a:r>
            <a:rPr lang="en-US" sz="2000" kern="1200" dirty="0" err="1" smtClean="0">
              <a:latin typeface="NikoshBAN" pitchFamily="2" charset="0"/>
              <a:cs typeface="NikoshBAN" pitchFamily="2" charset="0"/>
            </a:rPr>
            <a:t>ঘটনা</a:t>
          </a:r>
          <a:endParaRPr lang="en-US" sz="2000" kern="1200" dirty="0">
            <a:latin typeface="NikoshBAN" pitchFamily="2" charset="0"/>
            <a:cs typeface="NikoshBAN" pitchFamily="2" charset="0"/>
          </a:endParaRPr>
        </a:p>
      </dsp:txBody>
      <dsp:txXfrm>
        <a:off x="530656" y="1925386"/>
        <a:ext cx="1086391" cy="10863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8F478-59D5-451D-946B-60E6CB8369D7}" type="datetimeFigureOut">
              <a:rPr lang="en-US" smtClean="0"/>
              <a:pPr/>
              <a:t>03-Oct-17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02A01-166B-471C-A1A5-C7CA917B3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8219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0FA0D-84A5-4EA4-9C50-215E8382B942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D3504-6877-41EC-ACCE-C0D54AD229D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8514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5E935-0E9B-4A0D-9398-F01C46E42B9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03-Oct-17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DE6C36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DE6C36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3063642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DE6C36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DE6C36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131946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03-Oct-17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DE6C36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DE6C36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3138782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03-Oct-17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E6C36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DE6C36">
                  <a:shade val="75000"/>
                </a:srgbClr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42130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03-Oct-17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DE6C36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DE6C36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2670391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03-Oct-17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DE6C36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DE6C36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91169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03-Oct-17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68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DE6C36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DE6C36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03-Oct-17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7686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DE6C36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DE6C36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03-Oct-17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4522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E6C36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DE6C36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082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DE6C36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DE6C36">
                  <a:shade val="75000"/>
                </a:srgbClr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2962091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4961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9828207"/>
      </p:ext>
    </p:extLst>
  </p:cSld>
  <p:clrMapOvr>
    <a:masterClrMapping/>
  </p:clrMapOvr>
  <p:transition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4997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7968899"/>
      </p:ext>
    </p:extLst>
  </p:cSld>
  <p:clrMapOvr>
    <a:masterClrMapping/>
  </p:clrMapOvr>
  <p:transition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1645387"/>
      </p:ext>
    </p:extLst>
  </p:cSld>
  <p:clrMapOvr>
    <a:masterClrMapping/>
  </p:clrMapOvr>
  <p:transition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724445"/>
      </p:ext>
    </p:extLst>
  </p:cSld>
  <p:clrMapOvr>
    <a:masterClrMapping/>
  </p:clrMapOvr>
  <p:transition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5965388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7672621"/>
      </p:ext>
    </p:extLst>
  </p:cSld>
  <p:clrMapOvr>
    <a:masterClrMapping/>
  </p:clrMapOvr>
  <p:transition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4050456"/>
      </p:ext>
    </p:extLst>
  </p:cSld>
  <p:clrMapOvr>
    <a:masterClrMapping/>
  </p:clrMapOvr>
  <p:transition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5877278"/>
      </p:ext>
    </p:extLst>
  </p:cSld>
  <p:clrMapOvr>
    <a:masterClrMapping/>
  </p:clrMapOvr>
  <p:transition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5281407"/>
      </p:ext>
    </p:extLst>
  </p:cSld>
  <p:clrMapOvr>
    <a:masterClrMapping/>
  </p:clrMapOvr>
  <p:transition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5525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097338"/>
      </p:ext>
    </p:extLst>
  </p:cSld>
  <p:clrMapOvr>
    <a:masterClrMapping/>
  </p:clrMapOvr>
  <p:transition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5558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9028639"/>
      </p:ext>
    </p:extLst>
  </p:cSld>
  <p:clrMapOvr>
    <a:masterClrMapping/>
  </p:clrMapOvr>
  <p:transition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9838249"/>
      </p:ext>
    </p:extLst>
  </p:cSld>
  <p:clrMapOvr>
    <a:masterClrMapping/>
  </p:clrMapOvr>
  <p:transition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2398457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03-Oct-17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8566186"/>
      </p:ext>
    </p:extLst>
  </p:cSld>
  <p:clrMapOvr>
    <a:masterClrMapping/>
  </p:clrMapOvr>
  <p:transition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2977756"/>
      </p:ext>
    </p:extLst>
  </p:cSld>
  <p:clrMapOvr>
    <a:masterClrMapping/>
  </p:clrMapOvr>
  <p:transition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7500773"/>
      </p:ext>
    </p:extLst>
  </p:cSld>
  <p:clrMapOvr>
    <a:masterClrMapping/>
  </p:clrMapOvr>
  <p:transition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3725212"/>
      </p:ext>
    </p:extLst>
  </p:cSld>
  <p:clrMapOvr>
    <a:masterClrMapping/>
  </p:clrMapOvr>
  <p:transition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146065"/>
      </p:ext>
    </p:extLst>
  </p:cSld>
  <p:clrMapOvr>
    <a:masterClrMapping/>
  </p:clrMapOvr>
  <p:transition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7491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803326"/>
      </p:ext>
    </p:extLst>
  </p:cSld>
  <p:clrMapOvr>
    <a:masterClrMapping/>
  </p:clrMapOvr>
  <p:transition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3679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0087237"/>
      </p:ext>
    </p:extLst>
  </p:cSld>
  <p:clrMapOvr>
    <a:masterClrMapping/>
  </p:clrMapOvr>
  <p:transition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0624208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03-Oct-17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0028777"/>
      </p:ext>
    </p:extLst>
  </p:cSld>
  <p:clrMapOvr>
    <a:masterClrMapping/>
  </p:clrMapOvr>
  <p:transition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7377275"/>
      </p:ext>
    </p:extLst>
  </p:cSld>
  <p:clrMapOvr>
    <a:masterClrMapping/>
  </p:clrMapOvr>
  <p:transition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3356884"/>
      </p:ext>
    </p:extLst>
  </p:cSld>
  <p:clrMapOvr>
    <a:masterClrMapping/>
  </p:clrMapOvr>
  <p:transition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1280138"/>
      </p:ext>
    </p:extLst>
  </p:cSld>
  <p:clrMapOvr>
    <a:masterClrMapping/>
  </p:clrMapOvr>
  <p:transition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5782872"/>
      </p:ext>
    </p:extLst>
  </p:cSld>
  <p:clrMapOvr>
    <a:masterClrMapping/>
  </p:clrMapOvr>
  <p:transition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2366121"/>
      </p:ext>
    </p:extLst>
  </p:cSld>
  <p:clrMapOvr>
    <a:masterClrMapping/>
  </p:clrMapOvr>
  <p:transition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503802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958732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625002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201070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03-Oct-17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857639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974416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020959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24171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707537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671418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127250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03-Oct-17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03-Oct-17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03-Oct-17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03-Oct-17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03-Oct-17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DE6C36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DE6C36">
                  <a:shade val="75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4114407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94109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7038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03-Oct-17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910316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03-Oct-17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558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8801100" cy="6858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940152" cy="5205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70773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r_mega_561_BANK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4648199" cy="4648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5638800"/>
            <a:ext cx="41910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7CCA62">
                    <a:lumMod val="50000"/>
                  </a:srgbClr>
                </a:solidFill>
                <a:latin typeface="NikoshBAN" pitchFamily="2" charset="0"/>
                <a:cs typeface="NikoshBAN" pitchFamily="2" charset="0"/>
              </a:rPr>
              <a:t>আর্থিক</a:t>
            </a:r>
            <a:r>
              <a:rPr lang="en-US" sz="5400" dirty="0" smtClean="0">
                <a:solidFill>
                  <a:srgbClr val="7CCA62">
                    <a:lumMod val="50000"/>
                  </a:srgb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srgbClr val="7CCA62">
                    <a:lumMod val="50000"/>
                  </a:srgbClr>
                </a:solidFill>
                <a:latin typeface="NikoshBAN" pitchFamily="2" charset="0"/>
                <a:cs typeface="NikoshBAN" pitchFamily="2" charset="0"/>
              </a:rPr>
              <a:t>ঘটনা</a:t>
            </a:r>
            <a:endParaRPr lang="en-US" sz="1200" dirty="0">
              <a:solidFill>
                <a:srgbClr val="7CCA62">
                  <a:lumMod val="50000"/>
                </a:srgb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6800" y="46482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8200" y="5486400"/>
            <a:ext cx="4495800" cy="1200329"/>
          </a:xfrm>
          <a:prstGeom prst="rect">
            <a:avLst/>
          </a:prstGeom>
          <a:solidFill>
            <a:srgbClr val="3333CC"/>
          </a:solidFill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অনার্থীক</a:t>
            </a:r>
            <a:r>
              <a:rPr lang="en-US" sz="6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ঘটনা</a:t>
            </a:r>
            <a:endParaRPr lang="en-US" sz="16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 descr="Bangladesh-v-Netherlands--00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762000"/>
            <a:ext cx="41529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037512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3962399" cy="2828440"/>
          </a:xfrm>
          <a:prstGeom prst="rect">
            <a:avLst/>
          </a:prstGeom>
        </p:spPr>
      </p:pic>
      <p:pic>
        <p:nvPicPr>
          <p:cNvPr id="3" name="Picture 2" descr="i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266" y="0"/>
            <a:ext cx="4438105" cy="2819400"/>
          </a:xfrm>
          <a:prstGeom prst="rect">
            <a:avLst/>
          </a:prstGeom>
        </p:spPr>
      </p:pic>
      <p:pic>
        <p:nvPicPr>
          <p:cNvPr id="4" name="Picture 3" descr="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971800"/>
            <a:ext cx="3962400" cy="3124200"/>
          </a:xfrm>
          <a:prstGeom prst="rect">
            <a:avLst/>
          </a:prstGeom>
        </p:spPr>
      </p:pic>
      <p:pic>
        <p:nvPicPr>
          <p:cNvPr id="5" name="Picture 4" descr="index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266" y="2971800"/>
            <a:ext cx="4416334" cy="3124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2366" y="6097858"/>
            <a:ext cx="8305800" cy="58477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bn-BD" sz="32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ছবিগুলোতে কোন কাজের বর্ণনা দেওয়া আছে তা চিহ্নিত কর।</a:t>
            </a:r>
            <a:endParaRPr lang="en-US" sz="32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687770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2819399"/>
            <a:ext cx="4572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40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 descr="bee_rm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14400"/>
            <a:ext cx="7390190" cy="52578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5400000">
            <a:off x="2819400" y="2209800"/>
            <a:ext cx="1752600" cy="533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0257947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39541720"/>
              </p:ext>
            </p:extLst>
          </p:nvPr>
        </p:nvGraphicFramePr>
        <p:xfrm>
          <a:off x="3846513" y="1447800"/>
          <a:ext cx="914400" cy="771525"/>
        </p:xfrm>
        <a:graphic>
          <a:graphicData uri="http://schemas.openxmlformats.org/presentationml/2006/ole">
            <p:oleObj spid="_x0000_s1058" name="Packager Shell Object" showAsIcon="1" r:id="rId3" imgW="914400" imgH="771525" progId="Package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52965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61264" y="2967335"/>
            <a:ext cx="7021474" cy="18620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115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একক</a:t>
            </a:r>
            <a:r>
              <a:rPr lang="en-US" sz="115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115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কাজ</a:t>
            </a:r>
            <a:r>
              <a:rPr lang="en-US" sz="115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en-US" sz="115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789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295400"/>
            <a:ext cx="777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লেনদেন</a:t>
            </a:r>
            <a:r>
              <a:rPr lang="en-US" sz="54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কাকে</a:t>
            </a:r>
            <a:r>
              <a:rPr lang="en-US" sz="54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54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? </a:t>
            </a:r>
            <a:r>
              <a:rPr lang="en-US" sz="5400" dirty="0" err="1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বুঝিয়ে</a:t>
            </a:r>
            <a:r>
              <a:rPr lang="en-US" sz="54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লিখ</a:t>
            </a:r>
            <a:r>
              <a:rPr lang="en-US" sz="54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। </a:t>
            </a:r>
            <a:endParaRPr lang="en-US" sz="5400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2828836"/>
            <a:ext cx="8382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v"/>
            </a:pPr>
            <a:r>
              <a:rPr lang="bn-BD" sz="3200" b="1" dirty="0">
                <a:latin typeface="NikoshBAN" pitchFamily="2" charset="0"/>
                <a:cs typeface="NikoshBAN" pitchFamily="2" charset="0"/>
              </a:rPr>
              <a:t>অর্থের আদান প্রদান বা  অর্থের মাপকাঠিতে  পরিমাপযোগ্য  কোন ঘটনা লেনদেনের মাধ্যমে  কোন প্রতিষ্ঠানের  আর্থিক  অবস্থার পরিবর্তন ঘটলে  ঐ সমস্ত ঘটনা বা আদান প্রদান কে লেনদেন বলা হয় ।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154857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219313658"/>
              </p:ext>
            </p:extLst>
          </p:nvPr>
        </p:nvGraphicFramePr>
        <p:xfrm>
          <a:off x="1752600" y="381000"/>
          <a:ext cx="64770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85800" y="2133600"/>
            <a:ext cx="228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সুবিধা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প্রাপক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(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পলি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)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3600" y="1905001"/>
            <a:ext cx="190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সুবিধা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দাতা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(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পলাশ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)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76600" y="1600200"/>
            <a:ext cx="2057400" cy="6858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১000টাকা 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990600" y="3810000"/>
            <a:ext cx="1447800" cy="6096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লেন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72200" y="3733800"/>
            <a:ext cx="1524000" cy="6858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দেন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Curved Down Arrow 15"/>
          <p:cNvSpPr/>
          <p:nvPr/>
        </p:nvSpPr>
        <p:spPr>
          <a:xfrm>
            <a:off x="3810000" y="914400"/>
            <a:ext cx="1216152" cy="6096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urved Left Arrow 17"/>
          <p:cNvSpPr/>
          <p:nvPr/>
        </p:nvSpPr>
        <p:spPr>
          <a:xfrm rot="5185151">
            <a:off x="3997772" y="2157148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2400" y="4076700"/>
            <a:ext cx="609600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7200" dirty="0" smtClean="0"/>
              <a:t>+</a:t>
            </a:r>
            <a:endParaRPr lang="en-US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8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ytrer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524000"/>
            <a:ext cx="2286000" cy="2667000"/>
          </a:xfrm>
          <a:prstGeom prst="rect">
            <a:avLst/>
          </a:prstGeom>
        </p:spPr>
      </p:pic>
      <p:pic>
        <p:nvPicPr>
          <p:cNvPr id="5" name="Picture 4" descr="dsdfd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590800"/>
            <a:ext cx="1143000" cy="920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4600" y="4191000"/>
            <a:ext cx="1447800" cy="76944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পলাশ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4114800"/>
            <a:ext cx="1371600" cy="76944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পলি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00" y="4572000"/>
            <a:ext cx="3048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সুবিধা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প্রদানকারী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44196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সুবিধা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গ্রহনকারী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71600" y="228600"/>
            <a:ext cx="662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    </a:t>
            </a:r>
            <a:r>
              <a:rPr lang="en-US" sz="7200" dirty="0" err="1" smtClean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NikoshBAN" pitchFamily="2" charset="0"/>
                <a:cs typeface="NikoshBAN" pitchFamily="2" charset="0"/>
              </a:rPr>
              <a:t>লেনদেনের</a:t>
            </a:r>
            <a:r>
              <a:rPr lang="en-US" sz="7200" dirty="0" smtClean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dirty="0" err="1" smtClean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NikoshBAN" pitchFamily="2" charset="0"/>
                <a:cs typeface="NikoshBAN" pitchFamily="2" charset="0"/>
              </a:rPr>
              <a:t>বৈশিষ্ট্য</a:t>
            </a:r>
            <a:endParaRPr lang="en-US" sz="6000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a:blip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" name="Picture 11" descr="1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524000"/>
            <a:ext cx="2828925" cy="2609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00973" y="4979548"/>
            <a:ext cx="4435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অর্থের অংকে </a:t>
            </a:r>
            <a:r>
              <a:rPr lang="bn-BD" sz="3200" b="1" dirty="0" smtClean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পরিমাপযোগ্য নয়</a:t>
            </a:r>
            <a:endParaRPr lang="en-US" sz="3200" b="1" dirty="0">
              <a:solidFill>
                <a:srgbClr val="00B05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ight Arrow 2"/>
          <p:cNvSpPr/>
          <p:nvPr/>
        </p:nvSpPr>
        <p:spPr>
          <a:xfrm rot="5400000">
            <a:off x="1451435" y="3861769"/>
            <a:ext cx="500025" cy="6823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ight Arrow 3"/>
          <p:cNvSpPr/>
          <p:nvPr/>
        </p:nvSpPr>
        <p:spPr>
          <a:xfrm rot="5400000">
            <a:off x="6652854" y="3952476"/>
            <a:ext cx="500022" cy="6267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5715000"/>
            <a:ext cx="6213197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অতএব</a:t>
            </a:r>
            <a:r>
              <a:rPr lang="bn-BD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ঘটনা ২টি লেনদেন নয়।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6834171" y="4716182"/>
            <a:ext cx="100029" cy="38921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1627563" y="4810799"/>
            <a:ext cx="125037" cy="33749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196" y="4979549"/>
            <a:ext cx="4435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অর্থের অংকে </a:t>
            </a:r>
            <a:r>
              <a:rPr lang="bn-BD" sz="3200" b="1" dirty="0" smtClean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পরিমাপযোগ্য নয়</a:t>
            </a:r>
            <a:endParaRPr lang="en-US" sz="3200" b="1" dirty="0">
              <a:solidFill>
                <a:srgbClr val="00B05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1687" y="3249559"/>
            <a:ext cx="3910522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দূর্ঘটনায় আহত হলেন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7269" y="3249558"/>
            <a:ext cx="386449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কম্পিউটারে কাজ করছেন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5180" y="4256138"/>
            <a:ext cx="1066800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ঘটনা</a:t>
            </a:r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0103" y="4207852"/>
            <a:ext cx="1295400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ঘটনা</a:t>
            </a:r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>
          <a:xfrm>
            <a:off x="2435503" y="4500240"/>
            <a:ext cx="3949677" cy="26979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407977" y="4546887"/>
            <a:ext cx="1" cy="11664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295758" y="4439281"/>
            <a:ext cx="251538" cy="175875"/>
          </a:xfrm>
          <a:prstGeom prst="ellipse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761999"/>
            <a:ext cx="3612793" cy="23180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3211" y="767243"/>
            <a:ext cx="3661189" cy="2316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78816E-7 L 0.00035 0.1753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8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/>
      <p:bldP spid="9" grpId="0" animBg="1"/>
      <p:bldP spid="10" grpId="0" animBg="1"/>
      <p:bldP spid="11" grpId="0" animBg="1"/>
      <p:bldP spid="12" grpId="0" animBg="1"/>
      <p:bldP spid="15" grpId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36000"/>
            <a:lum contrast="96000"/>
          </a:blip>
          <a:srcRect/>
          <a:tile tx="-4445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4322375042830_2cfrzG03_l.jpg"/>
          <p:cNvPicPr>
            <a:picLocks noChangeAspect="1"/>
          </p:cNvPicPr>
          <p:nvPr/>
        </p:nvPicPr>
        <p:blipFill>
          <a:blip r:embed="rId4">
            <a:lum bright="8000" contrast="10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tiqu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71800" y="633806"/>
            <a:ext cx="2667001" cy="27951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1905000" y="3276601"/>
            <a:ext cx="5486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blipFill>
                  <a:blip r:embed="rId6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মোঃ</a:t>
            </a:r>
            <a:r>
              <a:rPr lang="en-US" sz="6000" b="1" dirty="0" smtClean="0">
                <a:blipFill>
                  <a:blip r:embed="rId6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blipFill>
                  <a:blip r:embed="rId6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আতিকুল</a:t>
            </a:r>
            <a:r>
              <a:rPr lang="en-US" sz="6000" b="1" dirty="0" smtClean="0">
                <a:blipFill>
                  <a:blip r:embed="rId6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blipFill>
                  <a:blip r:embed="rId6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ইসলাম</a:t>
            </a:r>
            <a:endParaRPr lang="en-US" sz="6000" b="1" dirty="0" smtClean="0">
              <a:blipFill>
                <a:blip r:embed="rId6"/>
                <a:tile tx="0" ty="0" sx="100000" sy="100000" flip="none" algn="tl"/>
              </a:blipFill>
              <a:latin typeface="NikoshBAN" pitchFamily="2" charset="0"/>
              <a:cs typeface="NikoshBAN" pitchFamily="2" charset="0"/>
            </a:endParaRPr>
          </a:p>
          <a:p>
            <a:r>
              <a:rPr lang="en-US" sz="44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    </a:t>
            </a:r>
            <a:r>
              <a:rPr lang="en-US" sz="4400" dirty="0" err="1" smtClean="0">
                <a:blipFill>
                  <a:blip r:embed="rId7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সহকারী</a:t>
            </a:r>
            <a:r>
              <a:rPr lang="en-US" sz="4400" dirty="0" smtClean="0">
                <a:blipFill>
                  <a:blip r:embed="rId7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blipFill>
                  <a:blip r:embed="rId7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প্রধান</a:t>
            </a:r>
            <a:r>
              <a:rPr lang="en-US" sz="4400" dirty="0" smtClean="0">
                <a:blipFill>
                  <a:blip r:embed="rId7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blipFill>
                  <a:blip r:embed="rId7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শিক্ষক</a:t>
            </a:r>
            <a:endParaRPr lang="en-US" sz="4400" dirty="0" smtClean="0">
              <a:blipFill>
                <a:blip r:embed="rId7"/>
                <a:tile tx="0" ty="0" sx="100000" sy="100000" flip="none" algn="tl"/>
              </a:blipFill>
              <a:latin typeface="NikoshBAN" pitchFamily="2" charset="0"/>
              <a:cs typeface="NikoshBAN" pitchFamily="2" charset="0"/>
            </a:endParaRPr>
          </a:p>
          <a:p>
            <a:r>
              <a:rPr lang="en-US" sz="4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       </a:t>
            </a:r>
            <a:r>
              <a:rPr lang="en-US" sz="4000" dirty="0" err="1" smtClean="0">
                <a:blipFill>
                  <a:blip r:embed="rId8"/>
                  <a:stretch>
                    <a:fillRect/>
                  </a:stretch>
                </a:blipFill>
                <a:latin typeface="NikoshBAN" pitchFamily="2" charset="0"/>
                <a:cs typeface="NikoshBAN" pitchFamily="2" charset="0"/>
              </a:rPr>
              <a:t>চতুল</a:t>
            </a:r>
            <a:r>
              <a:rPr lang="en-US" sz="4000" dirty="0" smtClean="0">
                <a:blipFill>
                  <a:blip r:embed="rId8"/>
                  <a:stretch>
                    <a:fillRect/>
                  </a:stretch>
                </a:blip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blipFill>
                  <a:blip r:embed="rId8"/>
                  <a:stretch>
                    <a:fillRect/>
                  </a:stretch>
                </a:blipFill>
                <a:latin typeface="NikoshBAN" pitchFamily="2" charset="0"/>
                <a:cs typeface="NikoshBAN" pitchFamily="2" charset="0"/>
              </a:rPr>
              <a:t>উচ্চ</a:t>
            </a:r>
            <a:r>
              <a:rPr lang="en-US" sz="4000" dirty="0" smtClean="0">
                <a:blipFill>
                  <a:blip r:embed="rId8"/>
                  <a:stretch>
                    <a:fillRect/>
                  </a:stretch>
                </a:blip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blipFill>
                  <a:blip r:embed="rId8"/>
                  <a:stretch>
                    <a:fillRect/>
                  </a:stretch>
                </a:blipFill>
                <a:latin typeface="NikoshBAN" pitchFamily="2" charset="0"/>
                <a:cs typeface="NikoshBAN" pitchFamily="2" charset="0"/>
              </a:rPr>
              <a:t>বিদ্যালয়</a:t>
            </a:r>
            <a:endParaRPr lang="bn-IN" sz="4000" dirty="0" smtClean="0">
              <a:blipFill>
                <a:blip r:embed="rId8"/>
                <a:stretch>
                  <a:fillRect/>
                </a:stretch>
              </a:blipFill>
              <a:latin typeface="NikoshBAN" pitchFamily="2" charset="0"/>
              <a:cs typeface="NikoshBAN" pitchFamily="2" charset="0"/>
            </a:endParaRPr>
          </a:p>
          <a:p>
            <a:r>
              <a:rPr lang="bn-IN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</a:t>
            </a:r>
            <a:r>
              <a:rPr lang="bn-IN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বোয়ালমারী#ফরিদপুর।</a:t>
            </a:r>
            <a:endParaRPr lang="en-US" sz="32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blipFill>
                <a:blip r:embed="rId7"/>
                <a:tile tx="0" ty="0" sx="100000" sy="100000" flip="none" algn="tl"/>
              </a:blip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125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10200" y="1838980"/>
            <a:ext cx="32766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ব্যবহারের জন্য ক্রয় (ব্যয়) 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0200" y="3911025"/>
            <a:ext cx="32766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ব্যবসার বিক্রয় </a:t>
            </a:r>
            <a:r>
              <a:rPr lang="bn-BD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(আয়)</a:t>
            </a:r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7239001" y="2362200"/>
            <a:ext cx="114304" cy="2286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7296153" y="4513299"/>
            <a:ext cx="137547" cy="363501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7400" y="33528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লেনদেন নয়</a:t>
            </a:r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72716" y="5638800"/>
            <a:ext cx="267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লেনদেন</a:t>
            </a:r>
            <a:r>
              <a:rPr lang="bn-BD" sz="20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2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2615625"/>
            <a:ext cx="32766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ব্যক্তিগত ব্যয় বৃদ্ধি</a:t>
            </a:r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6248401" y="3213335"/>
            <a:ext cx="125104" cy="29186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0200" y="4878351"/>
            <a:ext cx="32766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 ব্যবসার আয় বৃদ্ধি</a:t>
            </a:r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248400" y="5448821"/>
            <a:ext cx="121158" cy="26449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169" y="1166860"/>
            <a:ext cx="3651517" cy="409295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1905000" y="4038600"/>
            <a:ext cx="3505200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810000" y="2133600"/>
            <a:ext cx="1524000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3423 L -0.00156 0.0212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2474 L -0.00174 0.022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23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799" y="4419600"/>
            <a:ext cx="7391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ব্যবসার জন্য গাড়ি ক্রয় (যার মূল্য 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6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50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,০০০ টাকা</a:t>
            </a:r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)</a:t>
            </a:r>
            <a:endParaRPr lang="bn-BD" sz="32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34200" y="5358825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(দৃশ্যমান)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228599"/>
            <a:ext cx="4648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লেনদেন </a:t>
            </a:r>
            <a:r>
              <a:rPr lang="bn-BD" sz="6000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দৃশ্যমান</a:t>
            </a:r>
            <a:endParaRPr lang="en-US" sz="6000" b="1" u="sng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3141" y="1219200"/>
            <a:ext cx="4800600" cy="30925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22669" y="5018782"/>
            <a:ext cx="45338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নগদ টাকা হ্রাস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৬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50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,০০০ টাকা</a:t>
            </a:r>
          </a:p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সম্পদ বৃদ্ধি        </a:t>
            </a:r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(গাড়ি)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953000" y="5727412"/>
            <a:ext cx="2057400" cy="0"/>
          </a:xfrm>
          <a:prstGeom prst="straightConnector1">
            <a:avLst/>
          </a:prstGeom>
          <a:ln w="38100">
            <a:solidFill>
              <a:srgbClr val="4ECF3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943600" y="5257800"/>
            <a:ext cx="1066800" cy="299591"/>
          </a:xfrm>
          <a:prstGeom prst="straightConnector1">
            <a:avLst/>
          </a:prstGeom>
          <a:ln w="38100">
            <a:solidFill>
              <a:srgbClr val="4ECF3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953000" y="5727412"/>
            <a:ext cx="3048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943600" y="5242074"/>
            <a:ext cx="256464" cy="9192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73 -0.01549 L 0.1 0.0400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8" y="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0185 L 0.20834 -0.0018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1" y="4063425"/>
            <a:ext cx="8686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ধরি, ১ বছর ব্যবহারের পর বিক্রয় মূল্য=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4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,৫০,০০০ টাকা।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4495800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ক্রয়মূল্য     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6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5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০,০০০ টাকা</a:t>
            </a:r>
          </a:p>
          <a:p>
            <a:pPr algn="ctr"/>
            <a:r>
              <a:rPr lang="bn-BD" sz="3200" u="sng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বিক্রয়মূল্য   ৪,৫০,০০০ টাকা</a:t>
            </a:r>
            <a:endParaRPr lang="en-US" sz="3200" u="sng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অবচয়=   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2,00,000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টাকা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09801" y="152401"/>
            <a:ext cx="457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লেনদেন </a:t>
            </a:r>
            <a:r>
              <a:rPr lang="bn-BD" sz="6000" b="1" u="sng" dirty="0" smtClean="0">
                <a:solidFill>
                  <a:srgbClr val="92D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অদৃশ্যমান</a:t>
            </a:r>
            <a:endParaRPr lang="en-US" sz="6000" b="1" u="sng" dirty="0">
              <a:solidFill>
                <a:srgbClr val="92D05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1345" y="990600"/>
            <a:ext cx="4524375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rved Right Arrow 5"/>
          <p:cNvSpPr/>
          <p:nvPr/>
        </p:nvSpPr>
        <p:spPr>
          <a:xfrm rot="16200000">
            <a:off x="4819703" y="4324304"/>
            <a:ext cx="495202" cy="3886196"/>
          </a:xfrm>
          <a:prstGeom prst="curved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028953" y="5883823"/>
            <a:ext cx="190499" cy="1816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638800" y="5410200"/>
            <a:ext cx="1904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(অদৃশ্যমান)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879 C 0.00555 0.00208 0.00764 0.01873 0.01788 0.02289 C 0.02239 0.02683 0.02465 0.03076 0.02986 0.03284 C 0.03524 0.03746 0.04045 0.03746 0.04618 0.04093 C 0.0533 0.04533 0.05955 0.05042 0.06718 0.05273 C 0.07552 0.05527 0.0842 0.0562 0.09253 0.05874 C 0.10486 0.06267 0.11371 0.06522 0.12691 0.0666 C 0.13732 0.07146 0.12673 0.06707 0.14774 0.07077 C 0.16857 0.07447 0.18941 0.07817 0.21041 0.08071 C 0.22552 0.08441 0.22448 0.08441 0.24479 0.08256 C 0.26823 0.07678 0.29236 0.07424 0.31632 0.07262 C 0.33159 0.06799 0.34774 0.06684 0.36267 0.06082 C 0.36736 0.05897 0.37135 0.05458 0.37604 0.05273 C 0.38142 0.05065 0.38732 0.05134 0.39253 0.0488 C 0.39739 0.04648 0.40104 0.04301 0.4059 0.04093 C 0.41198 0.03284 0.42152 0.02844 0.42986 0.02498 C 0.43264 0.02266 0.43611 0.02174 0.43871 0.01896 C 0.4401 0.01734 0.44062 0.01457 0.44184 0.01295 C 0.44305 0.01133 0.44479 0.01041 0.44618 0.00902 C 0.44722 0.00486 0.44826 -0.00301 0.45225 -0.00301 " pathEditMode="relative" rAng="0" ptsTypes="fffffffffffffffffff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4" y="4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9673" y="4572000"/>
            <a:ext cx="3236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ধারে ক্রয়-বিক্রয়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1232" y="4572000"/>
            <a:ext cx="3926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15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দিন পর মূল্য পরিশোধ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9673" y="5525869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পরিপূর্ণ ১ টি লেনদেন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65875" y="5525869"/>
            <a:ext cx="4701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পরিপূর্ণ 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আরেকটি ১ টি লেনদেন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1" y="939225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/>
              <a:t> </a:t>
            </a:r>
            <a:r>
              <a:rPr lang="bn-BD" sz="6000" b="1" dirty="0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প্রতিটি লেনদেন </a:t>
            </a:r>
            <a:r>
              <a:rPr lang="bn-BD" sz="6000" b="1" u="sng" dirty="0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স্বয়ংসম্পুর্ণ ও স্বতন্ত্র</a:t>
            </a:r>
            <a:endParaRPr lang="en-US" sz="6000" b="1" u="sng" dirty="0">
              <a:blipFill>
                <a:blip r:embed="rId2"/>
                <a:tile tx="0" ty="0" sx="100000" sy="100000" flip="none" algn="tl"/>
              </a:blip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752600" y="5029200"/>
            <a:ext cx="0" cy="609600"/>
          </a:xfrm>
          <a:prstGeom prst="straightConnector1">
            <a:avLst/>
          </a:prstGeom>
          <a:ln w="38100">
            <a:solidFill>
              <a:srgbClr val="4ECF3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086600" y="5029200"/>
            <a:ext cx="0" cy="649069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518" y="1890713"/>
            <a:ext cx="3822682" cy="2605087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61236"/>
            <a:ext cx="3886200" cy="2634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1752600" y="4972050"/>
            <a:ext cx="0" cy="24628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086600" y="5029200"/>
            <a:ext cx="1706" cy="18913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08973E-6 L 3.33333E-6 0.0904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1365 L 0 0.0862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dam-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81000"/>
            <a:ext cx="3962400" cy="3276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36576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ব্যবসা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গুদামে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আগুন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0" y="365760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    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মন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দেয়া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নেয়া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" name="Picture 11" descr="nhfd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81000"/>
            <a:ext cx="4038600" cy="3124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19200" y="4572000"/>
            <a:ext cx="2057400" cy="76944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লেনদেন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1200" y="4572000"/>
            <a:ext cx="2895600" cy="76944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লেনদেন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নয়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5105400"/>
            <a:ext cx="388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বিক্রয়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কমীর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নিকট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ব্যবসায়ের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টাকা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ছিনতাই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 descr="mhj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81000"/>
            <a:ext cx="4013043" cy="441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0800000" flipV="1">
            <a:off x="381000" y="4845279"/>
            <a:ext cx="3860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বিবাহ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বার্ষিকীতে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উপহার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" name="Picture 11" descr="ggfgfsd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457200"/>
            <a:ext cx="3886200" cy="441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5638800"/>
            <a:ext cx="2438400" cy="7078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লেনদেন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নয়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7856250">
            <a:off x="7026308" y="5169436"/>
            <a:ext cx="2514600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লেনদেন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8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1066800"/>
            <a:ext cx="6019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 smtClean="0">
                <a:blipFill>
                  <a:blip r:embed="rId2"/>
                  <a:stretch>
                    <a:fillRect/>
                  </a:stretch>
                </a:blipFill>
                <a:latin typeface="NikoshBAN" pitchFamily="2" charset="0"/>
                <a:cs typeface="NikoshBAN" pitchFamily="2" charset="0"/>
              </a:rPr>
              <a:t>দলগত</a:t>
            </a:r>
            <a:r>
              <a:rPr lang="en-US" sz="11500" b="1" dirty="0" smtClean="0">
                <a:blipFill>
                  <a:blip r:embed="rId2"/>
                  <a:stretch>
                    <a:fillRect/>
                  </a:stretch>
                </a:blip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1500" b="1" dirty="0" err="1" smtClean="0">
                <a:blipFill>
                  <a:blip r:embed="rId2"/>
                  <a:stretch>
                    <a:fillRect/>
                  </a:stretch>
                </a:blipFill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11500" b="1" dirty="0" smtClean="0">
                <a:blipFill>
                  <a:blip r:embed="rId2"/>
                  <a:stretch>
                    <a:fillRect/>
                  </a:stretch>
                </a:blipFill>
                <a:latin typeface="NikoshBAN" pitchFamily="2" charset="0"/>
                <a:cs typeface="NikoshBAN" pitchFamily="2" charset="0"/>
              </a:rPr>
              <a:t> </a:t>
            </a:r>
            <a:endParaRPr lang="en-US" sz="2800" b="1" dirty="0">
              <a:blipFill>
                <a:blip r:embed="rId2"/>
                <a:stretch>
                  <a:fillRect/>
                </a:stretch>
              </a:blip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3276600"/>
            <a:ext cx="815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sz="40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প্রত্যেকটি</a:t>
            </a:r>
            <a:r>
              <a:rPr lang="en-US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লেনদেনই</a:t>
            </a:r>
            <a:r>
              <a:rPr lang="en-US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ঘটনা</a:t>
            </a:r>
            <a:r>
              <a:rPr lang="en-US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কিন্তু</a:t>
            </a:r>
            <a:r>
              <a:rPr lang="en-US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প্রত্যেকটি</a:t>
            </a:r>
            <a:r>
              <a:rPr lang="en-US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ঘটনা</a:t>
            </a:r>
            <a:r>
              <a:rPr lang="en-US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লেনদেন</a:t>
            </a:r>
            <a:r>
              <a:rPr lang="en-US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নয়</a:t>
            </a:r>
            <a:r>
              <a:rPr lang="en-US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,</a:t>
            </a:r>
            <a:r>
              <a:rPr lang="en-US" sz="40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 </a:t>
            </a:r>
            <a:endParaRPr lang="en-US" sz="40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9245286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dv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04800"/>
            <a:ext cx="5638800" cy="6163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143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13800" b="1" dirty="0" err="1" smtClean="0">
                <a:blipFill>
                  <a:blip r:embed="rId2"/>
                  <a:stretch>
                    <a:fillRect/>
                  </a:stretch>
                </a:blipFill>
                <a:latin typeface="NikoshBAN" pitchFamily="2" charset="0"/>
                <a:cs typeface="NikoshBAN" pitchFamily="2" charset="0"/>
              </a:rPr>
              <a:t>মুল্যায়ন</a:t>
            </a:r>
            <a:endParaRPr lang="en-US" sz="13800" b="1" dirty="0">
              <a:blipFill>
                <a:blip r:embed="rId2"/>
                <a:stretch>
                  <a:fillRect/>
                </a:stretch>
              </a:blip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2209800"/>
            <a:ext cx="7620000" cy="440120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bn-IN" sz="40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হিসাবরক্ষণের মূলভিত্তি কি?</a:t>
            </a:r>
          </a:p>
          <a:p>
            <a:pPr>
              <a:buFont typeface="Wingdings" pitchFamily="2" charset="2"/>
              <a:buChar char="§"/>
            </a:pPr>
            <a:r>
              <a:rPr lang="bn-IN" sz="40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লেনদেন এর পক্ষ কয়টি? ও কি কি  </a:t>
            </a:r>
          </a:p>
          <a:p>
            <a:pPr>
              <a:buFont typeface="Wingdings" pitchFamily="2" charset="2"/>
              <a:buChar char="§"/>
            </a:pPr>
            <a:endParaRPr lang="bn-IN" sz="4000" dirty="0" smtClean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§"/>
            </a:pPr>
            <a:r>
              <a:rPr lang="bn-IN" sz="40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যন্ত্রপাতির অবচয় কোন প্রকার লেনদেন? </a:t>
            </a:r>
          </a:p>
          <a:p>
            <a:pPr>
              <a:buFont typeface="Wingdings" pitchFamily="2" charset="2"/>
              <a:buChar char="§"/>
            </a:pPr>
            <a:r>
              <a:rPr lang="bn-IN" sz="40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হিসাব সমীকরণের বর্ধিত রুপটি লেখ? </a:t>
            </a:r>
          </a:p>
          <a:p>
            <a:endParaRPr lang="bn-IN" sz="4000" dirty="0" smtClean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§"/>
            </a:pPr>
            <a:endParaRPr lang="en-US" sz="40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52400"/>
            <a:ext cx="8382000" cy="18620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800" dirty="0" smtClean="0">
                <a:latin typeface="NikoshBAN"/>
              </a:rPr>
              <a:t>            </a:t>
            </a:r>
            <a:r>
              <a:rPr lang="en-US" sz="11500" b="1" dirty="0" err="1" smtClean="0">
                <a:blipFill>
                  <a:blip r:embed="rId2"/>
                  <a:stretch>
                    <a:fillRect/>
                  </a:stretch>
                </a:blipFill>
                <a:latin typeface="NikoshBAN" pitchFamily="2" charset="0"/>
                <a:cs typeface="NikoshBAN" pitchFamily="2" charset="0"/>
              </a:rPr>
              <a:t>বাড়ীর</a:t>
            </a:r>
            <a:r>
              <a:rPr lang="en-US" sz="11500" b="1" dirty="0" smtClean="0">
                <a:blipFill>
                  <a:blip r:embed="rId2"/>
                  <a:stretch>
                    <a:fillRect/>
                  </a:stretch>
                </a:blip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1500" b="1" dirty="0" err="1" smtClean="0">
                <a:blipFill>
                  <a:blip r:embed="rId2"/>
                  <a:stretch>
                    <a:fillRect/>
                  </a:stretch>
                </a:blipFill>
                <a:latin typeface="NikoshBAN" pitchFamily="2" charset="0"/>
                <a:cs typeface="NikoshBAN" pitchFamily="2" charset="0"/>
              </a:rPr>
              <a:t>কাজ</a:t>
            </a:r>
            <a:endParaRPr lang="en-US" sz="11500" b="1" dirty="0">
              <a:blipFill>
                <a:blip r:embed="rId2"/>
                <a:stretch>
                  <a:fillRect/>
                </a:stretch>
              </a:blip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971800"/>
            <a:ext cx="929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/>
              </a:rPr>
              <a:t> </a:t>
            </a:r>
            <a:endParaRPr lang="en-US" sz="2400" dirty="0">
              <a:latin typeface="NikoshBAN"/>
            </a:endParaRPr>
          </a:p>
        </p:txBody>
      </p:sp>
      <p:pic>
        <p:nvPicPr>
          <p:cNvPr id="10" name="Picture 9" descr="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981200"/>
            <a:ext cx="91440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8839200" cy="61863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bn-IN" sz="6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শ্রেনিঃ</a:t>
            </a:r>
            <a:r>
              <a:rPr 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  </a:t>
            </a:r>
            <a:r>
              <a:rPr 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নবম</a:t>
            </a:r>
            <a:endParaRPr lang="en-US" sz="6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6600" dirty="0" err="1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6600" dirty="0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6600" b="1" dirty="0" err="1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হিসাব</a:t>
            </a:r>
            <a:r>
              <a:rPr lang="en-US" sz="6600" b="1" dirty="0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বিজ্ঞান</a:t>
            </a:r>
            <a:endParaRPr lang="en-US" sz="6600" b="1" dirty="0" smtClean="0">
              <a:blipFill>
                <a:blip r:embed="rId2"/>
                <a:tile tx="0" ty="0" sx="100000" sy="100000" flip="none" algn="tl"/>
              </a:blipFill>
              <a:latin typeface="NikoshBAN" pitchFamily="2" charset="0"/>
              <a:cs typeface="NikoshBAN" pitchFamily="2" charset="0"/>
            </a:endParaRPr>
          </a:p>
          <a:p>
            <a:r>
              <a:rPr lang="en-US" sz="6600" dirty="0" err="1" smtClean="0">
                <a:blipFill>
                  <a:blip r:embed="rId3"/>
                  <a:stretch>
                    <a:fillRect/>
                  </a:stretch>
                </a:blipFill>
                <a:latin typeface="NikoshBAN" pitchFamily="2" charset="0"/>
                <a:cs typeface="NikoshBAN" pitchFamily="2" charset="0"/>
              </a:rPr>
              <a:t>অধ্যায়ঃ</a:t>
            </a:r>
            <a:r>
              <a:rPr lang="en-US" sz="6600" dirty="0" smtClean="0">
                <a:blipFill>
                  <a:blip r:embed="rId3"/>
                  <a:stretch>
                    <a:fillRect/>
                  </a:stretch>
                </a:blip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6600" b="1" dirty="0" smtClean="0">
                <a:blipFill>
                  <a:blip r:embed="rId3"/>
                  <a:stretch>
                    <a:fillRect/>
                  </a:stretch>
                </a:blipFill>
                <a:latin typeface="NikoshBAN" pitchFamily="2" charset="0"/>
                <a:cs typeface="NikoshBAN" pitchFamily="2" charset="0"/>
              </a:rPr>
              <a:t>দ্বিতীয় </a:t>
            </a:r>
            <a:endParaRPr lang="en-US" sz="6600" b="1" dirty="0" smtClean="0">
              <a:blipFill>
                <a:blip r:embed="rId3"/>
                <a:stretch>
                  <a:fillRect/>
                </a:stretch>
              </a:blipFill>
              <a:latin typeface="NikoshBAN" pitchFamily="2" charset="0"/>
              <a:cs typeface="NikoshBAN" pitchFamily="2" charset="0"/>
            </a:endParaRPr>
          </a:p>
          <a:p>
            <a:r>
              <a:rPr lang="en-US" sz="6600" dirty="0" err="1" smtClean="0">
                <a:blipFill>
                  <a:blip r:embed="rId4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সময়ঃ</a:t>
            </a:r>
            <a:r>
              <a:rPr lang="en-US" sz="6600" dirty="0" smtClean="0">
                <a:blipFill>
                  <a:blip r:embed="rId4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   </a:t>
            </a:r>
            <a:r>
              <a:rPr lang="en-US" sz="6600" b="1" dirty="0" smtClean="0">
                <a:blipFill>
                  <a:blip r:embed="rId4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৫০মিনিট</a:t>
            </a:r>
          </a:p>
          <a:p>
            <a:r>
              <a:rPr lang="en-US" sz="6600" b="1" smtClean="0">
                <a:blipFill>
                  <a:blip r:embed="rId5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03/10/2017</a:t>
            </a:r>
            <a:endParaRPr lang="en-US" sz="6600" b="1" dirty="0" smtClean="0">
              <a:blipFill>
                <a:blip r:embed="rId5"/>
                <a:tile tx="0" ty="0" sx="100000" sy="100000" flip="none" algn="tl"/>
              </a:blip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800" decel="100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   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# 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রহিম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১০০০০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টাকা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নিয়ে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ব্যবসায়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শুরু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করল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   #  ৫০০০টাকা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মাল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ক্রয়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করেন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    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#  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আবুলের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নিকট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৭০০০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টাকার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পণ্য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বিক্রয়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6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    # 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ব্যাংক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২৫০০০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টাকা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ঋন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নেন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     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# 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কর্মচারীর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বেতন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প্রদান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করেন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২০০০টাকা।</a:t>
            </a:r>
            <a:endParaRPr lang="en-US" sz="36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 </a:t>
            </a:r>
          </a:p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    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লেনদেন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গুলোর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হিসাবসমীকরণে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প্রভাব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দেখাও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। 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791200"/>
            <a:ext cx="9144000" cy="1323439"/>
          </a:xfrm>
          <a:prstGeom prst="rect">
            <a:avLst/>
          </a:prstGeom>
          <a:solidFill>
            <a:srgbClr val="FF33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8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    </a:t>
            </a:r>
            <a:r>
              <a:rPr lang="en-US" sz="8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r>
              <a:rPr lang="en-US" sz="8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সকলকে</a:t>
            </a:r>
            <a:endParaRPr lang="en-US" sz="8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9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17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4267200" cy="548640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19600" cy="5669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59436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টাকার</a:t>
            </a:r>
            <a:r>
              <a:rPr lang="en-US" sz="2400" dirty="0" smtClean="0"/>
              <a:t> </a:t>
            </a:r>
            <a:r>
              <a:rPr lang="en-US" sz="2400" dirty="0" err="1" smtClean="0"/>
              <a:t>বিনিময়</a:t>
            </a:r>
            <a:r>
              <a:rPr lang="en-US" sz="2400" dirty="0" smtClean="0"/>
              <a:t> </a:t>
            </a:r>
            <a:r>
              <a:rPr lang="en-US" sz="2400" dirty="0" err="1" smtClean="0"/>
              <a:t>ফুলদানি</a:t>
            </a:r>
            <a:r>
              <a:rPr lang="en-US" sz="2400" dirty="0" smtClean="0"/>
              <a:t> </a:t>
            </a:r>
            <a:r>
              <a:rPr lang="en-US" sz="2400" dirty="0" err="1" smtClean="0"/>
              <a:t>ক্রয়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486400" y="58674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err="1">
                <a:solidFill>
                  <a:prstClr val="black"/>
                </a:solidFill>
              </a:rPr>
              <a:t>টাকার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বিনিময়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ফল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ক্রয়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746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jghg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3962400" cy="3276600"/>
          </a:xfrm>
          <a:prstGeom prst="rect">
            <a:avLst/>
          </a:prstGeom>
        </p:spPr>
      </p:pic>
      <p:pic>
        <p:nvPicPr>
          <p:cNvPr id="6" name="Picture 5" descr=";jijk,.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429000"/>
            <a:ext cx="3962400" cy="2743200"/>
          </a:xfrm>
          <a:prstGeom prst="rect">
            <a:avLst/>
          </a:prstGeom>
        </p:spPr>
      </p:pic>
      <p:pic>
        <p:nvPicPr>
          <p:cNvPr id="12" name="Picture 11" descr="imageskuiygtl.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3429000"/>
            <a:ext cx="4191000" cy="2743200"/>
          </a:xfrm>
          <a:prstGeom prst="rect">
            <a:avLst/>
          </a:prstGeom>
        </p:spPr>
      </p:pic>
      <p:pic>
        <p:nvPicPr>
          <p:cNvPr id="13" name="Picture 12" descr="ghdfdf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820937">
            <a:off x="6483328" y="3941433"/>
            <a:ext cx="771637" cy="8488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6248400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লেনদেন</a:t>
            </a:r>
            <a:r>
              <a:rPr lang="en-US" sz="3200" dirty="0" smtClean="0"/>
              <a:t>  </a:t>
            </a:r>
            <a:r>
              <a:rPr lang="en-US" sz="3200" dirty="0" err="1" smtClean="0"/>
              <a:t>হচ্ছে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8" name="Picture 7" descr="1i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0"/>
            <a:ext cx="4132634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0" y="1676400"/>
            <a:ext cx="7315200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9900" b="1" cap="none" spc="0" dirty="0" err="1" smtClean="0">
                <a:ln w="11430"/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লেনদেন</a:t>
            </a:r>
            <a:endParaRPr lang="en-US" sz="19900" b="1" cap="none" spc="0" dirty="0">
              <a:ln w="11430"/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362200"/>
            <a:ext cx="8534400" cy="3886200"/>
          </a:xfrm>
        </p:spPr>
        <p:txBody>
          <a:bodyPr>
            <a:normAutofit fontScale="55000" lnSpcReduction="20000"/>
          </a:bodyPr>
          <a:lstStyle/>
          <a:p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7600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7600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7600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7600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7600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7600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7600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7600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---------</a:t>
            </a:r>
          </a:p>
          <a:p>
            <a:pPr marL="0" indent="0">
              <a:buNone/>
            </a:pPr>
            <a:endParaRPr lang="en-US" sz="7000" dirty="0" smtClean="0">
              <a:solidFill>
                <a:schemeClr val="accent6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7300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লেনদেন</a:t>
            </a:r>
            <a:r>
              <a:rPr lang="en-US" sz="7300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7300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7300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7300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7300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7300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7300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।</a:t>
            </a:r>
          </a:p>
          <a:p>
            <a:r>
              <a:rPr lang="en-US" sz="7300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লেনদেনের</a:t>
            </a:r>
            <a:r>
              <a:rPr lang="en-US" sz="7300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7300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প্রকৃতি</a:t>
            </a:r>
            <a:r>
              <a:rPr lang="en-US" sz="7300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7300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বৈশিষ্ট্য</a:t>
            </a:r>
            <a:r>
              <a:rPr lang="en-US" sz="7300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7300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শনাক্ত</a:t>
            </a:r>
            <a:r>
              <a:rPr lang="en-US" sz="7300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7300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7300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7300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7300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pPr lvl="0">
              <a:buClr>
                <a:srgbClr val="0BD0D9"/>
              </a:buClr>
              <a:buSzPct val="95000"/>
              <a:buFont typeface="Wingdings" pitchFamily="2" charset="2"/>
              <a:buChar char="v"/>
            </a:pPr>
            <a:r>
              <a:rPr lang="en-US" sz="6500" dirty="0" err="1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হিসাব</a:t>
            </a:r>
            <a:r>
              <a:rPr lang="en-US" sz="6500" dirty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500" dirty="0" err="1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সমীকরণ</a:t>
            </a:r>
            <a:r>
              <a:rPr lang="en-US" sz="6500" dirty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500" dirty="0" err="1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বিশ্লেষণ</a:t>
            </a:r>
            <a:r>
              <a:rPr lang="en-US" sz="6500" dirty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500" dirty="0" err="1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6500" dirty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500" dirty="0" err="1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6500" dirty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pPr>
              <a:buNone/>
            </a:pPr>
            <a:endParaRPr lang="en-US" sz="73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838200" y="228600"/>
            <a:ext cx="7162800" cy="18620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dirty="0" smtClean="0">
                <a:latin typeface="NikoshBAN"/>
              </a:rPr>
              <a:t>    </a:t>
            </a:r>
            <a:r>
              <a:rPr lang="en-US" sz="11500" dirty="0" err="1" smtClean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11500" dirty="0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a:blip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4514" y="3048000"/>
            <a:ext cx="4053114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টাকা</a:t>
            </a:r>
            <a:r>
              <a:rPr lang="bn-BD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গ্রহণ</a:t>
            </a:r>
            <a:r>
              <a:rPr lang="bn-BD" sz="32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করছে</a:t>
            </a:r>
            <a:endParaRPr lang="en-US" sz="3200" b="1" dirty="0">
              <a:solidFill>
                <a:prstClr val="black">
                  <a:lumMod val="85000"/>
                  <a:lumOff val="15000"/>
                </a:prst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2601" y="2971800"/>
            <a:ext cx="33528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টাকা প্রদান করছে</a:t>
            </a:r>
            <a:endParaRPr lang="en-US" sz="3200" b="1" dirty="0">
              <a:solidFill>
                <a:prstClr val="black">
                  <a:lumMod val="85000"/>
                  <a:lumOff val="15000"/>
                </a:prst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981200"/>
            <a:ext cx="1981200" cy="769441"/>
          </a:xfrm>
          <a:prstGeom prst="rect">
            <a:avLst/>
          </a:prstGeom>
          <a:solidFill>
            <a:srgbClr val="CC00CC"/>
          </a:solidFill>
        </p:spPr>
        <p:txBody>
          <a:bodyPr wrap="square" rtlCol="0">
            <a:spAutoFit/>
          </a:bodyPr>
          <a:lstStyle/>
          <a:p>
            <a:r>
              <a:rPr lang="bn-BD" sz="4400" dirty="0" smtClean="0">
                <a:solidFill>
                  <a:srgbClr val="4ECF3D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লেন</a:t>
            </a:r>
            <a:endParaRPr lang="en-US" sz="4400" dirty="0">
              <a:solidFill>
                <a:srgbClr val="4ECF3D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9400" y="1905000"/>
            <a:ext cx="1981200" cy="830997"/>
          </a:xfrm>
          <a:prstGeom prst="rect">
            <a:avLst/>
          </a:prstGeom>
          <a:solidFill>
            <a:srgbClr val="CC00CC"/>
          </a:solidFill>
        </p:spPr>
        <p:txBody>
          <a:bodyPr wrap="square" rtlCol="0">
            <a:spAutoFit/>
          </a:bodyPr>
          <a:lstStyle/>
          <a:p>
            <a:r>
              <a:rPr lang="bn-BD" sz="4800" dirty="0" smtClean="0">
                <a:solidFill>
                  <a:srgbClr val="4ECF3D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দেন</a:t>
            </a:r>
            <a:endParaRPr lang="en-US" sz="4800" dirty="0">
              <a:solidFill>
                <a:srgbClr val="4ECF3D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9400" y="352055"/>
            <a:ext cx="2971800" cy="101566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bn-BD" sz="6000" b="1" dirty="0" smtClean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লেনদেন</a:t>
            </a:r>
            <a:endParaRPr lang="en-US" sz="6000" b="1" dirty="0">
              <a:solidFill>
                <a:srgbClr val="00B05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Down Arrow 10"/>
          <p:cNvSpPr/>
          <p:nvPr/>
        </p:nvSpPr>
        <p:spPr>
          <a:xfrm rot="10800000">
            <a:off x="838200" y="2514600"/>
            <a:ext cx="192951" cy="415854"/>
          </a:xfrm>
          <a:prstGeom prst="downArrow">
            <a:avLst/>
          </a:prstGeom>
          <a:solidFill>
            <a:srgbClr val="92D05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Down Arrow 12"/>
          <p:cNvSpPr/>
          <p:nvPr/>
        </p:nvSpPr>
        <p:spPr>
          <a:xfrm rot="10800000">
            <a:off x="7568591" y="2328416"/>
            <a:ext cx="203809" cy="449394"/>
          </a:xfrm>
          <a:prstGeom prst="downArrow">
            <a:avLst/>
          </a:prstGeom>
          <a:solidFill>
            <a:srgbClr val="92D05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4316585" y="-560298"/>
            <a:ext cx="560374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45500" y="1458349"/>
            <a:ext cx="66071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045500" y="1458349"/>
            <a:ext cx="0" cy="52285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652620" y="1458349"/>
            <a:ext cx="1" cy="52285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349060" y="1117432"/>
            <a:ext cx="0" cy="34091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7239000" y="2800748"/>
            <a:ext cx="762001" cy="63911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990600" y="3200400"/>
            <a:ext cx="152400" cy="1167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7162800" y="3064899"/>
            <a:ext cx="152400" cy="11081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934" y="4114800"/>
            <a:ext cx="8085266" cy="2286000"/>
          </a:xfrm>
          <a:prstGeom prst="rect">
            <a:avLst/>
          </a:prstGeom>
        </p:spPr>
      </p:pic>
      <p:sp>
        <p:nvSpPr>
          <p:cNvPr id="23" name="Down Arrow 22"/>
          <p:cNvSpPr/>
          <p:nvPr/>
        </p:nvSpPr>
        <p:spPr>
          <a:xfrm rot="10800000">
            <a:off x="1112518" y="3962400"/>
            <a:ext cx="411481" cy="10356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4" name="Down Arrow 23"/>
          <p:cNvSpPr/>
          <p:nvPr/>
        </p:nvSpPr>
        <p:spPr>
          <a:xfrm rot="10800000" flipH="1">
            <a:off x="7162800" y="4114800"/>
            <a:ext cx="413620" cy="990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323642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pat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97 -0.04995 C 0.06614 -0.04995 0.08698 -0.02636 0.08698 0.00278 C 0.08698 0.03192 0.06614 0.05574 0.04097 0.05574 C 0.0158 0.05574 -0.00469 0.03192 -0.00469 0.00278 C -0.00469 -0.02636 0.0158 -0.04995 0.04097 -0.04995 Z " pathEditMode="relative" rAng="0" ptsTypes="fffff">
                                      <p:cBhvr>
                                        <p:cTn id="42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5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pat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444 C 0.06441 -0.0444 0.08333 -0.02451 0.08333 0.00023 C 0.08333 0.02498 0.06441 0.0451 0.04166 0.0451 C 0.01857 0.0451 3.33333E-6 0.02498 3.33333E-6 0.00023 C 3.33333E-6 -0.02451 0.01857 -0.0444 0.04166 -0.0444 Z " pathEditMode="relative" rAng="0" ptsTypes="fffff">
                                      <p:cBhvr>
                                        <p:cTn id="70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9" grpId="0" animBg="1"/>
      <p:bldP spid="10" grpId="0" animBg="1"/>
      <p:bldP spid="11" grpId="0" animBg="1"/>
      <p:bldP spid="13" grpId="0" animBg="1"/>
      <p:bldP spid="34" grpId="0" animBg="1"/>
      <p:bldP spid="37" grpId="0" animBg="1"/>
      <p:bldP spid="37" grpId="1" animBg="1"/>
      <p:bldP spid="38" grpId="0" animBg="1"/>
      <p:bldP spid="38" grpId="1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vick\Desktop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399" y="533400"/>
            <a:ext cx="4043363" cy="3962400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3" name="Picture 2" descr="08tval_accident2_15_158812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469900"/>
            <a:ext cx="4495800" cy="3962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0" y="480060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7200" dirty="0" err="1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ঘটনা</a:t>
            </a:r>
            <a:endParaRPr lang="en-US" sz="11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604009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ivic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419</Words>
  <Application>Microsoft Office PowerPoint</Application>
  <PresentationFormat>On-screen Show (4:3)</PresentationFormat>
  <Paragraphs>113</Paragraphs>
  <Slides>31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Office Theme</vt:lpstr>
      <vt:lpstr>Civic</vt:lpstr>
      <vt:lpstr>Flow</vt:lpstr>
      <vt:lpstr>1_Flow</vt:lpstr>
      <vt:lpstr>3_Flow</vt:lpstr>
      <vt:lpstr>1_Office Theme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    শিখনফল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মুল্যায়ন</vt:lpstr>
      <vt:lpstr>Slide 29</vt:lpstr>
      <vt:lpstr>Slide 30</vt:lpstr>
      <vt:lpstr>Slide 31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আমার পরি</dc:title>
  <dc:creator>LAB_01_00</dc:creator>
  <cp:lastModifiedBy>pc</cp:lastModifiedBy>
  <cp:revision>170</cp:revision>
  <dcterms:created xsi:type="dcterms:W3CDTF">2006-08-16T00:00:00Z</dcterms:created>
  <dcterms:modified xsi:type="dcterms:W3CDTF">2017-10-03T16:19:38Z</dcterms:modified>
</cp:coreProperties>
</file>