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58" r:id="rId3"/>
    <p:sldId id="259" r:id="rId4"/>
    <p:sldId id="260" r:id="rId5"/>
    <p:sldId id="272" r:id="rId6"/>
    <p:sldId id="261" r:id="rId7"/>
    <p:sldId id="262" r:id="rId8"/>
    <p:sldId id="273" r:id="rId9"/>
    <p:sldId id="263" r:id="rId10"/>
    <p:sldId id="269" r:id="rId11"/>
    <p:sldId id="264" r:id="rId12"/>
    <p:sldId id="271" r:id="rId13"/>
    <p:sldId id="270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254"/>
    <a:srgbClr val="009900"/>
    <a:srgbClr val="BEED13"/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7CECE-CA98-423B-B747-00274B97678B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D8F0C-01DB-4B1B-A40D-1C1C609C1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66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8F0C-01DB-4B1B-A40D-1C1C609C16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09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03-Oct-17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1533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297" y="2590800"/>
            <a:ext cx="8305800" cy="2474327"/>
          </a:xfrm>
          <a:prstGeom prst="bevel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115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25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14080" y="2704531"/>
            <a:ext cx="4572001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আলোক রশ্নি সম্পূর্ণ রুপে ফিরে আসছে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731049">
            <a:off x="1632713" y="2210737"/>
            <a:ext cx="2553927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ক্রান্তি কোণ =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ѳ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9652" y="3391102"/>
            <a:ext cx="8763000" cy="1314426"/>
            <a:chOff x="88832" y="3816148"/>
            <a:chExt cx="9114431" cy="1420898"/>
          </a:xfrm>
          <a:solidFill>
            <a:schemeClr val="accent1"/>
          </a:solidFill>
        </p:grpSpPr>
        <p:sp>
          <p:nvSpPr>
            <p:cNvPr id="5" name="TextBox 4"/>
            <p:cNvSpPr txBox="1"/>
            <p:nvPr/>
          </p:nvSpPr>
          <p:spPr>
            <a:xfrm>
              <a:off x="88832" y="3939488"/>
              <a:ext cx="9114431" cy="129755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solidFill>
                    <a:schemeClr val="accent4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আপতন কোণের যে মানের জন্য প্রতিসরণ কোণের মান </a:t>
              </a:r>
              <a:r>
                <a:rPr lang="en-US" sz="3600" b="1" dirty="0" smtClean="0">
                  <a:ln w="11430"/>
                  <a:solidFill>
                    <a:schemeClr val="accent4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90</a:t>
              </a:r>
              <a:r>
                <a:rPr lang="bn-BD" sz="3600" b="1" dirty="0" smtClean="0">
                  <a:ln w="11430"/>
                  <a:solidFill>
                    <a:schemeClr val="accent4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হয় তাকে ক্রান্তি কোণ বলে। </a:t>
              </a:r>
              <a:endParaRPr lang="en-US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24278578"/>
                </p:ext>
              </p:extLst>
            </p:nvPr>
          </p:nvGraphicFramePr>
          <p:xfrm>
            <a:off x="8463227" y="3816148"/>
            <a:ext cx="605080" cy="428936"/>
          </p:xfrm>
          <a:graphic>
            <a:graphicData uri="http://schemas.openxmlformats.org/presentationml/2006/ole">
              <p:oleObj spid="_x0000_s2276" name="Equation" r:id="rId3" imgW="101520" imgH="11412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228601" y="5105400"/>
            <a:ext cx="8763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আলোক রশ্নি ক্রান্তি কোণের চেয়ে বড় মানের কোণে আপতিত হলে তা প্রতিসরণের পরিবর্তে প্রতিফলনের সূত্রানুসারে সম্পূর্ণরুপে ঐ মাধ্যমেই ফিরে আসে তাকে পূর্ণ অভ্যন্তরীণ প্রতিফলণ বলে।</a:t>
            </a:r>
            <a:endParaRPr lang="en-US" sz="32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4885" y="288605"/>
            <a:ext cx="2214515" cy="1844995"/>
            <a:chOff x="604885" y="288605"/>
            <a:chExt cx="2214515" cy="1844995"/>
          </a:xfrm>
        </p:grpSpPr>
        <p:grpSp>
          <p:nvGrpSpPr>
            <p:cNvPr id="2" name="Group 1"/>
            <p:cNvGrpSpPr/>
            <p:nvPr/>
          </p:nvGrpSpPr>
          <p:grpSpPr>
            <a:xfrm>
              <a:off x="604885" y="288605"/>
              <a:ext cx="2214515" cy="1844995"/>
              <a:chOff x="604885" y="288605"/>
              <a:chExt cx="2214515" cy="184499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04885" y="1053603"/>
                <a:ext cx="221451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71219" y="288605"/>
                <a:ext cx="0" cy="184499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62000" y="1053603"/>
                <a:ext cx="809219" cy="9919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571219" y="400502"/>
                <a:ext cx="1248181" cy="6531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09600" y="641764"/>
              <a:ext cx="744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bn-BD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1135661"/>
            <a:ext cx="68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32898" y="1108399"/>
            <a:ext cx="6882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48000" y="313222"/>
            <a:ext cx="1917280" cy="1953863"/>
            <a:chOff x="3048000" y="313222"/>
            <a:chExt cx="1917280" cy="1953863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0" y="313222"/>
              <a:ext cx="1917280" cy="1953863"/>
              <a:chOff x="3048000" y="313222"/>
              <a:chExt cx="1917280" cy="1953863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932898" y="313222"/>
                <a:ext cx="0" cy="1953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048000" y="1093968"/>
                <a:ext cx="1917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048000" y="1093969"/>
                <a:ext cx="884898" cy="103963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591325" y="1543929"/>
                <a:ext cx="337105" cy="120383"/>
              </a:xfrm>
              <a:custGeom>
                <a:avLst/>
                <a:gdLst>
                  <a:gd name="connsiteX0" fmla="*/ 0 w 522515"/>
                  <a:gd name="connsiteY0" fmla="*/ 0 h 201880"/>
                  <a:gd name="connsiteX1" fmla="*/ 59377 w 522515"/>
                  <a:gd name="connsiteY1" fmla="*/ 35626 h 201880"/>
                  <a:gd name="connsiteX2" fmla="*/ 95003 w 522515"/>
                  <a:gd name="connsiteY2" fmla="*/ 59377 h 201880"/>
                  <a:gd name="connsiteX3" fmla="*/ 118754 w 522515"/>
                  <a:gd name="connsiteY3" fmla="*/ 95003 h 201880"/>
                  <a:gd name="connsiteX4" fmla="*/ 154380 w 522515"/>
                  <a:gd name="connsiteY4" fmla="*/ 118753 h 201880"/>
                  <a:gd name="connsiteX5" fmla="*/ 190006 w 522515"/>
                  <a:gd name="connsiteY5" fmla="*/ 154379 h 201880"/>
                  <a:gd name="connsiteX6" fmla="*/ 225632 w 522515"/>
                  <a:gd name="connsiteY6" fmla="*/ 178130 h 201880"/>
                  <a:gd name="connsiteX7" fmla="*/ 296884 w 522515"/>
                  <a:gd name="connsiteY7" fmla="*/ 201880 h 201880"/>
                  <a:gd name="connsiteX8" fmla="*/ 439387 w 522515"/>
                  <a:gd name="connsiteY8" fmla="*/ 190005 h 201880"/>
                  <a:gd name="connsiteX9" fmla="*/ 510639 w 522515"/>
                  <a:gd name="connsiteY9" fmla="*/ 142504 h 201880"/>
                  <a:gd name="connsiteX10" fmla="*/ 522515 w 522515"/>
                  <a:gd name="connsiteY10" fmla="*/ 106878 h 20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2515" h="201880">
                    <a:moveTo>
                      <a:pt x="0" y="0"/>
                    </a:moveTo>
                    <a:cubicBezTo>
                      <a:pt x="19792" y="11875"/>
                      <a:pt x="39804" y="23393"/>
                      <a:pt x="59377" y="35626"/>
                    </a:cubicBezTo>
                    <a:cubicBezTo>
                      <a:pt x="71480" y="43190"/>
                      <a:pt x="84911" y="49285"/>
                      <a:pt x="95003" y="59377"/>
                    </a:cubicBezTo>
                    <a:cubicBezTo>
                      <a:pt x="105095" y="69469"/>
                      <a:pt x="108662" y="84911"/>
                      <a:pt x="118754" y="95003"/>
                    </a:cubicBezTo>
                    <a:cubicBezTo>
                      <a:pt x="128846" y="105095"/>
                      <a:pt x="143416" y="109616"/>
                      <a:pt x="154380" y="118753"/>
                    </a:cubicBezTo>
                    <a:cubicBezTo>
                      <a:pt x="167282" y="129504"/>
                      <a:pt x="177104" y="143628"/>
                      <a:pt x="190006" y="154379"/>
                    </a:cubicBezTo>
                    <a:cubicBezTo>
                      <a:pt x="200970" y="163516"/>
                      <a:pt x="212590" y="172333"/>
                      <a:pt x="225632" y="178130"/>
                    </a:cubicBezTo>
                    <a:cubicBezTo>
                      <a:pt x="248510" y="188298"/>
                      <a:pt x="296884" y="201880"/>
                      <a:pt x="296884" y="201880"/>
                    </a:cubicBezTo>
                    <a:cubicBezTo>
                      <a:pt x="344385" y="197922"/>
                      <a:pt x="393460" y="202762"/>
                      <a:pt x="439387" y="190005"/>
                    </a:cubicBezTo>
                    <a:cubicBezTo>
                      <a:pt x="466890" y="182365"/>
                      <a:pt x="510639" y="142504"/>
                      <a:pt x="510639" y="142504"/>
                    </a:cubicBezTo>
                    <a:lnTo>
                      <a:pt x="522515" y="106878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 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104962" y="639105"/>
              <a:ext cx="860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৯০</a:t>
              </a:r>
              <a:r>
                <a:rPr lang="en-US" sz="2400" b="1" dirty="0" smtClean="0"/>
                <a:t>º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88675" y="400502"/>
            <a:ext cx="3719699" cy="1981200"/>
            <a:chOff x="5388675" y="400502"/>
            <a:chExt cx="3719699" cy="1981200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78360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bn-BD" sz="2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88675" y="400502"/>
              <a:ext cx="3719699" cy="1981200"/>
              <a:chOff x="5388675" y="400502"/>
              <a:chExt cx="3719699" cy="198120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88675" y="1197053"/>
                <a:ext cx="914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কাচ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664900" y="400502"/>
                <a:ext cx="3443474" cy="1981200"/>
                <a:chOff x="5664900" y="400502"/>
                <a:chExt cx="3443474" cy="19812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664900" y="400502"/>
                  <a:ext cx="2733303" cy="1981200"/>
                  <a:chOff x="5664900" y="400502"/>
                  <a:chExt cx="2733303" cy="1981200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5731203" y="1236017"/>
                    <a:ext cx="266700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6884100" y="400502"/>
                    <a:ext cx="114300" cy="19812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 flipV="1">
                    <a:off x="5664900" y="1283518"/>
                    <a:ext cx="1276350" cy="762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/>
                  <p:nvPr/>
                </p:nvCxnSpPr>
                <p:spPr>
                  <a:xfrm>
                    <a:off x="6924302" y="1326777"/>
                    <a:ext cx="1009650" cy="9144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7774874" y="1425424"/>
                  <a:ext cx="13335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b="1" dirty="0">
                      <a:latin typeface="NikoshBAN" pitchFamily="2" charset="0"/>
                      <a:cs typeface="NikoshBAN" pitchFamily="2" charset="0"/>
                    </a:rPr>
                    <a:t>কাচ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7941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152400"/>
            <a:ext cx="9220200" cy="731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096000" cy="2664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6324600" cy="2714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284" y="5715000"/>
            <a:ext cx="871523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মরুভূমিতে আলোক রশ্নি হালকা হতে ঘন এবং ঘন হতে হালকা মাধ্যমে প্রবেশ করছে 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0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Sequential Access Storage 7"/>
          <p:cNvSpPr/>
          <p:nvPr/>
        </p:nvSpPr>
        <p:spPr>
          <a:xfrm>
            <a:off x="685800" y="457200"/>
            <a:ext cx="6934200" cy="1295400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2688773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4872837"/>
            <a:ext cx="844569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ক্রান্তি কোণ ও পুর্ণ অভ্যন্তরীণ প্রতিফলণ কাকে বলে? </a:t>
            </a:r>
          </a:p>
          <a:p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পুর্ণ অভ্যন্তরীণ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প্রতিফলণের শর্ত কয়টি ও কি কি? 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981200"/>
            <a:ext cx="4610100" cy="2590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11155"/>
            <a:ext cx="3612442" cy="243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473704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3505200" cy="233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562600"/>
            <a:ext cx="6477000" cy="1104245"/>
          </a:xfrm>
          <a:prstGeom prst="bevel">
            <a:avLst/>
          </a:prstGeom>
          <a:solidFill>
            <a:srgbClr val="D0F254"/>
          </a:solidFill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মাধ্যমে আলোর প্রতিসরণ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9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1828800" y="152400"/>
            <a:ext cx="5867400" cy="22860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691348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প্রতিসরণের সূত্র দুটি কি কি?</a:t>
            </a:r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মরীচিকা কাকে বলে? </a:t>
            </a:r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প্রতিসরণের ২য় সূত্রের ব্যাখ্যা দাও?</a:t>
            </a:r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সাদা কাগজের উপর একটি কালির দাগ দিলে এবং তার উপর একটি স্বচ্ছ কাচের ফলক রাখলে কেমন দেখাবে? 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8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057400" y="304800"/>
            <a:ext cx="5029200" cy="1676400"/>
          </a:xfrm>
          <a:prstGeom prst="downArrowCallout">
            <a:avLst/>
          </a:prstGeom>
          <a:pattFill prst="pct20">
            <a:fgClr>
              <a:srgbClr val="009900"/>
            </a:fgClr>
            <a:bgClr>
              <a:schemeClr val="bg1"/>
            </a:bgClr>
          </a:pattFill>
          <a:ln>
            <a:solidFill>
              <a:schemeClr val="accent2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077200" cy="237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7" y="5105400"/>
            <a:ext cx="8802806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মরুভূমির মরীচিকা একটি পূর্ণ অভ্যন্তরীণ প্রতিফলণ ঘটনা –তোমার জ্ঞানের আলোকে যুক্তি দাও?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8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50292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61947"/>
            <a:ext cx="82677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 smtClean="0">
                <a:ln w="28575">
                  <a:solidFill>
                    <a:schemeClr val="accent2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ধান্যবাদ</a:t>
            </a:r>
            <a:endParaRPr lang="en-US" sz="11500" b="1" dirty="0">
              <a:ln w="28575">
                <a:solidFill>
                  <a:schemeClr val="accent2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2" y="2281297"/>
            <a:ext cx="3733798" cy="3394531"/>
          </a:xfrm>
          <a:prstGeom prst="frame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অরবিন্দ রায় 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সহঃ শিক্ষক 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মিরজাগঞ্জ দ্বি-মুখী উচ্চ বিদ্যলয় 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ডোমার - নীলফামারী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816" y="2281297"/>
            <a:ext cx="4419600" cy="3108246"/>
          </a:xfrm>
          <a:prstGeom prst="frame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পদার্থ  বিজ্ঞান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শ্রেণিঃনবম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সময়ঃ৪৫ মিনিট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2200" y="36170"/>
            <a:ext cx="5105400" cy="1864968"/>
            <a:chOff x="2362200" y="36170"/>
            <a:chExt cx="5105400" cy="1864968"/>
          </a:xfrm>
        </p:grpSpPr>
        <p:sp>
          <p:nvSpPr>
            <p:cNvPr id="5" name="Horizontal Scroll 4"/>
            <p:cNvSpPr/>
            <p:nvPr/>
          </p:nvSpPr>
          <p:spPr>
            <a:xfrm>
              <a:off x="2362200" y="36170"/>
              <a:ext cx="5105400" cy="1864968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62200" y="306934"/>
              <a:ext cx="4724400" cy="1446550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8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88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BD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658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-304800"/>
            <a:ext cx="9296400" cy="754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" y="687016"/>
            <a:ext cx="3718306" cy="5561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228600"/>
            <a:ext cx="2514600" cy="282196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চলাচলের প্রক্রিয়া </a:t>
            </a:r>
            <a:endParaRPr lang="en-US" sz="4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7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3124201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30" y="152400"/>
            <a:ext cx="52578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9" y="5410200"/>
            <a:ext cx="89916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এক স্বচ্ছ মাধ্যম থেকে অন্য স্বচ্ছ মাধ্যমে গমন করছে ।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15" y="2743200"/>
            <a:ext cx="8991600" cy="2474327"/>
          </a:xfrm>
          <a:prstGeom prst="horizontalScroll">
            <a:avLst/>
          </a:prstGeom>
          <a:solidFill>
            <a:srgbClr val="D0F254"/>
          </a:solidFill>
          <a:ln>
            <a:solidFill>
              <a:srgbClr val="FF0000"/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প্রতিসরণ </a:t>
            </a:r>
            <a:endParaRPr lang="en-US" sz="11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1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124200"/>
          </a:xfrm>
          <a:prstGeom prst="foldedCorne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প্রতিসরণ কী তা বলতে পারবে।</a:t>
            </a:r>
          </a:p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 স্নেলের সূত্রটি ব্যাখ্যা করতে  পারবে। </a:t>
            </a:r>
          </a:p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মরীচিকা বলতে কী বুঝায় তা লিখতে পারবে।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অভ্যন্তরিণ প্রতিফলণ ব্যাখ্যা করতে পারবে । </a:t>
            </a:r>
          </a:p>
          <a:p>
            <a:pPr marL="109728" indent="0">
              <a:buNone/>
            </a:pP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45105">
            <a:off x="277982" y="997732"/>
            <a:ext cx="2816382" cy="1504950"/>
          </a:xfrm>
          <a:prstGeom prst="rect">
            <a:avLst/>
          </a:prstGeom>
          <a:solidFill>
            <a:srgbClr val="D0F254"/>
          </a:solidFill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86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90" y="304800"/>
            <a:ext cx="8991600" cy="707886"/>
          </a:xfrm>
          <a:prstGeom prst="rect">
            <a:avLst/>
          </a:prstGeom>
          <a:solidFill>
            <a:srgbClr val="D0F25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 রশ্মি এক মাধ্যম হতে অন্য মাধ্যমে গমন করছে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2209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আপতন কোণ =</a:t>
            </a:r>
            <a:r>
              <a:rPr lang="en-US" sz="28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524000"/>
            <a:ext cx="24270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প্রতিসরণ কোণ =</a:t>
            </a:r>
            <a:r>
              <a:rPr lang="en-US" sz="28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r </a:t>
            </a:r>
            <a:endParaRPr lang="en-US" sz="28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0890" y="5410200"/>
            <a:ext cx="8229600" cy="1143000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 মাধ্যমে আপতন কোণ ক্রান্তি কোণের চেয়ে বড় হবে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362200"/>
            <a:ext cx="3238500" cy="2590800"/>
            <a:chOff x="217714" y="2662839"/>
            <a:chExt cx="3238500" cy="259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14" y="2662839"/>
              <a:ext cx="3238500" cy="2590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3315" y="3373464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079" y="4108125"/>
              <a:ext cx="953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কাচ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38800" y="2362200"/>
            <a:ext cx="2528138" cy="2895600"/>
            <a:chOff x="5705120" y="3037453"/>
            <a:chExt cx="2528138" cy="2895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120" y="3037453"/>
              <a:ext cx="2528138" cy="28956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837714" y="3457353"/>
              <a:ext cx="1096486" cy="1866100"/>
              <a:chOff x="5837714" y="3457353"/>
              <a:chExt cx="1096486" cy="18661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948434" y="3457353"/>
                <a:ext cx="7868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ঘন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37714" y="4677122"/>
                <a:ext cx="10964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হালকা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584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0"/>
            <a:ext cx="36004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মাধ্যমে আলোর প্রতিসরণ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334000"/>
            <a:ext cx="4114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কাচ মাধ্যমে আলোর প্রতিসরণ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9679772"/>
              </p:ext>
            </p:extLst>
          </p:nvPr>
        </p:nvGraphicFramePr>
        <p:xfrm>
          <a:off x="609600" y="1231810"/>
          <a:ext cx="914400" cy="771525"/>
        </p:xfrm>
        <a:graphic>
          <a:graphicData uri="http://schemas.openxmlformats.org/presentationml/2006/ole">
            <p:oleObj spid="_x0000_s5146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7727"/>
            <a:ext cx="6019800" cy="4029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85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154" y="4088908"/>
            <a:ext cx="34980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পূর্ণ অভ্যন্তরীণ প্রতিফলণ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029200"/>
            <a:ext cx="7848600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একক কাজঃ আলোর প্রতিসরণ কাকে বলে?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স্নেলের সূত্রটি লিখ?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971800"/>
            <a:ext cx="33528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আলোক রশ্নি ঘন হতে ঘন মাধ্যমেই আসছে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76800" y="3673410"/>
            <a:ext cx="3933967" cy="731378"/>
            <a:chOff x="4876800" y="3673410"/>
            <a:chExt cx="3933967" cy="731378"/>
          </a:xfrm>
        </p:grpSpPr>
        <p:sp>
          <p:nvSpPr>
            <p:cNvPr id="7" name="TextBox 6"/>
            <p:cNvSpPr txBox="1"/>
            <p:nvPr/>
          </p:nvSpPr>
          <p:spPr>
            <a:xfrm>
              <a:off x="4876800" y="3673410"/>
              <a:ext cx="3933967" cy="7078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Sin i/Sin r  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76183910"/>
                </p:ext>
              </p:extLst>
            </p:nvPr>
          </p:nvGraphicFramePr>
          <p:xfrm>
            <a:off x="8021661" y="3773028"/>
            <a:ext cx="720678" cy="631760"/>
          </p:xfrm>
          <a:graphic>
            <a:graphicData uri="http://schemas.openxmlformats.org/presentationml/2006/ole">
              <p:oleObj spid="_x0000_s3334" name="Equation" r:id="rId3" imgW="126720" imgH="164880" progId="Equation.3">
                <p:embed/>
              </p:oleObj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4" y="69489"/>
            <a:ext cx="4427561" cy="305471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324264" y="1414916"/>
            <a:ext cx="381000" cy="11691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5264" y="298089"/>
            <a:ext cx="838200" cy="11168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91064" y="1414917"/>
            <a:ext cx="609600" cy="11691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000664" y="1414916"/>
            <a:ext cx="1066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38864" y="1414916"/>
            <a:ext cx="685800" cy="9405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24664" y="1414917"/>
            <a:ext cx="762000" cy="10548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3824286"/>
              </p:ext>
            </p:extLst>
          </p:nvPr>
        </p:nvGraphicFramePr>
        <p:xfrm>
          <a:off x="5867400" y="1371600"/>
          <a:ext cx="914400" cy="771525"/>
        </p:xfrm>
        <a:graphic>
          <a:graphicData uri="http://schemas.openxmlformats.org/presentationml/2006/ole">
            <p:oleObj spid="_x0000_s3335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76800" y="2057400"/>
            <a:ext cx="4038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স্নেলের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7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1548</TotalTime>
  <Words>305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Concourse</vt:lpstr>
      <vt:lpstr>Package</vt:lpstr>
      <vt:lpstr>Equation</vt:lpstr>
      <vt:lpstr>Slide 1</vt:lpstr>
      <vt:lpstr>Slide 2</vt:lpstr>
      <vt:lpstr>Slide 3</vt:lpstr>
      <vt:lpstr>Slide 4</vt:lpstr>
      <vt:lpstr>Slide 5</vt:lpstr>
      <vt:lpstr>শিখনফল</vt:lpstr>
      <vt:lpstr>ঘন মাধ্যমে আপতন কোণ ক্রান্তি কোণের চেয়ে বড় হবে</vt:lpstr>
      <vt:lpstr>Slide 8</vt:lpstr>
      <vt:lpstr>Slide 9</vt:lpstr>
      <vt:lpstr>Slide 10</vt:lpstr>
      <vt:lpstr>Slide 11</vt:lpstr>
      <vt:lpstr>Slide 12</vt:lpstr>
      <vt:lpstr>Slide 13</vt:lpstr>
      <vt:lpstr>Slide 14</vt:lpstr>
      <vt:lpstr>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Arabindu</cp:lastModifiedBy>
  <cp:revision>370</cp:revision>
  <dcterms:created xsi:type="dcterms:W3CDTF">2006-08-16T00:00:00Z</dcterms:created>
  <dcterms:modified xsi:type="dcterms:W3CDTF">2017-10-03T15:10:09Z</dcterms:modified>
</cp:coreProperties>
</file>